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7CB121-7B33-4B31-B5CB-0A809C6DAA2E}" type="datetimeFigureOut">
              <a:rPr lang="en-US" smtClean="0"/>
              <a:pPr/>
              <a:t>8/2/2008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D5ED7A5-3FC3-47F2-80D3-008C12D9128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CB121-7B33-4B31-B5CB-0A809C6DAA2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CB121-7B33-4B31-B5CB-0A809C6DAA2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CB121-7B33-4B31-B5CB-0A809C6DAA2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7CB121-7B33-4B31-B5CB-0A809C6DAA2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5ED7A5-3FC3-47F2-80D3-008C12D9128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7CB121-7B33-4B31-B5CB-0A809C6DAA2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7CB121-7B33-4B31-B5CB-0A809C6DAA2E}" type="datetimeFigureOut">
              <a:rPr lang="en-US" smtClean="0"/>
              <a:pPr/>
              <a:t>8/2/2008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7CB121-7B33-4B31-B5CB-0A809C6DAA2E}" type="datetimeFigureOut">
              <a:rPr lang="en-US" smtClean="0"/>
              <a:pPr/>
              <a:t>8/2/2008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CB121-7B33-4B31-B5CB-0A809C6DAA2E}" type="datetimeFigureOut">
              <a:rPr lang="en-US" smtClean="0"/>
              <a:pPr/>
              <a:t>8/2/2008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7CB121-7B33-4B31-B5CB-0A809C6DAA2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5ED7A5-3FC3-47F2-80D3-008C12D9128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7CB121-7B33-4B31-B5CB-0A809C6DAA2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D5ED7A5-3FC3-47F2-80D3-008C12D9128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7CB121-7B33-4B31-B5CB-0A809C6DAA2E}" type="datetimeFigureOut">
              <a:rPr lang="en-US" smtClean="0"/>
              <a:pPr/>
              <a:t>8/2/2008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5ED7A5-3FC3-47F2-80D3-008C12D9128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8000" dirty="0" smtClean="0"/>
              <a:t>Causes of disease</a:t>
            </a:r>
            <a:endParaRPr lang="en-GB" sz="8000" dirty="0"/>
          </a:p>
        </p:txBody>
      </p:sp>
      <p:sp>
        <p:nvSpPr>
          <p:cNvPr id="3" name="Subtitle 2"/>
          <p:cNvSpPr>
            <a:spLocks noGrp="1"/>
          </p:cNvSpPr>
          <p:nvPr>
            <p:ph type="subTitle" idx="1"/>
          </p:nvPr>
        </p:nvSpPr>
        <p:spPr/>
        <p:txBody>
          <a:bodyPr>
            <a:normAutofit/>
          </a:bodyPr>
          <a:lstStyle/>
          <a:p>
            <a:pPr algn="ctr"/>
            <a:r>
              <a:rPr lang="en-GB" sz="6000" dirty="0" smtClean="0"/>
              <a:t>1.3 Lifestyle and health</a:t>
            </a:r>
            <a:endParaRPr lang="en-GB"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1143000"/>
          </a:xfrm>
        </p:spPr>
        <p:txBody>
          <a:bodyPr/>
          <a:lstStyle/>
          <a:p>
            <a:r>
              <a:rPr lang="en-GB" dirty="0" smtClean="0"/>
              <a:t>Lifestyle choices and CHD</a:t>
            </a:r>
            <a:endParaRPr lang="en-GB" dirty="0"/>
          </a:p>
        </p:txBody>
      </p:sp>
      <p:sp>
        <p:nvSpPr>
          <p:cNvPr id="3" name="Content Placeholder 2"/>
          <p:cNvSpPr>
            <a:spLocks noGrp="1"/>
          </p:cNvSpPr>
          <p:nvPr>
            <p:ph idx="1"/>
          </p:nvPr>
        </p:nvSpPr>
        <p:spPr>
          <a:xfrm>
            <a:off x="457200" y="1500174"/>
            <a:ext cx="8229600" cy="4824426"/>
          </a:xfrm>
        </p:spPr>
        <p:txBody>
          <a:bodyPr>
            <a:normAutofit/>
          </a:bodyPr>
          <a:lstStyle/>
          <a:p>
            <a:endParaRPr lang="en-GB" dirty="0" smtClean="0">
              <a:solidFill>
                <a:srgbClr val="FF0000"/>
              </a:solidFill>
            </a:endParaRPr>
          </a:p>
          <a:p>
            <a:r>
              <a:rPr lang="en-GB" dirty="0" smtClean="0">
                <a:solidFill>
                  <a:srgbClr val="FF0000"/>
                </a:solidFill>
              </a:rPr>
              <a:t>Smoking</a:t>
            </a:r>
            <a:r>
              <a:rPr lang="en-GB" dirty="0" smtClean="0"/>
              <a:t> </a:t>
            </a:r>
            <a:r>
              <a:rPr lang="en-GB" dirty="0" smtClean="0"/>
              <a:t>– smokers are 2 - 6 </a:t>
            </a:r>
            <a:r>
              <a:rPr lang="en-GB" dirty="0" smtClean="0"/>
              <a:t>times                           </a:t>
            </a:r>
            <a:r>
              <a:rPr lang="en-GB" dirty="0" smtClean="0"/>
              <a:t>more likely to suffer from CHD.</a:t>
            </a:r>
          </a:p>
          <a:p>
            <a:endParaRPr lang="en-GB" dirty="0" smtClean="0"/>
          </a:p>
          <a:p>
            <a:endParaRPr lang="en-GB" dirty="0" smtClean="0"/>
          </a:p>
          <a:p>
            <a:pPr>
              <a:buNone/>
            </a:pPr>
            <a:endParaRPr lang="en-GB" dirty="0" smtClean="0"/>
          </a:p>
          <a:p>
            <a:r>
              <a:rPr lang="en-GB" dirty="0" smtClean="0">
                <a:solidFill>
                  <a:srgbClr val="FF0000"/>
                </a:solidFill>
              </a:rPr>
              <a:t>High blood pressure  </a:t>
            </a:r>
            <a:r>
              <a:rPr lang="en-GB" dirty="0" smtClean="0"/>
              <a:t>- excessive </a:t>
            </a:r>
            <a:r>
              <a:rPr lang="en-GB" dirty="0" smtClean="0"/>
              <a:t>                                 prolonged </a:t>
            </a:r>
            <a:r>
              <a:rPr lang="en-GB" dirty="0" smtClean="0"/>
              <a:t>stress, certain diets </a:t>
            </a:r>
            <a:r>
              <a:rPr lang="en-GB" dirty="0" smtClean="0"/>
              <a:t>and                                                </a:t>
            </a:r>
            <a:r>
              <a:rPr lang="en-GB" dirty="0" smtClean="0"/>
              <a:t>lack of exercise all increase high </a:t>
            </a:r>
            <a:r>
              <a:rPr lang="en-GB" dirty="0" smtClean="0"/>
              <a:t>                                                   blood </a:t>
            </a:r>
            <a:r>
              <a:rPr lang="en-GB" dirty="0" smtClean="0"/>
              <a:t>pressure and therefore CHD</a:t>
            </a:r>
            <a:endParaRPr lang="en-GB" dirty="0"/>
          </a:p>
        </p:txBody>
      </p:sp>
      <p:pic>
        <p:nvPicPr>
          <p:cNvPr id="4098" name="Picture 2" descr="http://www.allancavanagh.com/smoking.jpg"/>
          <p:cNvPicPr>
            <a:picLocks noChangeAspect="1" noChangeArrowheads="1"/>
          </p:cNvPicPr>
          <p:nvPr/>
        </p:nvPicPr>
        <p:blipFill>
          <a:blip r:embed="rId2"/>
          <a:srcRect r="4921"/>
          <a:stretch>
            <a:fillRect/>
          </a:stretch>
        </p:blipFill>
        <p:spPr bwMode="auto">
          <a:xfrm>
            <a:off x="6164468" y="1285860"/>
            <a:ext cx="2979532" cy="3133775"/>
          </a:xfrm>
          <a:prstGeom prst="rect">
            <a:avLst/>
          </a:prstGeom>
          <a:noFill/>
        </p:spPr>
      </p:pic>
      <p:pic>
        <p:nvPicPr>
          <p:cNvPr id="4100" name="Picture 4" descr="http://www.cosmosmagazine.com/files/imagecache/news/files/20070416_bloodpressure.jpg"/>
          <p:cNvPicPr>
            <a:picLocks noChangeAspect="1" noChangeArrowheads="1"/>
          </p:cNvPicPr>
          <p:nvPr/>
        </p:nvPicPr>
        <p:blipFill>
          <a:blip r:embed="rId3"/>
          <a:srcRect/>
          <a:stretch>
            <a:fillRect/>
          </a:stretch>
        </p:blipFill>
        <p:spPr bwMode="auto">
          <a:xfrm>
            <a:off x="6429388" y="4357694"/>
            <a:ext cx="2428892" cy="229125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checkerboard(across)">
                                      <p:cBhvr>
                                        <p:cTn id="13" dur="500"/>
                                        <p:tgtEl>
                                          <p:spTgt spid="409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4100"/>
                                        </p:tgtEl>
                                        <p:attrNameLst>
                                          <p:attrName>style.visibility</p:attrName>
                                        </p:attrNameLst>
                                      </p:cBhvr>
                                      <p:to>
                                        <p:strVal val="visible"/>
                                      </p:to>
                                    </p:set>
                                    <p:animEffect transition="in" filter="checkerboard(across)">
                                      <p:cBhvr>
                                        <p:cTn id="24"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en-GB" dirty="0" smtClean="0"/>
              <a:t>Lifestyle choices and CHD</a:t>
            </a:r>
            <a:endParaRPr lang="en-GB" dirty="0"/>
          </a:p>
        </p:txBody>
      </p:sp>
      <p:sp>
        <p:nvSpPr>
          <p:cNvPr id="3" name="Content Placeholder 2"/>
          <p:cNvSpPr>
            <a:spLocks noGrp="1"/>
          </p:cNvSpPr>
          <p:nvPr>
            <p:ph idx="1"/>
          </p:nvPr>
        </p:nvSpPr>
        <p:spPr>
          <a:xfrm>
            <a:off x="285720" y="1571612"/>
            <a:ext cx="8401080" cy="4752988"/>
          </a:xfrm>
        </p:spPr>
        <p:txBody>
          <a:bodyPr/>
          <a:lstStyle/>
          <a:p>
            <a:pPr marL="274320" lvl="1" indent="-274320">
              <a:buClr>
                <a:schemeClr val="accent3"/>
              </a:buClr>
              <a:buSzPct val="95000"/>
            </a:pPr>
            <a:r>
              <a:rPr lang="en-GB" sz="2600" dirty="0" smtClean="0">
                <a:solidFill>
                  <a:srgbClr val="FF0000"/>
                </a:solidFill>
              </a:rPr>
              <a:t>Blood cholesterol levels </a:t>
            </a:r>
            <a:r>
              <a:rPr lang="en-GB" dirty="0" smtClean="0"/>
              <a:t>– </a:t>
            </a:r>
          </a:p>
          <a:p>
            <a:pPr marL="548640" lvl="2" indent="-274320">
              <a:buClr>
                <a:schemeClr val="accent3"/>
              </a:buClr>
              <a:buSzPct val="95000"/>
            </a:pPr>
            <a:r>
              <a:rPr lang="en-GB" dirty="0" smtClean="0"/>
              <a:t>Low density lipoproteins (LDL) from                                      saturated fats more likely to cause </a:t>
            </a:r>
            <a:r>
              <a:rPr lang="en-GB" dirty="0" err="1" smtClean="0"/>
              <a:t>atheroma</a:t>
            </a:r>
            <a:r>
              <a:rPr lang="en-GB" dirty="0" smtClean="0"/>
              <a:t>. </a:t>
            </a:r>
          </a:p>
          <a:p>
            <a:pPr marL="548640" lvl="2" indent="-274320">
              <a:buClr>
                <a:schemeClr val="accent3"/>
              </a:buClr>
              <a:buSzPct val="95000"/>
            </a:pPr>
            <a:r>
              <a:rPr lang="en-GB" dirty="0" smtClean="0"/>
              <a:t>High density lipoproteins (HDL) from                                    polyunsaturated fats are less likely to be                                             deposited.</a:t>
            </a:r>
          </a:p>
          <a:p>
            <a:pPr marL="548640" lvl="2" indent="-274320">
              <a:buClr>
                <a:schemeClr val="accent3"/>
              </a:buClr>
              <a:buSzPct val="95000"/>
            </a:pPr>
            <a:endParaRPr lang="en-GB" dirty="0" smtClean="0"/>
          </a:p>
          <a:p>
            <a:pPr marL="274320" lvl="1" indent="-274320">
              <a:buClr>
                <a:schemeClr val="accent3"/>
              </a:buClr>
              <a:buSzPct val="95000"/>
            </a:pPr>
            <a:r>
              <a:rPr lang="en-GB" sz="2600" dirty="0" smtClean="0">
                <a:solidFill>
                  <a:srgbClr val="FF0000"/>
                </a:solidFill>
              </a:rPr>
              <a:t>Obesity</a:t>
            </a:r>
            <a:r>
              <a:rPr lang="en-GB" dirty="0" smtClean="0"/>
              <a:t> – A BMI of over 25 </a:t>
            </a:r>
            <a:r>
              <a:rPr lang="en-GB" dirty="0" smtClean="0"/>
              <a:t>                                                            increases risk </a:t>
            </a:r>
            <a:r>
              <a:rPr lang="en-GB" dirty="0" smtClean="0"/>
              <a:t>of CHD.</a:t>
            </a:r>
          </a:p>
          <a:p>
            <a:pPr marL="274320" lvl="1" indent="-274320">
              <a:buClr>
                <a:schemeClr val="accent3"/>
              </a:buClr>
              <a:buSzPct val="95000"/>
            </a:pPr>
            <a:endParaRPr lang="en-GB" dirty="0" smtClean="0"/>
          </a:p>
          <a:p>
            <a:pPr marL="274320" lvl="1" indent="-274320">
              <a:buClr>
                <a:schemeClr val="accent3"/>
              </a:buClr>
              <a:buSzPct val="95000"/>
            </a:pPr>
            <a:endParaRPr lang="en-GB" dirty="0" smtClean="0"/>
          </a:p>
          <a:p>
            <a:pPr>
              <a:buNone/>
            </a:pPr>
            <a:endParaRPr lang="en-GB" dirty="0" smtClean="0"/>
          </a:p>
          <a:p>
            <a:pPr>
              <a:buNone/>
            </a:pPr>
            <a:endParaRPr lang="en-GB" dirty="0"/>
          </a:p>
        </p:txBody>
      </p:sp>
      <p:pic>
        <p:nvPicPr>
          <p:cNvPr id="4" name="Picture 2" descr="http://www.beckman.com/resourcecenter/diagtoday/images/ldl_lrg.jpg"/>
          <p:cNvPicPr>
            <a:picLocks noChangeAspect="1" noChangeArrowheads="1"/>
          </p:cNvPicPr>
          <p:nvPr/>
        </p:nvPicPr>
        <p:blipFill>
          <a:blip r:embed="rId2"/>
          <a:srcRect/>
          <a:stretch>
            <a:fillRect/>
          </a:stretch>
        </p:blipFill>
        <p:spPr bwMode="auto">
          <a:xfrm>
            <a:off x="6215074" y="1714488"/>
            <a:ext cx="1865111" cy="1500198"/>
          </a:xfrm>
          <a:prstGeom prst="rect">
            <a:avLst/>
          </a:prstGeom>
          <a:noFill/>
        </p:spPr>
      </p:pic>
      <p:pic>
        <p:nvPicPr>
          <p:cNvPr id="3074" name="Picture 2" descr="http://i273.photobucket.com/albums/jj219/alohanema/weight-loss/200803/childhood-obesity/childhood-obesity.jpg"/>
          <p:cNvPicPr>
            <a:picLocks noChangeAspect="1" noChangeArrowheads="1"/>
          </p:cNvPicPr>
          <p:nvPr/>
        </p:nvPicPr>
        <p:blipFill>
          <a:blip r:embed="rId3"/>
          <a:srcRect/>
          <a:stretch>
            <a:fillRect/>
          </a:stretch>
        </p:blipFill>
        <p:spPr bwMode="auto">
          <a:xfrm>
            <a:off x="4929190" y="3786190"/>
            <a:ext cx="3810000" cy="2876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074"/>
                                        </p:tgtEl>
                                        <p:attrNameLst>
                                          <p:attrName>style.visibility</p:attrName>
                                        </p:attrNameLst>
                                      </p:cBhvr>
                                      <p:to>
                                        <p:strVal val="visible"/>
                                      </p:to>
                                    </p:set>
                                    <p:animEffect transition="in" filter="checkerboard(across)">
                                      <p:cBhvr>
                                        <p:cTn id="3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143000"/>
          </a:xfrm>
        </p:spPr>
        <p:txBody>
          <a:bodyPr/>
          <a:lstStyle/>
          <a:p>
            <a:r>
              <a:rPr lang="en-GB" dirty="0" smtClean="0"/>
              <a:t>Lifestyle choices and CHD</a:t>
            </a:r>
            <a:endParaRPr lang="en-GB" dirty="0"/>
          </a:p>
        </p:txBody>
      </p:sp>
      <p:sp>
        <p:nvSpPr>
          <p:cNvPr id="3" name="Content Placeholder 2"/>
          <p:cNvSpPr>
            <a:spLocks noGrp="1"/>
          </p:cNvSpPr>
          <p:nvPr>
            <p:ph idx="1"/>
          </p:nvPr>
        </p:nvSpPr>
        <p:spPr>
          <a:xfrm>
            <a:off x="457200" y="1500174"/>
            <a:ext cx="8229600" cy="4824426"/>
          </a:xfrm>
        </p:spPr>
        <p:txBody>
          <a:bodyPr/>
          <a:lstStyle/>
          <a:p>
            <a:r>
              <a:rPr lang="en-GB" dirty="0" smtClean="0">
                <a:solidFill>
                  <a:srgbClr val="FF0000"/>
                </a:solidFill>
              </a:rPr>
              <a:t>Diet </a:t>
            </a:r>
            <a:r>
              <a:rPr lang="en-GB" dirty="0" smtClean="0"/>
              <a:t>– high levels of salt raise blood pressure.          High levels of saturated fatty acids increase           blood cholesterol concentration. Both </a:t>
            </a:r>
            <a:r>
              <a:rPr lang="en-GB" dirty="0" smtClean="0"/>
              <a:t>                               therefore </a:t>
            </a:r>
            <a:r>
              <a:rPr lang="en-GB" dirty="0" smtClean="0"/>
              <a:t>increase the risk of CHD.</a:t>
            </a:r>
          </a:p>
          <a:p>
            <a:endParaRPr lang="en-GB" dirty="0" smtClean="0"/>
          </a:p>
          <a:p>
            <a:endParaRPr lang="en-GB" dirty="0" smtClean="0"/>
          </a:p>
          <a:p>
            <a:r>
              <a:rPr lang="en-GB" dirty="0" smtClean="0">
                <a:solidFill>
                  <a:srgbClr val="FF0000"/>
                </a:solidFill>
              </a:rPr>
              <a:t>Physical activity </a:t>
            </a:r>
            <a:r>
              <a:rPr lang="en-GB" dirty="0" smtClean="0"/>
              <a:t>– Aerobic exercise </a:t>
            </a:r>
            <a:r>
              <a:rPr lang="en-GB" dirty="0" smtClean="0"/>
              <a:t>can                                          lower </a:t>
            </a:r>
            <a:r>
              <a:rPr lang="en-GB" dirty="0" smtClean="0"/>
              <a:t>blood pressure and blood </a:t>
            </a:r>
            <a:r>
              <a:rPr lang="en-GB" dirty="0" smtClean="0"/>
              <a:t>                                      cholesterol </a:t>
            </a:r>
            <a:r>
              <a:rPr lang="en-GB" dirty="0" smtClean="0"/>
              <a:t>and reduce obesity. All of </a:t>
            </a:r>
            <a:r>
              <a:rPr lang="en-GB" dirty="0" smtClean="0"/>
              <a:t>                                     which </a:t>
            </a:r>
            <a:r>
              <a:rPr lang="en-GB" dirty="0" smtClean="0"/>
              <a:t>will reduce the risk of CHD.</a:t>
            </a:r>
            <a:endParaRPr lang="en-GB" dirty="0"/>
          </a:p>
        </p:txBody>
      </p:sp>
      <p:pic>
        <p:nvPicPr>
          <p:cNvPr id="4" name="Picture 2" descr="http://www.fotosearch.com/thumb/BNS/BNS146/fnu058.jpg"/>
          <p:cNvPicPr>
            <a:picLocks noChangeAspect="1" noChangeArrowheads="1"/>
          </p:cNvPicPr>
          <p:nvPr/>
        </p:nvPicPr>
        <p:blipFill>
          <a:blip r:embed="rId2"/>
          <a:srcRect/>
          <a:stretch>
            <a:fillRect/>
          </a:stretch>
        </p:blipFill>
        <p:spPr bwMode="auto">
          <a:xfrm>
            <a:off x="6000760" y="2714620"/>
            <a:ext cx="1071562" cy="1071562"/>
          </a:xfrm>
          <a:prstGeom prst="rect">
            <a:avLst/>
          </a:prstGeom>
          <a:noFill/>
        </p:spPr>
      </p:pic>
      <p:pic>
        <p:nvPicPr>
          <p:cNvPr id="2050" name="Picture 2" descr="http://images.teamsugar.com/files/users/1/12981/18_2007/5961.jpg"/>
          <p:cNvPicPr>
            <a:picLocks noChangeAspect="1" noChangeArrowheads="1"/>
          </p:cNvPicPr>
          <p:nvPr/>
        </p:nvPicPr>
        <p:blipFill>
          <a:blip r:embed="rId3"/>
          <a:srcRect b="4449"/>
          <a:stretch>
            <a:fillRect/>
          </a:stretch>
        </p:blipFill>
        <p:spPr bwMode="auto">
          <a:xfrm>
            <a:off x="7215174" y="500042"/>
            <a:ext cx="1928826" cy="2739923"/>
          </a:xfrm>
          <a:prstGeom prst="rect">
            <a:avLst/>
          </a:prstGeom>
          <a:noFill/>
        </p:spPr>
      </p:pic>
      <p:pic>
        <p:nvPicPr>
          <p:cNvPr id="2052" name="Picture 4" descr="http://www.caaws.ca/e/photos/physical_activity.jpg"/>
          <p:cNvPicPr>
            <a:picLocks noChangeAspect="1" noChangeArrowheads="1"/>
          </p:cNvPicPr>
          <p:nvPr/>
        </p:nvPicPr>
        <p:blipFill>
          <a:blip r:embed="rId4"/>
          <a:srcRect/>
          <a:stretch>
            <a:fillRect/>
          </a:stretch>
        </p:blipFill>
        <p:spPr bwMode="auto">
          <a:xfrm>
            <a:off x="6357950" y="4214818"/>
            <a:ext cx="2381250"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heckerboard(across)">
                                      <p:cBhvr>
                                        <p:cTn id="13" dur="500"/>
                                        <p:tgtEl>
                                          <p:spTgt spid="2050"/>
                                        </p:tgtEl>
                                      </p:cBhvr>
                                    </p:animEffect>
                                  </p:childTnLst>
                                </p:cTn>
                              </p:par>
                              <p:par>
                                <p:cTn id="14" presetID="5" presetClass="entr" presetSubtype="1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checkerboard(across)">
                                      <p:cBhvr>
                                        <p:cTn id="2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Application and How science works</a:t>
            </a:r>
            <a:endParaRPr lang="en-GB" dirty="0"/>
          </a:p>
        </p:txBody>
      </p:sp>
      <p:sp>
        <p:nvSpPr>
          <p:cNvPr id="3" name="Content Placeholder 2"/>
          <p:cNvSpPr>
            <a:spLocks noGrp="1"/>
          </p:cNvSpPr>
          <p:nvPr>
            <p:ph idx="1"/>
          </p:nvPr>
        </p:nvSpPr>
        <p:spPr/>
        <p:txBody>
          <a:bodyPr/>
          <a:lstStyle/>
          <a:p>
            <a:r>
              <a:rPr lang="en-GB" dirty="0" smtClean="0"/>
              <a:t>Read the section ‘Smoking and disease’  (p11 – 13 )and answer the questions. </a:t>
            </a:r>
          </a:p>
          <a:p>
            <a:endParaRPr lang="en-GB" dirty="0" smtClean="0"/>
          </a:p>
          <a:p>
            <a:r>
              <a:rPr lang="en-GB" dirty="0" smtClean="0"/>
              <a:t>Finish for homework!</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Learning outcomes</a:t>
            </a:r>
            <a:endParaRPr lang="en-GB" dirty="0"/>
          </a:p>
        </p:txBody>
      </p:sp>
      <p:sp>
        <p:nvSpPr>
          <p:cNvPr id="3" name="Content Placeholder 2"/>
          <p:cNvSpPr>
            <a:spLocks noGrp="1"/>
          </p:cNvSpPr>
          <p:nvPr>
            <p:ph idx="1"/>
          </p:nvPr>
        </p:nvSpPr>
        <p:spPr>
          <a:xfrm>
            <a:off x="457200" y="1357298"/>
            <a:ext cx="8229600" cy="4967302"/>
          </a:xfrm>
        </p:spPr>
        <p:txBody>
          <a:bodyPr>
            <a:normAutofit/>
          </a:bodyPr>
          <a:lstStyle/>
          <a:p>
            <a:pPr>
              <a:buNone/>
            </a:pPr>
            <a:r>
              <a:rPr lang="en-GB" dirty="0" smtClean="0"/>
              <a:t>Students should understand the following:</a:t>
            </a:r>
          </a:p>
          <a:p>
            <a:pPr>
              <a:buNone/>
            </a:pPr>
            <a:endParaRPr lang="en-GB" sz="800" dirty="0" smtClean="0"/>
          </a:p>
          <a:p>
            <a:r>
              <a:rPr lang="en-GB" dirty="0" smtClean="0"/>
              <a:t>Lifestyle </a:t>
            </a:r>
            <a:r>
              <a:rPr lang="en-GB" dirty="0" smtClean="0"/>
              <a:t>can affect human health. </a:t>
            </a:r>
          </a:p>
          <a:p>
            <a:r>
              <a:rPr lang="en-GB" dirty="0" err="1" smtClean="0"/>
              <a:t>Speciﬁc</a:t>
            </a:r>
            <a:r>
              <a:rPr lang="en-GB" dirty="0" smtClean="0"/>
              <a:t> </a:t>
            </a:r>
            <a:r>
              <a:rPr lang="en-GB" dirty="0" smtClean="0"/>
              <a:t>risk factors are associated with cancer and coronary heart disease.</a:t>
            </a:r>
          </a:p>
          <a:p>
            <a:r>
              <a:rPr lang="en-GB" dirty="0" smtClean="0"/>
              <a:t>Changes in lifestyle may also be associated with a reduced risk of contracting these </a:t>
            </a:r>
            <a:r>
              <a:rPr lang="en-GB" dirty="0" smtClean="0"/>
              <a:t>conditions</a:t>
            </a:r>
            <a:r>
              <a:rPr lang="en-GB" dirty="0" smtClean="0"/>
              <a:t>.</a:t>
            </a:r>
          </a:p>
          <a:p>
            <a:pPr>
              <a:buNone/>
            </a:pPr>
            <a:endParaRPr lang="en-GB" sz="800" dirty="0" smtClean="0"/>
          </a:p>
          <a:p>
            <a:pPr>
              <a:buNone/>
            </a:pPr>
            <a:r>
              <a:rPr lang="en-GB" dirty="0" smtClean="0"/>
              <a:t>Candidates </a:t>
            </a:r>
            <a:r>
              <a:rPr lang="en-GB" dirty="0" smtClean="0"/>
              <a:t>should be able to </a:t>
            </a:r>
            <a:endParaRPr lang="en-GB" dirty="0" smtClean="0"/>
          </a:p>
          <a:p>
            <a:pPr lvl="1"/>
            <a:r>
              <a:rPr lang="en-GB" dirty="0" smtClean="0"/>
              <a:t>analyse </a:t>
            </a:r>
            <a:r>
              <a:rPr lang="en-GB" dirty="0" smtClean="0"/>
              <a:t>and interpret data associated with </a:t>
            </a:r>
            <a:r>
              <a:rPr lang="en-GB" dirty="0" err="1" smtClean="0"/>
              <a:t>speciﬁc</a:t>
            </a:r>
            <a:r>
              <a:rPr lang="en-GB" dirty="0" smtClean="0"/>
              <a:t> </a:t>
            </a:r>
            <a:r>
              <a:rPr lang="en-GB" dirty="0" smtClean="0"/>
              <a:t>risk factors and the incidence </a:t>
            </a:r>
            <a:r>
              <a:rPr lang="en-GB" dirty="0" smtClean="0"/>
              <a:t>of disease</a:t>
            </a:r>
          </a:p>
          <a:p>
            <a:pPr lvl="1"/>
            <a:r>
              <a:rPr lang="en-GB" dirty="0" smtClean="0"/>
              <a:t>recognise </a:t>
            </a:r>
            <a:r>
              <a:rPr lang="en-GB" dirty="0" smtClean="0"/>
              <a:t>correlations and causal relationships</a:t>
            </a:r>
            <a:r>
              <a:rPr lang="en-GB" dirty="0" smtClean="0"/>
              <a:t>.</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en-GB" dirty="0" smtClean="0"/>
              <a:t>What is risk?</a:t>
            </a:r>
            <a:endParaRPr lang="en-GB" dirty="0"/>
          </a:p>
        </p:txBody>
      </p:sp>
      <p:sp>
        <p:nvSpPr>
          <p:cNvPr id="3" name="Content Placeholder 2"/>
          <p:cNvSpPr>
            <a:spLocks noGrp="1"/>
          </p:cNvSpPr>
          <p:nvPr>
            <p:ph idx="1"/>
          </p:nvPr>
        </p:nvSpPr>
        <p:spPr>
          <a:xfrm>
            <a:off x="457200" y="1500174"/>
            <a:ext cx="8229600" cy="4824426"/>
          </a:xfrm>
        </p:spPr>
        <p:txBody>
          <a:bodyPr/>
          <a:lstStyle/>
          <a:p>
            <a:pPr>
              <a:buNone/>
            </a:pPr>
            <a:r>
              <a:rPr lang="en-GB" dirty="0" smtClean="0"/>
              <a:t>Risk is a measure of the probability that damage to health will occur as a result of a given hazard.</a:t>
            </a:r>
          </a:p>
          <a:p>
            <a:pPr>
              <a:buNone/>
            </a:pPr>
            <a:endParaRPr lang="en-GB" sz="1000" dirty="0" smtClean="0"/>
          </a:p>
          <a:p>
            <a:pPr>
              <a:buNone/>
            </a:pPr>
            <a:r>
              <a:rPr lang="en-GB" dirty="0" smtClean="0"/>
              <a:t>Risk has 2 elements</a:t>
            </a:r>
          </a:p>
          <a:p>
            <a:r>
              <a:rPr lang="en-GB" dirty="0" smtClean="0"/>
              <a:t>The probability that the event will occur</a:t>
            </a:r>
          </a:p>
          <a:p>
            <a:r>
              <a:rPr lang="en-GB" dirty="0" smtClean="0"/>
              <a:t>The consequences of that event</a:t>
            </a:r>
          </a:p>
          <a:p>
            <a:endParaRPr lang="en-GB" dirty="0" smtClean="0"/>
          </a:p>
          <a:p>
            <a:pPr>
              <a:buNone/>
            </a:pPr>
            <a:endParaRPr lang="en-GB" dirty="0" smtClean="0"/>
          </a:p>
        </p:txBody>
      </p:sp>
      <p:graphicFrame>
        <p:nvGraphicFramePr>
          <p:cNvPr id="4" name="Table 3"/>
          <p:cNvGraphicFramePr>
            <a:graphicFrameLocks noGrp="1"/>
          </p:cNvGraphicFramePr>
          <p:nvPr/>
        </p:nvGraphicFramePr>
        <p:xfrm>
          <a:off x="1142976" y="4500570"/>
          <a:ext cx="6858048" cy="1541148"/>
        </p:xfrm>
        <a:graphic>
          <a:graphicData uri="http://schemas.openxmlformats.org/drawingml/2006/table">
            <a:tbl>
              <a:tblPr firstRow="1" bandRow="1">
                <a:tableStyleId>{5C22544A-7EE6-4342-B048-85BDC9FD1C3A}</a:tableStyleId>
              </a:tblPr>
              <a:tblGrid>
                <a:gridCol w="2286016"/>
                <a:gridCol w="2286016"/>
                <a:gridCol w="2286016"/>
              </a:tblGrid>
              <a:tr h="513716">
                <a:tc>
                  <a:txBody>
                    <a:bodyPr/>
                    <a:lstStyle/>
                    <a:p>
                      <a:pPr algn="ctr"/>
                      <a:endParaRPr lang="en-GB" dirty="0"/>
                    </a:p>
                  </a:txBody>
                  <a:tcPr/>
                </a:tc>
                <a:tc>
                  <a:txBody>
                    <a:bodyPr/>
                    <a:lstStyle/>
                    <a:p>
                      <a:pPr algn="ctr"/>
                      <a:r>
                        <a:rPr lang="en-GB" dirty="0" smtClean="0"/>
                        <a:t>Common cold</a:t>
                      </a:r>
                      <a:endParaRPr lang="en-GB" dirty="0"/>
                    </a:p>
                  </a:txBody>
                  <a:tcPr/>
                </a:tc>
                <a:tc>
                  <a:txBody>
                    <a:bodyPr/>
                    <a:lstStyle/>
                    <a:p>
                      <a:pPr algn="ctr"/>
                      <a:r>
                        <a:rPr lang="en-GB" dirty="0" smtClean="0"/>
                        <a:t>Lightening strike</a:t>
                      </a:r>
                      <a:endParaRPr lang="en-GB" dirty="0"/>
                    </a:p>
                  </a:txBody>
                  <a:tcPr/>
                </a:tc>
              </a:tr>
              <a:tr h="513716">
                <a:tc>
                  <a:txBody>
                    <a:bodyPr/>
                    <a:lstStyle/>
                    <a:p>
                      <a:pPr algn="ctr"/>
                      <a:r>
                        <a:rPr lang="en-GB" dirty="0" smtClean="0"/>
                        <a:t>Probability </a:t>
                      </a:r>
                      <a:endParaRPr lang="en-GB" dirty="0"/>
                    </a:p>
                  </a:txBody>
                  <a:tcPr/>
                </a:tc>
                <a:tc>
                  <a:txBody>
                    <a:bodyPr/>
                    <a:lstStyle/>
                    <a:p>
                      <a:pPr algn="ctr"/>
                      <a:r>
                        <a:rPr lang="en-GB" dirty="0" smtClean="0"/>
                        <a:t>High </a:t>
                      </a:r>
                      <a:endParaRPr lang="en-GB" dirty="0"/>
                    </a:p>
                  </a:txBody>
                  <a:tcPr/>
                </a:tc>
                <a:tc>
                  <a:txBody>
                    <a:bodyPr/>
                    <a:lstStyle/>
                    <a:p>
                      <a:pPr algn="ctr"/>
                      <a:r>
                        <a:rPr lang="en-GB" dirty="0" smtClean="0"/>
                        <a:t>Low </a:t>
                      </a:r>
                      <a:endParaRPr lang="en-GB" dirty="0"/>
                    </a:p>
                  </a:txBody>
                  <a:tcPr/>
                </a:tc>
              </a:tr>
              <a:tr h="513716">
                <a:tc>
                  <a:txBody>
                    <a:bodyPr/>
                    <a:lstStyle/>
                    <a:p>
                      <a:pPr algn="ctr"/>
                      <a:r>
                        <a:rPr lang="en-GB" dirty="0" smtClean="0"/>
                        <a:t>Consequences </a:t>
                      </a:r>
                      <a:endParaRPr lang="en-GB" dirty="0"/>
                    </a:p>
                  </a:txBody>
                  <a:tcPr/>
                </a:tc>
                <a:tc>
                  <a:txBody>
                    <a:bodyPr/>
                    <a:lstStyle/>
                    <a:p>
                      <a:pPr algn="ctr"/>
                      <a:r>
                        <a:rPr lang="en-GB" dirty="0" smtClean="0"/>
                        <a:t>Minor </a:t>
                      </a:r>
                      <a:endParaRPr lang="en-GB" dirty="0"/>
                    </a:p>
                  </a:txBody>
                  <a:tcPr/>
                </a:tc>
                <a:tc>
                  <a:txBody>
                    <a:bodyPr/>
                    <a:lstStyle/>
                    <a:p>
                      <a:pPr algn="ctr"/>
                      <a:r>
                        <a:rPr lang="en-GB" dirty="0" smtClean="0"/>
                        <a:t>Severe </a:t>
                      </a:r>
                      <a:endParaRPr lang="en-GB" dirty="0"/>
                    </a:p>
                  </a:txBody>
                  <a:tcPr/>
                </a:tc>
              </a:tr>
            </a:tbl>
          </a:graphicData>
        </a:graphic>
      </p:graphicFrame>
      <p:sp>
        <p:nvSpPr>
          <p:cNvPr id="5" name="Rectangle 4"/>
          <p:cNvSpPr/>
          <p:nvPr/>
        </p:nvSpPr>
        <p:spPr>
          <a:xfrm>
            <a:off x="3428992" y="5000636"/>
            <a:ext cx="228601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428992" y="5500702"/>
            <a:ext cx="228601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715008" y="5500702"/>
            <a:ext cx="228601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715008" y="5000636"/>
            <a:ext cx="228601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500034" y="1500174"/>
            <a:ext cx="8143932" cy="2571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rPr>
              <a:t>Remember that risk is about probabilities not certainties</a:t>
            </a:r>
            <a:endParaRPr lang="en-GB" sz="4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checkerboard(across)">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xit" presetSubtype="10" fill="hold" grpId="0" nodeType="clickEffect">
                                  <p:stCondLst>
                                    <p:cond delay="0"/>
                                  </p:stCondLst>
                                  <p:childTnLst>
                                    <p:animEffect transition="out" filter="checkerboard(across)">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0" nodeType="clickEffect">
                                  <p:stCondLst>
                                    <p:cond delay="0"/>
                                  </p:stCondLst>
                                  <p:childTnLst>
                                    <p:animEffect transition="out" filter="checkerboard(across)">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xit" presetSubtype="10" fill="hold" grpId="0" nodeType="clickEffect">
                                  <p:stCondLst>
                                    <p:cond delay="0"/>
                                  </p:stCondLst>
                                  <p:childTnLst>
                                    <p:animEffect transition="out" filter="checkerboard(across)">
                                      <p:cBhvr>
                                        <p:cTn id="45" dur="500"/>
                                        <p:tgtEl>
                                          <p:spTgt spid="8"/>
                                        </p:tgtEl>
                                      </p:cBhvr>
                                    </p:animEffect>
                                    <p:set>
                                      <p:cBhvr>
                                        <p:cTn id="46" dur="1" fill="hold">
                                          <p:stCondLst>
                                            <p:cond delay="499"/>
                                          </p:stCondLst>
                                        </p:cTn>
                                        <p:tgtEl>
                                          <p:spTgt spid="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 presetClass="exit" presetSubtype="10" fill="hold" grpId="0" nodeType="clickEffect">
                                  <p:stCondLst>
                                    <p:cond delay="0"/>
                                  </p:stCondLst>
                                  <p:childTnLst>
                                    <p:animEffect transition="out" filter="checkerboard(across)">
                                      <p:cBhvr>
                                        <p:cTn id="50" dur="500"/>
                                        <p:tgtEl>
                                          <p:spTgt spid="7"/>
                                        </p:tgtEl>
                                      </p:cBhvr>
                                    </p:animEffect>
                                    <p:set>
                                      <p:cBhvr>
                                        <p:cTn id="51" dur="1" fill="hold">
                                          <p:stCondLst>
                                            <p:cond delay="499"/>
                                          </p:stCondLst>
                                        </p:cTn>
                                        <p:tgtEl>
                                          <p:spTgt spid="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checkerboard(across)">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928694"/>
          </a:xfrm>
        </p:spPr>
        <p:txBody>
          <a:bodyPr>
            <a:normAutofit/>
          </a:bodyPr>
          <a:lstStyle/>
          <a:p>
            <a:r>
              <a:rPr lang="en-GB" dirty="0" smtClean="0"/>
              <a:t>Measurement of risk</a:t>
            </a:r>
            <a:endParaRPr lang="en-GB" dirty="0"/>
          </a:p>
        </p:txBody>
      </p:sp>
      <p:sp>
        <p:nvSpPr>
          <p:cNvPr id="3" name="Content Placeholder 2"/>
          <p:cNvSpPr>
            <a:spLocks noGrp="1"/>
          </p:cNvSpPr>
          <p:nvPr>
            <p:ph idx="1"/>
          </p:nvPr>
        </p:nvSpPr>
        <p:spPr>
          <a:xfrm>
            <a:off x="457200" y="1357298"/>
            <a:ext cx="8229600" cy="4967302"/>
          </a:xfrm>
        </p:spPr>
        <p:txBody>
          <a:bodyPr/>
          <a:lstStyle/>
          <a:p>
            <a:r>
              <a:rPr lang="en-GB" dirty="0" smtClean="0"/>
              <a:t>Health risks need a timescale</a:t>
            </a:r>
          </a:p>
          <a:p>
            <a:pPr lvl="1"/>
            <a:r>
              <a:rPr lang="en-GB" dirty="0" smtClean="0"/>
              <a:t>Your risk of dying is 100%!!!</a:t>
            </a:r>
          </a:p>
          <a:p>
            <a:endParaRPr lang="en-GB" sz="800" dirty="0" smtClean="0"/>
          </a:p>
          <a:p>
            <a:r>
              <a:rPr lang="en-GB" dirty="0" smtClean="0"/>
              <a:t>Risk is often relative</a:t>
            </a:r>
          </a:p>
          <a:p>
            <a:pPr lvl="1"/>
            <a:r>
              <a:rPr lang="en-GB" dirty="0" smtClean="0"/>
              <a:t>Smokers may be 15 times more likely to develop lung cancer than non-smokers .</a:t>
            </a:r>
          </a:p>
          <a:p>
            <a:pPr lvl="1"/>
            <a:r>
              <a:rPr lang="en-GB" dirty="0" smtClean="0"/>
              <a:t>We need to consider other factors:</a:t>
            </a:r>
          </a:p>
          <a:p>
            <a:pPr lvl="2"/>
            <a:r>
              <a:rPr lang="en-GB" dirty="0" smtClean="0"/>
              <a:t>Time period, number of cigarettes, gender, stress levels, pollution, alcohol, occupation</a:t>
            </a:r>
          </a:p>
          <a:p>
            <a:endParaRPr lang="en-GB" sz="800" dirty="0" smtClean="0"/>
          </a:p>
          <a:p>
            <a:r>
              <a:rPr lang="en-GB" dirty="0" smtClean="0"/>
              <a:t>Misleading statistics (media headlines)</a:t>
            </a:r>
          </a:p>
          <a:p>
            <a:pPr lvl="1"/>
            <a:r>
              <a:rPr lang="en-GB" dirty="0" smtClean="0"/>
              <a:t>Check the facts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GB" dirty="0" smtClean="0"/>
              <a:t>Risk factors</a:t>
            </a:r>
            <a:endParaRPr lang="en-GB" dirty="0"/>
          </a:p>
        </p:txBody>
      </p:sp>
      <p:sp>
        <p:nvSpPr>
          <p:cNvPr id="3" name="Content Placeholder 2"/>
          <p:cNvSpPr>
            <a:spLocks noGrp="1"/>
          </p:cNvSpPr>
          <p:nvPr>
            <p:ph idx="1"/>
          </p:nvPr>
        </p:nvSpPr>
        <p:spPr>
          <a:xfrm>
            <a:off x="428596" y="1500174"/>
            <a:ext cx="8229600" cy="4389120"/>
          </a:xfrm>
        </p:spPr>
        <p:txBody>
          <a:bodyPr>
            <a:noAutofit/>
          </a:bodyPr>
          <a:lstStyle/>
          <a:p>
            <a:pPr>
              <a:buNone/>
            </a:pPr>
            <a:r>
              <a:rPr lang="en-GB" sz="2800" dirty="0" smtClean="0"/>
              <a:t>Two types:</a:t>
            </a:r>
          </a:p>
          <a:p>
            <a:pPr>
              <a:buNone/>
            </a:pPr>
            <a:endParaRPr lang="en-GB" sz="800" dirty="0" smtClean="0"/>
          </a:p>
          <a:p>
            <a:pPr marL="514350" indent="-514350">
              <a:buNone/>
            </a:pPr>
            <a:r>
              <a:rPr lang="en-GB" sz="2800" dirty="0" smtClean="0"/>
              <a:t>Ones we can’t control</a:t>
            </a:r>
          </a:p>
          <a:p>
            <a:pPr marL="514350" lvl="1" indent="-514350">
              <a:buClr>
                <a:schemeClr val="accent3"/>
              </a:buClr>
              <a:buSzPct val="95000"/>
            </a:pPr>
            <a:r>
              <a:rPr lang="en-GB" sz="2800" dirty="0" smtClean="0">
                <a:solidFill>
                  <a:srgbClr val="FF0000"/>
                </a:solidFill>
              </a:rPr>
              <a:t>Genes and age</a:t>
            </a:r>
          </a:p>
          <a:p>
            <a:pPr marL="514350" indent="-514350">
              <a:buNone/>
            </a:pPr>
            <a:endParaRPr lang="en-GB" sz="800" dirty="0" smtClean="0"/>
          </a:p>
          <a:p>
            <a:pPr marL="514350" indent="-514350">
              <a:buNone/>
            </a:pPr>
            <a:r>
              <a:rPr lang="en-GB" sz="2800" dirty="0" smtClean="0"/>
              <a:t>Ones we can control</a:t>
            </a:r>
          </a:p>
          <a:p>
            <a:pPr marL="514350" indent="-514350"/>
            <a:r>
              <a:rPr lang="en-GB" sz="2800" dirty="0" smtClean="0">
                <a:solidFill>
                  <a:srgbClr val="FF0000"/>
                </a:solidFill>
              </a:rPr>
              <a:t>Lifestyle choices</a:t>
            </a:r>
          </a:p>
          <a:p>
            <a:pPr marL="514350" indent="-514350"/>
            <a:endParaRPr lang="en-GB" sz="2800" dirty="0" smtClean="0">
              <a:solidFill>
                <a:srgbClr val="FF0000"/>
              </a:solidFill>
            </a:endParaRPr>
          </a:p>
          <a:p>
            <a:pPr marL="514350" indent="-514350">
              <a:buNone/>
            </a:pPr>
            <a:r>
              <a:rPr lang="en-GB" sz="2800" dirty="0" smtClean="0"/>
              <a:t>Lets look at two diseases:</a:t>
            </a:r>
          </a:p>
          <a:p>
            <a:pPr marL="514350" indent="-514350"/>
            <a:r>
              <a:rPr lang="en-GB" sz="2800" dirty="0" smtClean="0"/>
              <a:t>Cancer</a:t>
            </a:r>
          </a:p>
          <a:p>
            <a:pPr marL="514350" indent="-514350"/>
            <a:r>
              <a:rPr lang="en-GB" sz="2800" dirty="0" smtClean="0"/>
              <a:t>Coronary heart disease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r>
              <a:rPr lang="en-GB" dirty="0" smtClean="0"/>
              <a:t>Cancer</a:t>
            </a:r>
            <a:endParaRPr lang="en-GB" dirty="0"/>
          </a:p>
        </p:txBody>
      </p:sp>
      <p:sp>
        <p:nvSpPr>
          <p:cNvPr id="3" name="Content Placeholder 2"/>
          <p:cNvSpPr>
            <a:spLocks noGrp="1"/>
          </p:cNvSpPr>
          <p:nvPr>
            <p:ph idx="1"/>
          </p:nvPr>
        </p:nvSpPr>
        <p:spPr>
          <a:xfrm>
            <a:off x="457200" y="1500174"/>
            <a:ext cx="8229600" cy="4824426"/>
          </a:xfrm>
        </p:spPr>
        <p:txBody>
          <a:bodyPr/>
          <a:lstStyle/>
          <a:p>
            <a:pPr>
              <a:buNone/>
            </a:pPr>
            <a:r>
              <a:rPr lang="en-GB" dirty="0" smtClean="0"/>
              <a:t>What is cancer?</a:t>
            </a:r>
          </a:p>
          <a:p>
            <a:pPr>
              <a:lnSpc>
                <a:spcPct val="90000"/>
              </a:lnSpc>
              <a:buNone/>
            </a:pPr>
            <a:r>
              <a:rPr lang="en-GB" sz="2400" dirty="0" smtClean="0"/>
              <a:t>Uncontrolled cell division, resulting in a tumour.</a:t>
            </a:r>
          </a:p>
          <a:p>
            <a:pPr>
              <a:lnSpc>
                <a:spcPct val="90000"/>
              </a:lnSpc>
            </a:pPr>
            <a:endParaRPr lang="en-GB" sz="900" dirty="0" smtClean="0"/>
          </a:p>
          <a:p>
            <a:pPr>
              <a:lnSpc>
                <a:spcPct val="90000"/>
              </a:lnSpc>
              <a:buNone/>
            </a:pPr>
            <a:endParaRPr lang="en-GB" sz="900" dirty="0" smtClean="0"/>
          </a:p>
          <a:p>
            <a:pPr>
              <a:lnSpc>
                <a:spcPct val="90000"/>
              </a:lnSpc>
            </a:pPr>
            <a:r>
              <a:rPr lang="en-GB" sz="2400" dirty="0" smtClean="0">
                <a:solidFill>
                  <a:srgbClr val="FF0000"/>
                </a:solidFill>
              </a:rPr>
              <a:t>Benign tumours </a:t>
            </a:r>
            <a:r>
              <a:rPr lang="en-GB" sz="2400" dirty="0" smtClean="0"/>
              <a:t>stop growing, and remain localised, and usually present little health risk.</a:t>
            </a:r>
          </a:p>
          <a:p>
            <a:pPr>
              <a:lnSpc>
                <a:spcPct val="90000"/>
              </a:lnSpc>
            </a:pPr>
            <a:endParaRPr lang="en-GB" sz="2400" dirty="0" smtClean="0"/>
          </a:p>
          <a:p>
            <a:pPr>
              <a:lnSpc>
                <a:spcPct val="90000"/>
              </a:lnSpc>
            </a:pPr>
            <a:r>
              <a:rPr lang="en-GB" sz="2400" dirty="0" smtClean="0">
                <a:solidFill>
                  <a:srgbClr val="FF0000"/>
                </a:solidFill>
              </a:rPr>
              <a:t>Malignant tumours </a:t>
            </a:r>
            <a:r>
              <a:rPr lang="en-GB" sz="2400" dirty="0" smtClean="0"/>
              <a:t>continue to grow and spread to other parts of the body by a process called </a:t>
            </a:r>
            <a:r>
              <a:rPr lang="en-GB" sz="2400" dirty="0" smtClean="0">
                <a:solidFill>
                  <a:srgbClr val="FF0000"/>
                </a:solidFill>
              </a:rPr>
              <a:t>metastasis</a:t>
            </a:r>
            <a:r>
              <a:rPr lang="en-GB" sz="2400" dirty="0" smtClean="0"/>
              <a:t>. </a:t>
            </a:r>
            <a:endParaRPr lang="en-US" sz="2400" dirty="0" smtClean="0"/>
          </a:p>
          <a:p>
            <a:pPr>
              <a:buNone/>
            </a:pPr>
            <a:endParaRPr lang="en-GB" dirty="0" smtClean="0"/>
          </a:p>
          <a:p>
            <a:r>
              <a:rPr lang="en-GB" dirty="0" smtClean="0"/>
              <a:t>We can do nothing about our genes or our age but our lifestyle can expose us to environmental and carcinogenic factors.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en-GB" dirty="0" smtClean="0"/>
              <a:t>Lifestyle choices and cancer</a:t>
            </a:r>
            <a:endParaRPr lang="en-GB" dirty="0"/>
          </a:p>
        </p:txBody>
      </p:sp>
      <p:sp>
        <p:nvSpPr>
          <p:cNvPr id="3" name="Content Placeholder 2"/>
          <p:cNvSpPr>
            <a:spLocks noGrp="1"/>
          </p:cNvSpPr>
          <p:nvPr>
            <p:ph idx="1"/>
          </p:nvPr>
        </p:nvSpPr>
        <p:spPr>
          <a:xfrm>
            <a:off x="457200" y="1500174"/>
            <a:ext cx="8229600" cy="4824426"/>
          </a:xfrm>
        </p:spPr>
        <p:txBody>
          <a:bodyPr/>
          <a:lstStyle/>
          <a:p>
            <a:r>
              <a:rPr lang="en-GB" dirty="0" smtClean="0">
                <a:solidFill>
                  <a:srgbClr val="FF0000"/>
                </a:solidFill>
              </a:rPr>
              <a:t>Smoking</a:t>
            </a:r>
            <a:r>
              <a:rPr lang="en-GB" dirty="0" smtClean="0"/>
              <a:t> – causes 1/3 of all cancer </a:t>
            </a:r>
            <a:r>
              <a:rPr lang="en-GB" dirty="0" smtClean="0"/>
              <a:t>                            deaths </a:t>
            </a:r>
            <a:r>
              <a:rPr lang="en-GB" dirty="0" smtClean="0"/>
              <a:t>(lung, mouth, larynx</a:t>
            </a:r>
            <a:r>
              <a:rPr lang="en-GB" dirty="0" smtClean="0"/>
              <a:t>, </a:t>
            </a:r>
            <a:r>
              <a:rPr lang="en-GB" dirty="0" smtClean="0"/>
              <a:t>bladder</a:t>
            </a:r>
            <a:r>
              <a:rPr lang="en-GB" dirty="0" smtClean="0"/>
              <a:t>,                              </a:t>
            </a:r>
            <a:r>
              <a:rPr lang="en-GB" dirty="0" smtClean="0"/>
              <a:t>kidney, cervix, oesophagus </a:t>
            </a:r>
            <a:r>
              <a:rPr lang="en-GB" dirty="0" smtClean="0"/>
              <a:t>and                          </a:t>
            </a:r>
            <a:r>
              <a:rPr lang="en-GB" dirty="0" smtClean="0"/>
              <a:t>pancreas). Passive smoking also </a:t>
            </a:r>
            <a:r>
              <a:rPr lang="en-GB" dirty="0" smtClean="0"/>
              <a:t>                                         increases </a:t>
            </a:r>
            <a:r>
              <a:rPr lang="en-GB" dirty="0" smtClean="0"/>
              <a:t>risk.</a:t>
            </a:r>
          </a:p>
          <a:p>
            <a:pPr>
              <a:buNone/>
            </a:pPr>
            <a:endParaRPr lang="en-GB" dirty="0" smtClean="0"/>
          </a:p>
          <a:p>
            <a:r>
              <a:rPr lang="en-GB" dirty="0" smtClean="0">
                <a:solidFill>
                  <a:srgbClr val="FF0000"/>
                </a:solidFill>
              </a:rPr>
              <a:t>Diet</a:t>
            </a:r>
            <a:r>
              <a:rPr lang="en-GB" dirty="0" smtClean="0"/>
              <a:t> – low fat, high fibre, lots of </a:t>
            </a:r>
            <a:r>
              <a:rPr lang="en-GB" dirty="0" smtClean="0"/>
              <a:t>                                   fruit </a:t>
            </a:r>
            <a:r>
              <a:rPr lang="en-GB" dirty="0" smtClean="0"/>
              <a:t>and </a:t>
            </a:r>
            <a:r>
              <a:rPr lang="en-GB" dirty="0" err="1" smtClean="0"/>
              <a:t>veg</a:t>
            </a:r>
            <a:r>
              <a:rPr lang="en-GB" dirty="0" smtClean="0"/>
              <a:t> reduces the risk of </a:t>
            </a:r>
            <a:r>
              <a:rPr lang="en-GB" dirty="0" smtClean="0"/>
              <a:t>                                    cancer</a:t>
            </a:r>
            <a:r>
              <a:rPr lang="en-GB" dirty="0" smtClean="0"/>
              <a:t>.</a:t>
            </a:r>
          </a:p>
        </p:txBody>
      </p:sp>
      <p:pic>
        <p:nvPicPr>
          <p:cNvPr id="7170" name="Picture 2" descr="Man exhaling smoke from cigarette"/>
          <p:cNvPicPr>
            <a:picLocks noChangeAspect="1" noChangeArrowheads="1"/>
          </p:cNvPicPr>
          <p:nvPr/>
        </p:nvPicPr>
        <p:blipFill>
          <a:blip r:embed="rId2"/>
          <a:srcRect/>
          <a:stretch>
            <a:fillRect/>
          </a:stretch>
        </p:blipFill>
        <p:spPr bwMode="auto">
          <a:xfrm>
            <a:off x="6215074" y="1643050"/>
            <a:ext cx="2714644" cy="2171715"/>
          </a:xfrm>
          <a:prstGeom prst="rect">
            <a:avLst/>
          </a:prstGeom>
          <a:noFill/>
        </p:spPr>
      </p:pic>
      <p:pic>
        <p:nvPicPr>
          <p:cNvPr id="7172" name="Picture 4" descr="http://www.wmin.ac.uk/images/fruitveg.jpg"/>
          <p:cNvPicPr>
            <a:picLocks noChangeAspect="1" noChangeArrowheads="1"/>
          </p:cNvPicPr>
          <p:nvPr/>
        </p:nvPicPr>
        <p:blipFill>
          <a:blip r:embed="rId3"/>
          <a:srcRect/>
          <a:stretch>
            <a:fillRect/>
          </a:stretch>
        </p:blipFill>
        <p:spPr bwMode="auto">
          <a:xfrm>
            <a:off x="5643570" y="4143380"/>
            <a:ext cx="3214710" cy="25155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checkerboard(across)">
                                      <p:cBhvr>
                                        <p:cTn id="13" dur="500"/>
                                        <p:tgtEl>
                                          <p:spTgt spid="717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7172"/>
                                        </p:tgtEl>
                                        <p:attrNameLst>
                                          <p:attrName>style.visibility</p:attrName>
                                        </p:attrNameLst>
                                      </p:cBhvr>
                                      <p:to>
                                        <p:strVal val="visible"/>
                                      </p:to>
                                    </p:set>
                                    <p:animEffect transition="in" filter="checkerboard(across)">
                                      <p:cBhvr>
                                        <p:cTn id="24"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normAutofit/>
          </a:bodyPr>
          <a:lstStyle/>
          <a:p>
            <a:r>
              <a:rPr lang="en-GB" dirty="0" smtClean="0"/>
              <a:t>Lifestyle choices and cancer</a:t>
            </a:r>
            <a:endParaRPr lang="en-GB" dirty="0"/>
          </a:p>
        </p:txBody>
      </p:sp>
      <p:sp>
        <p:nvSpPr>
          <p:cNvPr id="3" name="Content Placeholder 2"/>
          <p:cNvSpPr>
            <a:spLocks noGrp="1"/>
          </p:cNvSpPr>
          <p:nvPr>
            <p:ph idx="1"/>
          </p:nvPr>
        </p:nvSpPr>
        <p:spPr>
          <a:xfrm>
            <a:off x="457200" y="1214422"/>
            <a:ext cx="8229600" cy="5110178"/>
          </a:xfrm>
        </p:spPr>
        <p:txBody>
          <a:bodyPr>
            <a:normAutofit/>
          </a:bodyPr>
          <a:lstStyle/>
          <a:p>
            <a:r>
              <a:rPr lang="en-GB" dirty="0" smtClean="0">
                <a:solidFill>
                  <a:srgbClr val="FF0000"/>
                </a:solidFill>
              </a:rPr>
              <a:t>Obesity</a:t>
            </a:r>
            <a:r>
              <a:rPr lang="en-GB" dirty="0" smtClean="0"/>
              <a:t> – being overweight                                                increases to risk of cancer.</a:t>
            </a:r>
          </a:p>
          <a:p>
            <a:endParaRPr lang="en-GB" dirty="0" smtClean="0"/>
          </a:p>
          <a:p>
            <a:r>
              <a:rPr lang="en-GB" dirty="0" smtClean="0">
                <a:solidFill>
                  <a:srgbClr val="FF0000"/>
                </a:solidFill>
              </a:rPr>
              <a:t>Physical activity </a:t>
            </a:r>
            <a:r>
              <a:rPr lang="en-GB" dirty="0" smtClean="0"/>
              <a:t>– reduces </a:t>
            </a:r>
            <a:r>
              <a:rPr lang="en-GB" dirty="0" smtClean="0"/>
              <a:t> </a:t>
            </a:r>
            <a:r>
              <a:rPr lang="en-GB" dirty="0" smtClean="0"/>
              <a:t>                                                           </a:t>
            </a:r>
            <a:r>
              <a:rPr lang="en-GB" dirty="0" smtClean="0"/>
              <a:t>risk of </a:t>
            </a:r>
            <a:r>
              <a:rPr lang="en-GB" dirty="0" smtClean="0"/>
              <a:t>some cancers.</a:t>
            </a:r>
          </a:p>
          <a:p>
            <a:pPr>
              <a:buNone/>
            </a:pPr>
            <a:endParaRPr lang="en-GB" dirty="0" smtClean="0"/>
          </a:p>
          <a:p>
            <a:r>
              <a:rPr lang="en-GB" dirty="0" smtClean="0">
                <a:solidFill>
                  <a:srgbClr val="FF0000"/>
                </a:solidFill>
              </a:rPr>
              <a:t>Sunlight</a:t>
            </a:r>
            <a:r>
              <a:rPr lang="en-GB" dirty="0" smtClean="0"/>
              <a:t> – exposure to </a:t>
            </a:r>
            <a:r>
              <a:rPr lang="en-GB" dirty="0" smtClean="0"/>
              <a:t>UV                                                      </a:t>
            </a:r>
            <a:r>
              <a:rPr lang="en-GB" dirty="0" smtClean="0"/>
              <a:t>light </a:t>
            </a:r>
            <a:r>
              <a:rPr lang="en-GB" dirty="0" smtClean="0"/>
              <a:t>increases </a:t>
            </a:r>
            <a:r>
              <a:rPr lang="en-GB" dirty="0" smtClean="0"/>
              <a:t>risk of skin cancer</a:t>
            </a:r>
          </a:p>
          <a:p>
            <a:endParaRPr lang="en-GB" dirty="0"/>
          </a:p>
        </p:txBody>
      </p:sp>
      <p:pic>
        <p:nvPicPr>
          <p:cNvPr id="4" name="Picture 4" descr="http://www.jamesandgrantdoamerica.com/images/userimages/SUNBURN.jpg"/>
          <p:cNvPicPr>
            <a:picLocks noChangeAspect="1" noChangeArrowheads="1"/>
          </p:cNvPicPr>
          <p:nvPr/>
        </p:nvPicPr>
        <p:blipFill>
          <a:blip r:embed="rId2"/>
          <a:srcRect/>
          <a:stretch>
            <a:fillRect/>
          </a:stretch>
        </p:blipFill>
        <p:spPr bwMode="auto">
          <a:xfrm>
            <a:off x="1000100" y="4929198"/>
            <a:ext cx="2071702" cy="1553777"/>
          </a:xfrm>
          <a:prstGeom prst="rect">
            <a:avLst/>
          </a:prstGeom>
          <a:noFill/>
        </p:spPr>
      </p:pic>
      <p:pic>
        <p:nvPicPr>
          <p:cNvPr id="5" name="Picture 2" descr="http://www.hoinews.com/uploadedImages/whoi/News/Stories/sunscreen.jpg"/>
          <p:cNvPicPr>
            <a:picLocks noChangeAspect="1" noChangeArrowheads="1"/>
          </p:cNvPicPr>
          <p:nvPr/>
        </p:nvPicPr>
        <p:blipFill>
          <a:blip r:embed="rId3"/>
          <a:srcRect/>
          <a:stretch>
            <a:fillRect/>
          </a:stretch>
        </p:blipFill>
        <p:spPr bwMode="auto">
          <a:xfrm>
            <a:off x="5929322" y="4303078"/>
            <a:ext cx="2752722" cy="2554922"/>
          </a:xfrm>
          <a:prstGeom prst="rect">
            <a:avLst/>
          </a:prstGeom>
          <a:noFill/>
        </p:spPr>
      </p:pic>
      <p:pic>
        <p:nvPicPr>
          <p:cNvPr id="6146" name="Picture 2" descr="http://botlbrush.com/blog/wp-content/uploads/2008/04/obese-man.jpg"/>
          <p:cNvPicPr>
            <a:picLocks noChangeAspect="1" noChangeArrowheads="1"/>
          </p:cNvPicPr>
          <p:nvPr/>
        </p:nvPicPr>
        <p:blipFill>
          <a:blip r:embed="rId4"/>
          <a:srcRect/>
          <a:stretch>
            <a:fillRect/>
          </a:stretch>
        </p:blipFill>
        <p:spPr bwMode="auto">
          <a:xfrm>
            <a:off x="5214942" y="1214422"/>
            <a:ext cx="2214578" cy="1447994"/>
          </a:xfrm>
          <a:prstGeom prst="rect">
            <a:avLst/>
          </a:prstGeom>
          <a:noFill/>
        </p:spPr>
      </p:pic>
      <p:pic>
        <p:nvPicPr>
          <p:cNvPr id="6148" name="Picture 4" descr="http://www.benpct.nhs.uk/_healthadvice/images/logo_activity.jpg"/>
          <p:cNvPicPr>
            <a:picLocks noChangeAspect="1" noChangeArrowheads="1"/>
          </p:cNvPicPr>
          <p:nvPr/>
        </p:nvPicPr>
        <p:blipFill>
          <a:blip r:embed="rId5"/>
          <a:srcRect/>
          <a:stretch>
            <a:fillRect/>
          </a:stretch>
        </p:blipFill>
        <p:spPr bwMode="auto">
          <a:xfrm>
            <a:off x="4714876" y="2714620"/>
            <a:ext cx="3492516" cy="16298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checkerboard(across)">
                                      <p:cBhvr>
                                        <p:cTn id="13" dur="500"/>
                                        <p:tgtEl>
                                          <p:spTgt spid="614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6148"/>
                                        </p:tgtEl>
                                        <p:attrNameLst>
                                          <p:attrName>style.visibility</p:attrName>
                                        </p:attrNameLst>
                                      </p:cBhvr>
                                      <p:to>
                                        <p:strVal val="visible"/>
                                      </p:to>
                                    </p:set>
                                    <p:animEffect transition="in" filter="checkerboard(across)">
                                      <p:cBhvr>
                                        <p:cTn id="24" dur="500"/>
                                        <p:tgtEl>
                                          <p:spTgt spid="614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heckerboard(across)">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checkerboard(across)">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images.medicinenet.com/images/illustrations/heart_attack.jpg"/>
          <p:cNvPicPr>
            <a:picLocks noChangeAspect="1" noChangeArrowheads="1"/>
          </p:cNvPicPr>
          <p:nvPr/>
        </p:nvPicPr>
        <p:blipFill>
          <a:blip r:embed="rId2"/>
          <a:srcRect t="9629"/>
          <a:stretch>
            <a:fillRect/>
          </a:stretch>
        </p:blipFill>
        <p:spPr bwMode="auto">
          <a:xfrm>
            <a:off x="5643538" y="214290"/>
            <a:ext cx="3500462" cy="3267392"/>
          </a:xfrm>
          <a:prstGeom prst="rect">
            <a:avLst/>
          </a:prstGeom>
          <a:noFill/>
        </p:spPr>
      </p:pic>
      <p:sp>
        <p:nvSpPr>
          <p:cNvPr id="2" name="Title 1"/>
          <p:cNvSpPr>
            <a:spLocks noGrp="1"/>
          </p:cNvSpPr>
          <p:nvPr>
            <p:ph type="title"/>
          </p:nvPr>
        </p:nvSpPr>
        <p:spPr/>
        <p:txBody>
          <a:bodyPr>
            <a:normAutofit fontScale="90000"/>
          </a:bodyPr>
          <a:lstStyle/>
          <a:p>
            <a:r>
              <a:rPr lang="en-GB" dirty="0" smtClean="0"/>
              <a:t>Coronary heart </a:t>
            </a:r>
            <a:br>
              <a:rPr lang="en-GB" dirty="0" smtClean="0"/>
            </a:br>
            <a:r>
              <a:rPr lang="en-GB" dirty="0" smtClean="0"/>
              <a:t>disease (CHD)</a:t>
            </a:r>
            <a:endParaRPr lang="en-GB" dirty="0"/>
          </a:p>
        </p:txBody>
      </p:sp>
      <p:sp>
        <p:nvSpPr>
          <p:cNvPr id="3" name="Content Placeholder 2"/>
          <p:cNvSpPr>
            <a:spLocks noGrp="1"/>
          </p:cNvSpPr>
          <p:nvPr>
            <p:ph idx="1"/>
          </p:nvPr>
        </p:nvSpPr>
        <p:spPr>
          <a:xfrm>
            <a:off x="457200" y="1935480"/>
            <a:ext cx="8329642" cy="4389120"/>
          </a:xfrm>
        </p:spPr>
        <p:txBody>
          <a:bodyPr>
            <a:normAutofit lnSpcReduction="10000"/>
          </a:bodyPr>
          <a:lstStyle/>
          <a:p>
            <a:pPr>
              <a:buNone/>
            </a:pPr>
            <a:r>
              <a:rPr lang="en-GB" dirty="0" smtClean="0"/>
              <a:t>Build up of fatty deposits on the inner                        linings of arteries (</a:t>
            </a:r>
            <a:r>
              <a:rPr lang="en-GB" dirty="0" err="1" smtClean="0"/>
              <a:t>atheroma</a:t>
            </a:r>
            <a:r>
              <a:rPr lang="en-GB" dirty="0" smtClean="0"/>
              <a:t>).</a:t>
            </a:r>
          </a:p>
          <a:p>
            <a:pPr>
              <a:buNone/>
            </a:pPr>
            <a:r>
              <a:rPr lang="en-GB" dirty="0" smtClean="0"/>
              <a:t>Narrowing of the coronary arteries                                 may restrict blood flow and starve                                    an area of cardiac muscle of oxygen – angina</a:t>
            </a:r>
          </a:p>
          <a:p>
            <a:pPr>
              <a:buNone/>
            </a:pPr>
            <a:endParaRPr lang="en-GB" sz="1000" dirty="0" smtClean="0"/>
          </a:p>
          <a:p>
            <a:pPr>
              <a:buNone/>
            </a:pPr>
            <a:r>
              <a:rPr lang="en-GB" dirty="0" smtClean="0"/>
              <a:t>Blood clots may form in these narrowed blood vessels causing a blockage and depriving cardiac muscle of it’s blood supply. These areas of heart muscle do not function properly and my die. If the cardiac muscle does not contract this can lead to a myocardial infarction (heart attack).</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653</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Causes of disease</vt:lpstr>
      <vt:lpstr>Learning outcomes</vt:lpstr>
      <vt:lpstr>What is risk?</vt:lpstr>
      <vt:lpstr>Measurement of risk</vt:lpstr>
      <vt:lpstr>Risk factors</vt:lpstr>
      <vt:lpstr>Cancer</vt:lpstr>
      <vt:lpstr>Lifestyle choices and cancer</vt:lpstr>
      <vt:lpstr>Lifestyle choices and cancer</vt:lpstr>
      <vt:lpstr>Coronary heart  disease (CHD)</vt:lpstr>
      <vt:lpstr>Lifestyle choices and CHD</vt:lpstr>
      <vt:lpstr>Lifestyle choices and CHD</vt:lpstr>
      <vt:lpstr>Lifestyle choices and CHD</vt:lpstr>
      <vt:lpstr>Application and How science works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disease</dc:title>
  <dc:creator> </dc:creator>
  <cp:lastModifiedBy> </cp:lastModifiedBy>
  <cp:revision>19</cp:revision>
  <dcterms:created xsi:type="dcterms:W3CDTF">2008-08-01T10:48:14Z</dcterms:created>
  <dcterms:modified xsi:type="dcterms:W3CDTF">2008-08-02T09:05:15Z</dcterms:modified>
</cp:coreProperties>
</file>