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3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6ED3D-D8C5-4A5B-BB95-43AC9A602044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C35A6-B8B5-458F-A4A1-DED2D84622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ECAAC0-3BED-4716-9596-4F90C23E8D05}" type="slidenum">
              <a:rPr lang="en-GB"/>
              <a:pPr/>
              <a:t>3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GCSE Additional Science: Biology </a:t>
            </a:r>
          </a:p>
          <a:p>
            <a:r>
              <a:rPr lang="en-GB"/>
              <a:t>Animal and Plant Cells</a:t>
            </a:r>
          </a:p>
        </p:txBody>
      </p:sp>
      <p:sp>
        <p:nvSpPr>
          <p:cNvPr id="95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74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337175" cy="4114800"/>
          </a:xfrm>
          <a:noFill/>
          <a:ln/>
        </p:spPr>
        <p:txBody>
          <a:bodyPr/>
          <a:lstStyle/>
          <a:p>
            <a:r>
              <a:rPr lang="en-GB" b="1"/>
              <a:t>Photo credit:</a:t>
            </a:r>
            <a:r>
              <a:rPr lang="en-GB"/>
              <a:t> </a:t>
            </a:r>
            <a:r>
              <a:rPr lang="en-US"/>
              <a:t>© 2007 Jupiterimages Corporation</a:t>
            </a:r>
          </a:p>
          <a:p>
            <a:r>
              <a:rPr lang="en-GB"/>
              <a:t>Image shows the phytoplankton </a:t>
            </a:r>
            <a:r>
              <a:rPr lang="en-GB" i="1"/>
              <a:t>Pleurosigma angulatum</a:t>
            </a:r>
            <a:r>
              <a:rPr lang="en-GB"/>
              <a:t>. Phytoplankton are microscopic algae that live close to the surface of oceans and fresh water. </a:t>
            </a:r>
            <a:r>
              <a:rPr lang="en-GB" i="1"/>
              <a:t>Pleurosigma</a:t>
            </a:r>
            <a:r>
              <a:rPr lang="en-GB"/>
              <a:t> </a:t>
            </a:r>
            <a:r>
              <a:rPr lang="en-GB" i="1"/>
              <a:t>angulatum</a:t>
            </a:r>
            <a:r>
              <a:rPr lang="en-GB"/>
              <a:t> belong to a group of phytoplankton called diatoms, which are often unicellular.</a:t>
            </a:r>
          </a:p>
          <a:p>
            <a:endParaRPr lang="en-GB" b="1"/>
          </a:p>
          <a:p>
            <a:r>
              <a:rPr lang="en-GB" b="1"/>
              <a:t>Teacher notes</a:t>
            </a:r>
            <a:endParaRPr lang="en-GB"/>
          </a:p>
          <a:p>
            <a:r>
              <a:rPr lang="en-GB"/>
              <a:t>There is considerable uncertainty about the number of cells in a human body. Estimates vary from 10 trillion to 100 trillion cells.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2ACADF-8A30-4CC1-8B9B-DAA664769FB0}" type="slidenum">
              <a:rPr lang="en-GB"/>
              <a:pPr/>
              <a:t>4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GCSE Additional Science: Biology </a:t>
            </a:r>
          </a:p>
          <a:p>
            <a:r>
              <a:rPr lang="en-GB"/>
              <a:t>Animal and Plant Cells</a:t>
            </a:r>
          </a:p>
        </p:txBody>
      </p:sp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94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337175" cy="4114800"/>
          </a:xfrm>
          <a:noFill/>
          <a:ln/>
        </p:spPr>
        <p:txBody>
          <a:bodyPr/>
          <a:lstStyle/>
          <a:p>
            <a:r>
              <a:rPr lang="en-GB" b="1"/>
              <a:t>Photo credit:</a:t>
            </a:r>
            <a:r>
              <a:rPr lang="en-GB"/>
              <a:t> </a:t>
            </a:r>
            <a:r>
              <a:rPr lang="en-US"/>
              <a:t>© 2007 Jupiterimages Corporation</a:t>
            </a:r>
          </a:p>
          <a:p>
            <a:r>
              <a:rPr lang="en-GB"/>
              <a:t>Cross section of the leaf from a </a:t>
            </a:r>
            <a:r>
              <a:rPr lang="en-GB" i="1"/>
              <a:t>Dianthus</a:t>
            </a:r>
            <a:r>
              <a:rPr lang="en-GB"/>
              <a:t> (carnation) plant. Image shows epidermis, spongy and palisade cells.</a:t>
            </a:r>
          </a:p>
          <a:p>
            <a:endParaRPr lang="en-GB" b="1"/>
          </a:p>
          <a:p>
            <a:r>
              <a:rPr lang="en-GB" b="1"/>
              <a:t>Teacher notes</a:t>
            </a:r>
            <a:endParaRPr lang="en-GB"/>
          </a:p>
          <a:p>
            <a:r>
              <a:rPr lang="en-GB"/>
              <a:t>Red blood cells are an example of a type of cell which has no nucleus. Gametes (such as egg cells and sperm cells) only have half a full set of genes.</a:t>
            </a:r>
          </a:p>
          <a:p>
            <a:endParaRPr lang="en-GB"/>
          </a:p>
          <a:p>
            <a:r>
              <a:rPr lang="en-GB"/>
              <a:t>See the ‘</a:t>
            </a:r>
            <a:r>
              <a:rPr lang="en-GB" b="1"/>
              <a:t>Cell Division</a:t>
            </a:r>
            <a:r>
              <a:rPr lang="en-GB"/>
              <a:t>’ presentation for more information about gametes.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5D2BDE-E2D9-482F-BA31-401504B53D1D}" type="slidenum">
              <a:rPr lang="en-GB"/>
              <a:pPr/>
              <a:t>5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GCSE Additional Science: Biology </a:t>
            </a:r>
          </a:p>
          <a:p>
            <a:r>
              <a:rPr lang="en-GB"/>
              <a:t>Animal and Plant Cells</a:t>
            </a:r>
          </a:p>
        </p:txBody>
      </p:sp>
      <p:sp>
        <p:nvSpPr>
          <p:cNvPr id="97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17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337175" cy="4114800"/>
          </a:xfrm>
          <a:noFill/>
          <a:ln/>
        </p:spPr>
        <p:txBody>
          <a:bodyPr/>
          <a:lstStyle/>
          <a:p>
            <a:r>
              <a:rPr lang="en-GB" b="1"/>
              <a:t>Teacher notes</a:t>
            </a:r>
          </a:p>
          <a:p>
            <a:r>
              <a:rPr lang="en-GB"/>
              <a:t>See the ‘</a:t>
            </a:r>
            <a:r>
              <a:rPr lang="en-GB" b="1"/>
              <a:t>Growth and Development</a:t>
            </a:r>
            <a:r>
              <a:rPr lang="en-GB"/>
              <a:t>’ presentation for more information about stem cells and human growth. 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27831E-C3F1-4E6F-8CDD-055D9A63F6AD}" type="slidenum">
              <a:rPr lang="en-GB"/>
              <a:pPr/>
              <a:t>6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GCSE Additional Science: Biology </a:t>
            </a:r>
          </a:p>
          <a:p>
            <a:r>
              <a:rPr lang="en-GB"/>
              <a:t>Animal and Plant Cells</a:t>
            </a:r>
          </a:p>
        </p:txBody>
      </p:sp>
      <p:sp>
        <p:nvSpPr>
          <p:cNvPr id="98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81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337175" cy="4114800"/>
          </a:xfrm>
          <a:noFill/>
          <a:ln/>
        </p:spPr>
        <p:txBody>
          <a:bodyPr/>
          <a:lstStyle/>
          <a:p>
            <a:r>
              <a:rPr lang="en-GB" b="1"/>
              <a:t>Teacher notes</a:t>
            </a:r>
          </a:p>
          <a:p>
            <a:r>
              <a:rPr lang="en-GB"/>
              <a:t>See the ‘</a:t>
            </a:r>
            <a:r>
              <a:rPr lang="en-GB" b="1"/>
              <a:t>Growth and Development</a:t>
            </a:r>
            <a:r>
              <a:rPr lang="en-GB"/>
              <a:t>’ presentation for more information about meristems and plant growth.</a:t>
            </a:r>
          </a:p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106D-2152-4E95-B629-9561B4EE15D0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3984-A9D7-42EE-A142-40924892AB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106D-2152-4E95-B629-9561B4EE15D0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3984-A9D7-42EE-A142-40924892AB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106D-2152-4E95-B629-9561B4EE15D0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3984-A9D7-42EE-A142-40924892AB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53975"/>
            <a:ext cx="8229600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106D-2152-4E95-B629-9561B4EE15D0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3984-A9D7-42EE-A142-40924892AB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106D-2152-4E95-B629-9561B4EE15D0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3984-A9D7-42EE-A142-40924892AB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106D-2152-4E95-B629-9561B4EE15D0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3984-A9D7-42EE-A142-40924892AB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106D-2152-4E95-B629-9561B4EE15D0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3984-A9D7-42EE-A142-40924892AB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106D-2152-4E95-B629-9561B4EE15D0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3984-A9D7-42EE-A142-40924892AB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106D-2152-4E95-B629-9561B4EE15D0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3984-A9D7-42EE-A142-40924892AB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106D-2152-4E95-B629-9561B4EE15D0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3984-A9D7-42EE-A142-40924892AB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106D-2152-4E95-B629-9561B4EE15D0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3984-A9D7-42EE-A142-40924892AB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D106D-2152-4E95-B629-9561B4EE15D0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53984-A9D7-42EE-A142-40924892AB7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GB" sz="5400" dirty="0" smtClean="0"/>
              <a:t>12.1 – Cell Differentiation and Organisation</a:t>
            </a:r>
            <a:endParaRPr lang="en-GB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en-GB" dirty="0" smtClean="0"/>
              <a:t>When is a structure an organ?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Blood capillaries are not organs but veins and arteries are. WHY?</a:t>
            </a:r>
          </a:p>
          <a:p>
            <a:endParaRPr lang="en-GB" dirty="0" smtClean="0"/>
          </a:p>
          <a:p>
            <a:r>
              <a:rPr lang="en-GB" dirty="0" smtClean="0"/>
              <a:t>All 3 structures have the same major function (transport of blood).</a:t>
            </a:r>
          </a:p>
          <a:p>
            <a:endParaRPr lang="en-GB" dirty="0" smtClean="0"/>
          </a:p>
          <a:p>
            <a:r>
              <a:rPr lang="en-GB" dirty="0" smtClean="0"/>
              <a:t>Capillaries are made up of only one type of tissue – epithelium </a:t>
            </a:r>
          </a:p>
          <a:p>
            <a:r>
              <a:rPr lang="en-GB" dirty="0" smtClean="0"/>
              <a:t>Arteries and veins are made up of many tissues – epithelial, muscle and connective.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en-GB" dirty="0" smtClean="0"/>
              <a:t>Organ systems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472518" cy="48958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Organs work together to form organ systems – each has a particular function.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Circulatory system </a:t>
            </a:r>
            <a:r>
              <a:rPr lang="en-GB" dirty="0" smtClean="0"/>
              <a:t>(heart and blood vessels) – transport of gases and other substances around the body.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Respiratory system </a:t>
            </a:r>
            <a:r>
              <a:rPr lang="en-GB" dirty="0" smtClean="0"/>
              <a:t>(lungs, trachea, bronchi) – gas exchange.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Digestive system </a:t>
            </a:r>
            <a:r>
              <a:rPr lang="en-GB" dirty="0" smtClean="0"/>
              <a:t>(salivary glands, oesophagus, stomach, duodenum, ileum, pancreas and liver) – digests and processes food.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Shoot system </a:t>
            </a:r>
            <a:r>
              <a:rPr lang="en-GB" dirty="0" smtClean="0"/>
              <a:t>(leaves, buds, stems, flowers) – all have different functions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Students should understand the following:</a:t>
            </a:r>
          </a:p>
          <a:p>
            <a:r>
              <a:rPr lang="en-GB" dirty="0" smtClean="0"/>
              <a:t>The cells of multicellular organisms may differentiate and become adapted for specific functions.</a:t>
            </a:r>
          </a:p>
          <a:p>
            <a:r>
              <a:rPr lang="en-GB" dirty="0" smtClean="0"/>
              <a:t>Tissues as aggregations of similar cells, and organs as aggregations of tissues performing specific physiological functions.  Organs are organised into systems.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Students should understand the following:</a:t>
            </a:r>
          </a:p>
          <a:p>
            <a:r>
              <a:rPr lang="en-GB" dirty="0" smtClean="0"/>
              <a:t>The cells of multicellular organisms may differentiate and become adapted for specific functions.</a:t>
            </a:r>
          </a:p>
          <a:p>
            <a:r>
              <a:rPr lang="en-GB" dirty="0" smtClean="0"/>
              <a:t>Tissues as aggregations of similar cells, and organs as aggregations of tissues performing specific physiological functions.  Organs are organised into systems.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2910" y="0"/>
            <a:ext cx="8229600" cy="1143001"/>
          </a:xfrm>
        </p:spPr>
        <p:txBody>
          <a:bodyPr/>
          <a:lstStyle/>
          <a:p>
            <a:r>
              <a:rPr lang="en-GB" dirty="0"/>
              <a:t>What is a cell?</a:t>
            </a:r>
          </a:p>
        </p:txBody>
      </p:sp>
      <p:sp>
        <p:nvSpPr>
          <p:cNvPr id="956424" name="Text Box 8"/>
          <p:cNvSpPr txBox="1">
            <a:spLocks noChangeArrowheads="1"/>
          </p:cNvSpPr>
          <p:nvPr/>
        </p:nvSpPr>
        <p:spPr bwMode="auto">
          <a:xfrm>
            <a:off x="500034" y="4500570"/>
            <a:ext cx="4295775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5600" indent="-355600">
              <a:spcBef>
                <a:spcPct val="30000"/>
              </a:spcBef>
              <a:buFont typeface="Wingdings" pitchFamily="2" charset="2"/>
              <a:buChar char="l"/>
            </a:pPr>
            <a:r>
              <a:rPr lang="en-GB" sz="2400" b="1" dirty="0">
                <a:solidFill>
                  <a:srgbClr val="10BC45"/>
                </a:solidFill>
              </a:rPr>
              <a:t>Multicellular</a:t>
            </a:r>
            <a:r>
              <a:rPr lang="en-GB" sz="2400" dirty="0">
                <a:solidFill>
                  <a:srgbClr val="000066"/>
                </a:solidFill>
              </a:rPr>
              <a:t> organisms consists of many cells – humans are made from an estimated 50 trillion cells!</a:t>
            </a:r>
            <a:endParaRPr lang="en-GB" sz="2400" dirty="0"/>
          </a:p>
        </p:txBody>
      </p:sp>
      <p:sp>
        <p:nvSpPr>
          <p:cNvPr id="956425" name="Text Box 9"/>
          <p:cNvSpPr txBox="1">
            <a:spLocks noChangeArrowheads="1"/>
          </p:cNvSpPr>
          <p:nvPr/>
        </p:nvSpPr>
        <p:spPr bwMode="auto">
          <a:xfrm>
            <a:off x="428596" y="2786058"/>
            <a:ext cx="4300537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5600" indent="-355600">
              <a:spcBef>
                <a:spcPct val="30000"/>
              </a:spcBef>
              <a:buFont typeface="Wingdings" pitchFamily="2" charset="2"/>
              <a:buChar char="l"/>
            </a:pPr>
            <a:r>
              <a:rPr lang="en-GB" sz="2400" b="1" dirty="0">
                <a:solidFill>
                  <a:srgbClr val="10BC45"/>
                </a:solidFill>
              </a:rPr>
              <a:t>Unicellular</a:t>
            </a:r>
            <a:r>
              <a:rPr lang="en-GB" sz="2400" dirty="0">
                <a:solidFill>
                  <a:srgbClr val="000066"/>
                </a:solidFill>
              </a:rPr>
              <a:t> organisms, such as bacteria, consist of just a single cell.</a:t>
            </a:r>
          </a:p>
        </p:txBody>
      </p:sp>
      <p:sp>
        <p:nvSpPr>
          <p:cNvPr id="956426" name="Text Box 10"/>
          <p:cNvSpPr txBox="1">
            <a:spLocks noChangeArrowheads="1"/>
          </p:cNvSpPr>
          <p:nvPr/>
        </p:nvSpPr>
        <p:spPr bwMode="auto">
          <a:xfrm>
            <a:off x="571472" y="1000108"/>
            <a:ext cx="4151313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66"/>
                </a:solidFill>
              </a:rPr>
              <a:t>A </a:t>
            </a:r>
            <a:r>
              <a:rPr lang="en-GB" sz="2400" b="1" dirty="0">
                <a:solidFill>
                  <a:srgbClr val="10BC45"/>
                </a:solidFill>
              </a:rPr>
              <a:t>cell</a:t>
            </a:r>
            <a:r>
              <a:rPr lang="en-GB" sz="2400" dirty="0">
                <a:solidFill>
                  <a:srgbClr val="000066"/>
                </a:solidFill>
              </a:rPr>
              <a:t> is the basic unit of life, from which larger structures such as tissue and organs are made.</a:t>
            </a:r>
          </a:p>
        </p:txBody>
      </p:sp>
      <p:pic>
        <p:nvPicPr>
          <p:cNvPr id="956429" name="Picture 13" descr="16453168_credi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428736"/>
            <a:ext cx="3278187" cy="4521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95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5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6424" grpId="0"/>
      <p:bldP spid="9564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357166"/>
            <a:ext cx="8229600" cy="785812"/>
          </a:xfrm>
        </p:spPr>
        <p:txBody>
          <a:bodyPr>
            <a:normAutofit/>
          </a:bodyPr>
          <a:lstStyle/>
          <a:p>
            <a:r>
              <a:rPr lang="en-GB" dirty="0" smtClean="0"/>
              <a:t>Specialised </a:t>
            </a:r>
            <a:r>
              <a:rPr lang="en-GB" dirty="0"/>
              <a:t>cells</a:t>
            </a:r>
          </a:p>
        </p:txBody>
      </p:sp>
      <p:sp>
        <p:nvSpPr>
          <p:cNvPr id="958467" name="Text Box 3"/>
          <p:cNvSpPr txBox="1">
            <a:spLocks noChangeArrowheads="1"/>
          </p:cNvSpPr>
          <p:nvPr/>
        </p:nvSpPr>
        <p:spPr bwMode="auto">
          <a:xfrm>
            <a:off x="357158" y="1285860"/>
            <a:ext cx="4929222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 smtClean="0"/>
              <a:t>Most plant and animals are multicellular. The human body is made up of around 200 different types of cell, all working together.</a:t>
            </a:r>
            <a:endParaRPr lang="en-GB" sz="2400" dirty="0"/>
          </a:p>
        </p:txBody>
      </p:sp>
      <p:sp>
        <p:nvSpPr>
          <p:cNvPr id="958468" name="Text Box 4"/>
          <p:cNvSpPr txBox="1">
            <a:spLocks noChangeArrowheads="1"/>
          </p:cNvSpPr>
          <p:nvPr/>
        </p:nvSpPr>
        <p:spPr bwMode="auto">
          <a:xfrm>
            <a:off x="357157" y="3214686"/>
            <a:ext cx="5072099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66"/>
                </a:solidFill>
              </a:rPr>
              <a:t>Most cells are specialized, meaning that each type of cell has a specific structure and function.</a:t>
            </a:r>
            <a:endParaRPr lang="en-GB" sz="2400" dirty="0">
              <a:solidFill>
                <a:srgbClr val="000066"/>
              </a:solidFill>
              <a:cs typeface="Arial" pitchFamily="34" charset="0"/>
            </a:endParaRPr>
          </a:p>
        </p:txBody>
      </p:sp>
      <p:sp>
        <p:nvSpPr>
          <p:cNvPr id="958469" name="Text Box 5"/>
          <p:cNvSpPr txBox="1">
            <a:spLocks noChangeArrowheads="1"/>
          </p:cNvSpPr>
          <p:nvPr/>
        </p:nvSpPr>
        <p:spPr bwMode="auto">
          <a:xfrm>
            <a:off x="357159" y="4643446"/>
            <a:ext cx="4929221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/>
              <a:t>All cells with a nucleus contain the same genes, but different cells activate different genes so they only produce the proteins they need.</a:t>
            </a:r>
          </a:p>
        </p:txBody>
      </p:sp>
      <p:pic>
        <p:nvPicPr>
          <p:cNvPr id="958472" name="Picture 8" descr="16452929_credi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1643050"/>
            <a:ext cx="2957512" cy="44132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95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5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8468" grpId="0"/>
      <p:bldP spid="9584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0784" name="Picture 32" descr="motor neur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446" y="5049831"/>
            <a:ext cx="3130550" cy="1047750"/>
          </a:xfrm>
          <a:prstGeom prst="rect">
            <a:avLst/>
          </a:prstGeom>
          <a:noFill/>
        </p:spPr>
      </p:pic>
      <p:sp>
        <p:nvSpPr>
          <p:cNvPr id="970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GB" dirty="0"/>
              <a:t>How do animal cells </a:t>
            </a:r>
            <a:r>
              <a:rPr lang="en-GB" dirty="0" smtClean="0"/>
              <a:t>specialise</a:t>
            </a:r>
            <a:r>
              <a:rPr lang="en-GB" dirty="0"/>
              <a:t>?</a:t>
            </a:r>
          </a:p>
        </p:txBody>
      </p:sp>
      <p:sp>
        <p:nvSpPr>
          <p:cNvPr id="970756" name="Text Box 4"/>
          <p:cNvSpPr txBox="1">
            <a:spLocks noChangeArrowheads="1"/>
          </p:cNvSpPr>
          <p:nvPr/>
        </p:nvSpPr>
        <p:spPr bwMode="auto">
          <a:xfrm>
            <a:off x="269871" y="3895719"/>
            <a:ext cx="2389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b="1">
                <a:solidFill>
                  <a:srgbClr val="10BC45"/>
                </a:solidFill>
              </a:rPr>
              <a:t>red blood cell</a:t>
            </a:r>
            <a:endParaRPr lang="en-US" b="1">
              <a:solidFill>
                <a:srgbClr val="10BC45"/>
              </a:solidFill>
            </a:endParaRPr>
          </a:p>
        </p:txBody>
      </p:sp>
      <p:sp>
        <p:nvSpPr>
          <p:cNvPr id="970757" name="Rectangle 5"/>
          <p:cNvSpPr>
            <a:spLocks noChangeArrowheads="1"/>
          </p:cNvSpPr>
          <p:nvPr/>
        </p:nvSpPr>
        <p:spPr bwMode="auto">
          <a:xfrm>
            <a:off x="500034" y="928670"/>
            <a:ext cx="82502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sz="2400" dirty="0">
                <a:solidFill>
                  <a:srgbClr val="000066"/>
                </a:solidFill>
              </a:rPr>
              <a:t>In animals, the first type of cells in the developing embryo are </a:t>
            </a:r>
            <a:r>
              <a:rPr lang="en-GB" sz="2400" b="1" dirty="0">
                <a:solidFill>
                  <a:srgbClr val="10BC45"/>
                </a:solidFill>
              </a:rPr>
              <a:t>stem cells</a:t>
            </a:r>
            <a:r>
              <a:rPr lang="en-GB" sz="2400" dirty="0">
                <a:solidFill>
                  <a:srgbClr val="000066"/>
                </a:solidFill>
              </a:rPr>
              <a:t>. These are unspecialized cells that go on to form all the different cell types in the adult.</a:t>
            </a:r>
          </a:p>
        </p:txBody>
      </p:sp>
      <p:sp>
        <p:nvSpPr>
          <p:cNvPr id="970758" name="AutoShape 6"/>
          <p:cNvSpPr>
            <a:spLocks noChangeArrowheads="1"/>
          </p:cNvSpPr>
          <p:nvPr/>
        </p:nvSpPr>
        <p:spPr bwMode="auto">
          <a:xfrm>
            <a:off x="5521321" y="3203569"/>
            <a:ext cx="1219200" cy="330200"/>
          </a:xfrm>
          <a:prstGeom prst="rightArrow">
            <a:avLst>
              <a:gd name="adj1" fmla="val 50000"/>
              <a:gd name="adj2" fmla="val 92308"/>
            </a:avLst>
          </a:prstGeom>
          <a:solidFill>
            <a:srgbClr val="10BC45"/>
          </a:solidFill>
          <a:ln w="25400">
            <a:noFill/>
            <a:miter lim="800000"/>
            <a:headEnd/>
            <a:tailEnd/>
          </a:ln>
          <a:effectLst>
            <a:outerShdw dist="40161" dir="4293903" algn="ctr" rotWithShape="0">
              <a:srgbClr val="5F5F5F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970759" name="AutoShape 7"/>
          <p:cNvSpPr>
            <a:spLocks noChangeArrowheads="1"/>
          </p:cNvSpPr>
          <p:nvPr/>
        </p:nvSpPr>
        <p:spPr bwMode="auto">
          <a:xfrm flipH="1" flipV="1">
            <a:off x="2324096" y="3203569"/>
            <a:ext cx="1219200" cy="330200"/>
          </a:xfrm>
          <a:prstGeom prst="rightArrow">
            <a:avLst>
              <a:gd name="adj1" fmla="val 50000"/>
              <a:gd name="adj2" fmla="val 92308"/>
            </a:avLst>
          </a:prstGeom>
          <a:solidFill>
            <a:srgbClr val="10BC45"/>
          </a:solidFill>
          <a:ln w="25400">
            <a:noFill/>
            <a:miter lim="800000"/>
            <a:headEnd/>
            <a:tailEnd/>
          </a:ln>
          <a:effectLst>
            <a:outerShdw dist="40161" dir="4293903" algn="ctr" rotWithShape="0">
              <a:srgbClr val="5F5F5F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970762" name="Text Box 10"/>
          <p:cNvSpPr txBox="1">
            <a:spLocks noChangeArrowheads="1"/>
          </p:cNvSpPr>
          <p:nvPr/>
        </p:nvSpPr>
        <p:spPr bwMode="auto">
          <a:xfrm>
            <a:off x="5819771" y="5986456"/>
            <a:ext cx="274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b="1">
                <a:solidFill>
                  <a:srgbClr val="10BC45"/>
                </a:solidFill>
              </a:rPr>
              <a:t>muscle cell</a:t>
            </a:r>
            <a:endParaRPr lang="en-US" b="1">
              <a:solidFill>
                <a:srgbClr val="10BC45"/>
              </a:solidFill>
            </a:endParaRPr>
          </a:p>
        </p:txBody>
      </p:sp>
      <p:sp>
        <p:nvSpPr>
          <p:cNvPr id="970763" name="Text Box 11"/>
          <p:cNvSpPr txBox="1">
            <a:spLocks noChangeArrowheads="1"/>
          </p:cNvSpPr>
          <p:nvPr/>
        </p:nvSpPr>
        <p:spPr bwMode="auto">
          <a:xfrm>
            <a:off x="3665533" y="3787769"/>
            <a:ext cx="1817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b="1">
                <a:solidFill>
                  <a:srgbClr val="10BC45"/>
                </a:solidFill>
              </a:rPr>
              <a:t>stem cell</a:t>
            </a:r>
            <a:endParaRPr lang="en-US" b="1">
              <a:solidFill>
                <a:srgbClr val="10BC45"/>
              </a:solidFill>
            </a:endParaRPr>
          </a:p>
        </p:txBody>
      </p:sp>
      <p:pic>
        <p:nvPicPr>
          <p:cNvPr id="970770" name="Picture 18" descr="red blood ce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9471" y="2806694"/>
            <a:ext cx="1133475" cy="1133475"/>
          </a:xfrm>
          <a:prstGeom prst="rect">
            <a:avLst/>
          </a:prstGeom>
          <a:noFill/>
        </p:spPr>
      </p:pic>
      <p:sp>
        <p:nvSpPr>
          <p:cNvPr id="970774" name="Text Box 22"/>
          <p:cNvSpPr txBox="1">
            <a:spLocks noChangeArrowheads="1"/>
          </p:cNvSpPr>
          <p:nvPr/>
        </p:nvSpPr>
        <p:spPr bwMode="auto">
          <a:xfrm>
            <a:off x="6964358" y="3895719"/>
            <a:ext cx="16922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10BC45"/>
                </a:solidFill>
              </a:rPr>
              <a:t>sperm cell</a:t>
            </a:r>
          </a:p>
        </p:txBody>
      </p:sp>
      <p:pic>
        <p:nvPicPr>
          <p:cNvPr id="970775" name="Picture 23" descr="musc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05483" y="5227631"/>
            <a:ext cx="2778125" cy="684213"/>
          </a:xfrm>
          <a:prstGeom prst="rect">
            <a:avLst/>
          </a:prstGeom>
          <a:noFill/>
        </p:spPr>
      </p:pic>
      <p:pic>
        <p:nvPicPr>
          <p:cNvPr id="970776" name="Picture 24" descr="sperm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9294693" flipH="1">
            <a:off x="6594471" y="2871781"/>
            <a:ext cx="2427287" cy="454025"/>
          </a:xfrm>
          <a:prstGeom prst="rect">
            <a:avLst/>
          </a:prstGeom>
          <a:noFill/>
        </p:spPr>
      </p:pic>
      <p:sp>
        <p:nvSpPr>
          <p:cNvPr id="970780" name="AutoShape 28"/>
          <p:cNvSpPr>
            <a:spLocks noChangeArrowheads="1"/>
          </p:cNvSpPr>
          <p:nvPr/>
        </p:nvSpPr>
        <p:spPr bwMode="auto">
          <a:xfrm rot="-3194442" flipH="1" flipV="1">
            <a:off x="3252783" y="4614856"/>
            <a:ext cx="1003300" cy="330200"/>
          </a:xfrm>
          <a:prstGeom prst="rightArrow">
            <a:avLst>
              <a:gd name="adj1" fmla="val 50000"/>
              <a:gd name="adj2" fmla="val 75962"/>
            </a:avLst>
          </a:prstGeom>
          <a:solidFill>
            <a:srgbClr val="10BC45"/>
          </a:solidFill>
          <a:ln w="25400">
            <a:noFill/>
            <a:miter lim="800000"/>
            <a:headEnd/>
            <a:tailEnd/>
          </a:ln>
          <a:effectLst>
            <a:outerShdw dist="40161" dir="4293903" algn="ctr" rotWithShape="0">
              <a:srgbClr val="5F5F5F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970781" name="AutoShape 29"/>
          <p:cNvSpPr>
            <a:spLocks noChangeArrowheads="1"/>
          </p:cNvSpPr>
          <p:nvPr/>
        </p:nvSpPr>
        <p:spPr bwMode="auto">
          <a:xfrm rot="3194442" flipV="1">
            <a:off x="4910133" y="4614856"/>
            <a:ext cx="1003300" cy="330200"/>
          </a:xfrm>
          <a:prstGeom prst="rightArrow">
            <a:avLst>
              <a:gd name="adj1" fmla="val 50000"/>
              <a:gd name="adj2" fmla="val 75962"/>
            </a:avLst>
          </a:prstGeom>
          <a:solidFill>
            <a:srgbClr val="10BC45"/>
          </a:solidFill>
          <a:ln w="25400">
            <a:noFill/>
            <a:miter lim="800000"/>
            <a:headEnd/>
            <a:tailEnd/>
          </a:ln>
          <a:effectLst>
            <a:outerShdw dist="40161" dir="4293903" algn="ctr" rotWithShape="0">
              <a:srgbClr val="5F5F5F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970783" name="Text Box 31"/>
          <p:cNvSpPr txBox="1">
            <a:spLocks noChangeArrowheads="1"/>
          </p:cNvSpPr>
          <p:nvPr/>
        </p:nvSpPr>
        <p:spPr bwMode="auto">
          <a:xfrm>
            <a:off x="1576383" y="5986456"/>
            <a:ext cx="15906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10BC45"/>
                </a:solidFill>
              </a:rPr>
              <a:t>nerve cell</a:t>
            </a:r>
            <a:endParaRPr lang="en-GB"/>
          </a:p>
        </p:txBody>
      </p:sp>
      <p:pic>
        <p:nvPicPr>
          <p:cNvPr id="970787" name="Picture 35" descr="stem cell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29058" y="2571744"/>
            <a:ext cx="1308100" cy="1236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0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0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7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7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7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7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70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70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70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70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70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7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7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97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7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0756" grpId="0"/>
      <p:bldP spid="970758" grpId="0" animBg="1"/>
      <p:bldP spid="970759" grpId="0" animBg="1"/>
      <p:bldP spid="970762" grpId="0"/>
      <p:bldP spid="970763" grpId="0"/>
      <p:bldP spid="970774" grpId="0"/>
      <p:bldP spid="970780" grpId="0" animBg="1"/>
      <p:bldP spid="970781" grpId="0" animBg="1"/>
      <p:bldP spid="9707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7242" y="-24"/>
            <a:ext cx="8229600" cy="1143000"/>
          </a:xfrm>
        </p:spPr>
        <p:txBody>
          <a:bodyPr/>
          <a:lstStyle/>
          <a:p>
            <a:r>
              <a:rPr lang="en-GB" dirty="0"/>
              <a:t>How do plant cells </a:t>
            </a:r>
            <a:r>
              <a:rPr lang="en-GB" dirty="0" smtClean="0"/>
              <a:t>specialise</a:t>
            </a:r>
            <a:r>
              <a:rPr lang="en-GB" dirty="0"/>
              <a:t>?</a:t>
            </a:r>
          </a:p>
        </p:txBody>
      </p:sp>
      <p:sp>
        <p:nvSpPr>
          <p:cNvPr id="987140" name="Rectangle 4"/>
          <p:cNvSpPr>
            <a:spLocks noChangeArrowheads="1"/>
          </p:cNvSpPr>
          <p:nvPr/>
        </p:nvSpPr>
        <p:spPr bwMode="auto">
          <a:xfrm>
            <a:off x="571472" y="1000108"/>
            <a:ext cx="81232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sz="2400" dirty="0">
                <a:solidFill>
                  <a:srgbClr val="000066"/>
                </a:solidFill>
              </a:rPr>
              <a:t>Unlike animals, many plant cells retain the ability to differentiate and </a:t>
            </a:r>
            <a:r>
              <a:rPr lang="en-GB" sz="2400" dirty="0" smtClean="0">
                <a:solidFill>
                  <a:srgbClr val="000066"/>
                </a:solidFill>
              </a:rPr>
              <a:t>specialise </a:t>
            </a:r>
            <a:r>
              <a:rPr lang="en-GB" sz="2400" dirty="0">
                <a:solidFill>
                  <a:srgbClr val="000066"/>
                </a:solidFill>
              </a:rPr>
              <a:t>throughout their life. These cells are found in tissues called </a:t>
            </a:r>
            <a:r>
              <a:rPr lang="en-GB" sz="2400" b="1" dirty="0" err="1">
                <a:solidFill>
                  <a:srgbClr val="10BC45"/>
                </a:solidFill>
              </a:rPr>
              <a:t>meristems</a:t>
            </a:r>
            <a:r>
              <a:rPr lang="en-GB" sz="2400" dirty="0">
                <a:solidFill>
                  <a:srgbClr val="000066"/>
                </a:solidFill>
              </a:rPr>
              <a:t>.</a:t>
            </a:r>
            <a:endParaRPr lang="en-GB" sz="2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642910" y="2500306"/>
            <a:ext cx="7734324" cy="4151342"/>
            <a:chOff x="338138" y="2174875"/>
            <a:chExt cx="8005762" cy="4619625"/>
          </a:xfrm>
        </p:grpSpPr>
        <p:sp>
          <p:nvSpPr>
            <p:cNvPr id="987144" name="Text Box 8"/>
            <p:cNvSpPr txBox="1">
              <a:spLocks noChangeArrowheads="1"/>
            </p:cNvSpPr>
            <p:nvPr/>
          </p:nvSpPr>
          <p:spPr bwMode="auto">
            <a:xfrm>
              <a:off x="3538538" y="6337300"/>
              <a:ext cx="20669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GB" b="1">
                  <a:solidFill>
                    <a:srgbClr val="10BC45"/>
                  </a:solidFill>
                </a:rPr>
                <a:t>sieve cell</a:t>
              </a:r>
              <a:endParaRPr lang="en-US" b="1">
                <a:solidFill>
                  <a:srgbClr val="10BC45"/>
                </a:solidFill>
              </a:endParaRPr>
            </a:p>
          </p:txBody>
        </p:sp>
        <p:sp>
          <p:nvSpPr>
            <p:cNvPr id="987150" name="Text Box 14"/>
            <p:cNvSpPr txBox="1">
              <a:spLocks noChangeArrowheads="1"/>
            </p:cNvSpPr>
            <p:nvPr/>
          </p:nvSpPr>
          <p:spPr bwMode="auto">
            <a:xfrm>
              <a:off x="7011988" y="4192588"/>
              <a:ext cx="1301750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GB" b="1">
                  <a:solidFill>
                    <a:srgbClr val="10BC45"/>
                  </a:solidFill>
                </a:rPr>
                <a:t>leaf cell</a:t>
              </a:r>
            </a:p>
          </p:txBody>
        </p:sp>
        <p:sp>
          <p:nvSpPr>
            <p:cNvPr id="987151" name="Text Box 15"/>
            <p:cNvSpPr txBox="1">
              <a:spLocks noChangeArrowheads="1"/>
            </p:cNvSpPr>
            <p:nvPr/>
          </p:nvSpPr>
          <p:spPr bwMode="auto">
            <a:xfrm>
              <a:off x="952500" y="4192588"/>
              <a:ext cx="1368425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GB" b="1">
                  <a:solidFill>
                    <a:srgbClr val="10BC45"/>
                  </a:solidFill>
                </a:rPr>
                <a:t>root cell</a:t>
              </a:r>
            </a:p>
          </p:txBody>
        </p:sp>
        <p:sp>
          <p:nvSpPr>
            <p:cNvPr id="987157" name="Text Box 21"/>
            <p:cNvSpPr txBox="1">
              <a:spLocks noChangeArrowheads="1"/>
            </p:cNvSpPr>
            <p:nvPr/>
          </p:nvSpPr>
          <p:spPr bwMode="auto">
            <a:xfrm>
              <a:off x="3403600" y="3405188"/>
              <a:ext cx="23383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GB" b="1">
                  <a:solidFill>
                    <a:srgbClr val="10BC45"/>
                  </a:solidFill>
                </a:rPr>
                <a:t>meristem cell</a:t>
              </a:r>
              <a:endParaRPr lang="en-US" b="1">
                <a:solidFill>
                  <a:srgbClr val="10BC45"/>
                </a:solidFill>
              </a:endParaRPr>
            </a:p>
          </p:txBody>
        </p:sp>
        <p:sp>
          <p:nvSpPr>
            <p:cNvPr id="987160" name="AutoShape 24"/>
            <p:cNvSpPr>
              <a:spLocks noChangeArrowheads="1"/>
            </p:cNvSpPr>
            <p:nvPr/>
          </p:nvSpPr>
          <p:spPr bwMode="auto">
            <a:xfrm rot="16184693" flipH="1">
              <a:off x="4266406" y="4002882"/>
              <a:ext cx="611187" cy="330200"/>
            </a:xfrm>
            <a:prstGeom prst="rightArrow">
              <a:avLst>
                <a:gd name="adj1" fmla="val 50000"/>
                <a:gd name="adj2" fmla="val 46274"/>
              </a:avLst>
            </a:prstGeom>
            <a:solidFill>
              <a:srgbClr val="10BC45"/>
            </a:solidFill>
            <a:ln w="25400">
              <a:noFill/>
              <a:miter lim="800000"/>
              <a:headEnd/>
              <a:tailEnd/>
            </a:ln>
            <a:effectLst>
              <a:outerShdw dist="40161" dir="4293903" algn="ctr" rotWithShape="0">
                <a:srgbClr val="5F5F5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87162" name="AutoShape 26"/>
            <p:cNvSpPr>
              <a:spLocks noChangeArrowheads="1"/>
            </p:cNvSpPr>
            <p:nvPr/>
          </p:nvSpPr>
          <p:spPr bwMode="auto">
            <a:xfrm rot="-1525818" flipH="1" flipV="1">
              <a:off x="2641600" y="2727325"/>
              <a:ext cx="1003300" cy="330200"/>
            </a:xfrm>
            <a:prstGeom prst="rightArrow">
              <a:avLst>
                <a:gd name="adj1" fmla="val 50000"/>
                <a:gd name="adj2" fmla="val 75962"/>
              </a:avLst>
            </a:prstGeom>
            <a:solidFill>
              <a:srgbClr val="10BC45"/>
            </a:solidFill>
            <a:ln w="25400">
              <a:noFill/>
              <a:miter lim="800000"/>
              <a:headEnd/>
              <a:tailEnd/>
            </a:ln>
            <a:effectLst>
              <a:outerShdw dist="40161" dir="4293903" algn="ctr" rotWithShape="0">
                <a:srgbClr val="5F5F5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87164" name="AutoShape 28"/>
            <p:cNvSpPr>
              <a:spLocks noChangeArrowheads="1"/>
            </p:cNvSpPr>
            <p:nvPr/>
          </p:nvSpPr>
          <p:spPr bwMode="auto">
            <a:xfrm rot="1525818" flipV="1">
              <a:off x="5499100" y="2727325"/>
              <a:ext cx="1003300" cy="330200"/>
            </a:xfrm>
            <a:prstGeom prst="rightArrow">
              <a:avLst>
                <a:gd name="adj1" fmla="val 50000"/>
                <a:gd name="adj2" fmla="val 75962"/>
              </a:avLst>
            </a:prstGeom>
            <a:solidFill>
              <a:srgbClr val="10BC45"/>
            </a:solidFill>
            <a:ln w="25400">
              <a:noFill/>
              <a:miter lim="800000"/>
              <a:headEnd/>
              <a:tailEnd/>
            </a:ln>
            <a:effectLst>
              <a:outerShdw dist="40161" dir="4293903" algn="ctr" rotWithShape="0">
                <a:srgbClr val="5F5F5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987172" name="Picture 36" descr="flower (roots)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8138" y="2557463"/>
              <a:ext cx="2185987" cy="1452562"/>
            </a:xfrm>
            <a:prstGeom prst="rect">
              <a:avLst/>
            </a:prstGeom>
            <a:noFill/>
          </p:spPr>
        </p:pic>
        <p:pic>
          <p:nvPicPr>
            <p:cNvPr id="987173" name="Picture 37" descr="flower (leaf)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858000" y="2174875"/>
              <a:ext cx="1485900" cy="1876425"/>
            </a:xfrm>
            <a:prstGeom prst="rect">
              <a:avLst/>
            </a:prstGeom>
            <a:noFill/>
          </p:spPr>
        </p:pic>
        <p:pic>
          <p:nvPicPr>
            <p:cNvPr id="987174" name="Picture 38" descr="sieve cell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795713" y="4549775"/>
              <a:ext cx="1552575" cy="1863725"/>
            </a:xfrm>
            <a:prstGeom prst="rect">
              <a:avLst/>
            </a:prstGeom>
            <a:noFill/>
          </p:spPr>
        </p:pic>
        <p:pic>
          <p:nvPicPr>
            <p:cNvPr id="987178" name="Picture 42" descr="stem cell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917950" y="2233613"/>
              <a:ext cx="1308100" cy="123666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en-GB" dirty="0" smtClean="0"/>
              <a:t>Cell differentiation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Differentiated cells are specially adapted to their function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	palisade cell	</a:t>
            </a:r>
            <a:r>
              <a:rPr lang="en-GB" dirty="0"/>
              <a:t> </a:t>
            </a:r>
            <a:r>
              <a:rPr lang="en-GB" dirty="0" smtClean="0"/>
              <a:t>    </a:t>
            </a:r>
            <a:r>
              <a:rPr lang="en-GB" dirty="0" smtClean="0"/>
              <a:t>ciliated </a:t>
            </a:r>
            <a:r>
              <a:rPr lang="en-GB" dirty="0" smtClean="0"/>
              <a:t>epithelial cell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1028" name="Picture 4" descr="http://www.dr-sanderson.org/images/palisade%20ce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857496"/>
            <a:ext cx="2962275" cy="2209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0" name="Picture 6" descr="http://www.fphcare.com/humidification/images/neonate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571744"/>
            <a:ext cx="2571750" cy="25527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en-GB" dirty="0" smtClean="0"/>
              <a:t>Tissues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642942"/>
          </a:xfrm>
        </p:spPr>
        <p:txBody>
          <a:bodyPr/>
          <a:lstStyle/>
          <a:p>
            <a:r>
              <a:rPr lang="en-GB" dirty="0" smtClean="0"/>
              <a:t>Similar cells are grouped into tissues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26626" name="Picture 2" descr="http://www.mhhe.com/biosci/ap/histology_mh/simsquam.gif"/>
          <p:cNvPicPr>
            <a:picLocks noChangeAspect="1" noChangeArrowheads="1"/>
          </p:cNvPicPr>
          <p:nvPr/>
        </p:nvPicPr>
        <p:blipFill>
          <a:blip r:embed="rId2"/>
          <a:srcRect t="16433"/>
          <a:stretch>
            <a:fillRect/>
          </a:stretch>
        </p:blipFill>
        <p:spPr bwMode="auto">
          <a:xfrm>
            <a:off x="785786" y="2285992"/>
            <a:ext cx="3296516" cy="16118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42910" y="4214818"/>
            <a:ext cx="35719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Epithelial tissues </a:t>
            </a:r>
            <a:r>
              <a:rPr lang="en-GB" dirty="0" smtClean="0"/>
              <a:t>– single  layer of flat cells lining a surfaces of organs and often have a protective or secretory function e.g. Alveoli and ciliated epithelium that lines trachea.</a:t>
            </a:r>
          </a:p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072066" y="2000240"/>
            <a:ext cx="35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Xylem – made up of a number of cells. Transports water and provides support</a:t>
            </a:r>
          </a:p>
          <a:p>
            <a:endParaRPr lang="en-GB" dirty="0"/>
          </a:p>
        </p:txBody>
      </p:sp>
      <p:pic>
        <p:nvPicPr>
          <p:cNvPr id="26630" name="Picture 6" descr="http://bio1152.nicerweb.com/Locked/media/ch35/35_09PlantCellDiversity-xyle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000372"/>
            <a:ext cx="2936864" cy="34219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Organs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42926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An organ is a group of different tissues that work together to perform a particular function.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                 </a:t>
            </a:r>
          </a:p>
          <a:p>
            <a:pPr>
              <a:buNone/>
            </a:pPr>
            <a:r>
              <a:rPr lang="en-GB" dirty="0" smtClean="0"/>
              <a:t>                    Leaf                                         Lungs                           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27650" name="Picture 2" descr="http://www.biologie.uni-hamburg.de/b-online/library/onlinebio/leafstru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3116"/>
            <a:ext cx="4236200" cy="29622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7652" name="Picture 4" descr="http://www.cartage.org.lb/en/themes/Sciences/LifeScience/GeneralBiology/Physiology/RespiratorySystem/HumanRespiratory/humrespsys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143116"/>
            <a:ext cx="3857652" cy="32335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</TotalTime>
  <Words>784</Words>
  <Application>Microsoft Office PowerPoint</Application>
  <PresentationFormat>On-screen Show (4:3)</PresentationFormat>
  <Paragraphs>100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12.1 – Cell Differentiation and Organisation</vt:lpstr>
      <vt:lpstr>Learning outcomes</vt:lpstr>
      <vt:lpstr>What is a cell?</vt:lpstr>
      <vt:lpstr>Specialised cells</vt:lpstr>
      <vt:lpstr>How do animal cells specialise?</vt:lpstr>
      <vt:lpstr>How do plant cells specialise?</vt:lpstr>
      <vt:lpstr>Cell differentiation</vt:lpstr>
      <vt:lpstr>Tissues </vt:lpstr>
      <vt:lpstr>Organs </vt:lpstr>
      <vt:lpstr>When is a structure an organ?</vt:lpstr>
      <vt:lpstr>Organ systems </vt:lpstr>
      <vt:lpstr>Learning outcomes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Cellular organisation </dc:title>
  <dc:creator> </dc:creator>
  <cp:lastModifiedBy> </cp:lastModifiedBy>
  <cp:revision>9</cp:revision>
  <dcterms:created xsi:type="dcterms:W3CDTF">2009-03-03T20:25:48Z</dcterms:created>
  <dcterms:modified xsi:type="dcterms:W3CDTF">2010-04-13T15:04:31Z</dcterms:modified>
</cp:coreProperties>
</file>