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9DA791-CED4-4020-BC68-C1B6FACDB979}" type="datetimeFigureOut">
              <a:rPr lang="en-US" smtClean="0"/>
              <a:t>3/23/2011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67DF61-7555-49FF-B8BB-3BF9186B374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Principles of Homeostasis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12.1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Define homeostasis</a:t>
            </a:r>
          </a:p>
          <a:p>
            <a:r>
              <a:rPr lang="en-GB" dirty="0" smtClean="0"/>
              <a:t>Explain the importance of homeostasis</a:t>
            </a:r>
          </a:p>
          <a:p>
            <a:r>
              <a:rPr lang="en-GB" dirty="0" smtClean="0"/>
              <a:t>Describe how control mechanisms work</a:t>
            </a:r>
          </a:p>
          <a:p>
            <a:r>
              <a:rPr lang="en-GB" dirty="0" smtClean="0"/>
              <a:t>Explain how control mechanisms are co-ordinated</a:t>
            </a:r>
          </a:p>
          <a:p>
            <a:endParaRPr lang="en-GB" dirty="0" smtClean="0"/>
          </a:p>
          <a:p>
            <a:pPr>
              <a:buNone/>
            </a:pPr>
            <a:r>
              <a:rPr lang="en-GB" u="sng" dirty="0" smtClean="0"/>
              <a:t>Success Criteria</a:t>
            </a:r>
          </a:p>
          <a:p>
            <a:r>
              <a:rPr lang="en-GB" dirty="0" smtClean="0"/>
              <a:t>You can define homeostasis and suggest what things need to be maintained in the body</a:t>
            </a:r>
          </a:p>
          <a:p>
            <a:r>
              <a:rPr lang="en-GB" dirty="0" smtClean="0"/>
              <a:t>You can create a mind map of ideas for why homeostasis is important</a:t>
            </a:r>
          </a:p>
          <a:p>
            <a:r>
              <a:rPr lang="en-GB" dirty="0" smtClean="0"/>
              <a:t>You can take notes on control mechanisms</a:t>
            </a:r>
          </a:p>
          <a:p>
            <a:r>
              <a:rPr lang="en-GB" dirty="0" smtClean="0"/>
              <a:t>You can answer an exam question on homeostasis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Define homeostasis</a:t>
            </a:r>
          </a:p>
          <a:p>
            <a:r>
              <a:rPr lang="en-GB" dirty="0" smtClean="0"/>
              <a:t>Explain the importance of homeostasis</a:t>
            </a:r>
          </a:p>
          <a:p>
            <a:r>
              <a:rPr lang="en-GB" dirty="0" smtClean="0"/>
              <a:t>Describe how control mechanisms work</a:t>
            </a:r>
          </a:p>
          <a:p>
            <a:r>
              <a:rPr lang="en-GB" dirty="0" smtClean="0"/>
              <a:t>Explain how control mechanisms are co-ordinated</a:t>
            </a:r>
          </a:p>
          <a:p>
            <a:endParaRPr lang="en-GB" dirty="0" smtClean="0"/>
          </a:p>
          <a:p>
            <a:pPr>
              <a:buNone/>
            </a:pPr>
            <a:r>
              <a:rPr lang="en-GB" u="sng" dirty="0" smtClean="0"/>
              <a:t>Success Criteria</a:t>
            </a:r>
          </a:p>
          <a:p>
            <a:r>
              <a:rPr lang="en-GB" dirty="0" smtClean="0"/>
              <a:t>You can define homeostasis and suggest what things need to be maintained in the body</a:t>
            </a:r>
          </a:p>
          <a:p>
            <a:r>
              <a:rPr lang="en-GB" dirty="0" smtClean="0"/>
              <a:t>You can create a mind map of ideas for why homeostasis is important</a:t>
            </a:r>
          </a:p>
          <a:p>
            <a:r>
              <a:rPr lang="en-GB" dirty="0" smtClean="0"/>
              <a:t>You can take notes on control mechanisms</a:t>
            </a:r>
          </a:p>
          <a:p>
            <a:r>
              <a:rPr lang="en-GB" dirty="0" smtClean="0"/>
              <a:t>You can answer an exam question on homeostasis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u="sng" dirty="0" smtClean="0"/>
              <a:t>What is homeostasis?</a:t>
            </a:r>
          </a:p>
          <a:p>
            <a:endParaRPr lang="en-GB" dirty="0" smtClean="0"/>
          </a:p>
          <a:p>
            <a:r>
              <a:rPr lang="en-GB" dirty="0" smtClean="0"/>
              <a:t>The maintenance of a constant internal environment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What things need to be maintained?</a:t>
            </a:r>
          </a:p>
          <a:p>
            <a:r>
              <a:rPr lang="en-GB" dirty="0" smtClean="0"/>
              <a:t>Temperature</a:t>
            </a:r>
          </a:p>
          <a:p>
            <a:r>
              <a:rPr lang="en-GB" dirty="0" smtClean="0"/>
              <a:t>Oxygen levels</a:t>
            </a:r>
          </a:p>
          <a:p>
            <a:r>
              <a:rPr lang="en-GB" dirty="0" smtClean="0"/>
              <a:t>Water levels</a:t>
            </a:r>
          </a:p>
          <a:p>
            <a:r>
              <a:rPr lang="en-GB" dirty="0" smtClean="0"/>
              <a:t>Tissue Fluid</a:t>
            </a:r>
          </a:p>
          <a:p>
            <a:r>
              <a:rPr lang="en-GB" dirty="0" smtClean="0"/>
              <a:t>Composition of blood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86050" y="2643182"/>
            <a:ext cx="314327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Why is homeostasis important?</a:t>
            </a:r>
            <a:endParaRPr lang="en-GB" sz="2800" dirty="0"/>
          </a:p>
        </p:txBody>
      </p:sp>
      <p:cxnSp>
        <p:nvCxnSpPr>
          <p:cNvPr id="6" name="Straight Arrow Connector 5"/>
          <p:cNvCxnSpPr>
            <a:stCxn id="4" idx="7"/>
          </p:cNvCxnSpPr>
          <p:nvPr/>
        </p:nvCxnSpPr>
        <p:spPr>
          <a:xfrm rot="5400000" flipH="1" flipV="1">
            <a:off x="5435974" y="2176142"/>
            <a:ext cx="740688" cy="674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6314" y="785794"/>
            <a:ext cx="42148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 smtClean="0"/>
              <a:t>Enzymes</a:t>
            </a:r>
            <a:r>
              <a:rPr lang="en-GB" sz="2200" dirty="0" smtClean="0"/>
              <a:t>: sensitive to pH and temperature changes. Big changes could cause </a:t>
            </a:r>
            <a:r>
              <a:rPr lang="en-GB" sz="2200" dirty="0" err="1" smtClean="0"/>
              <a:t>denaturation</a:t>
            </a:r>
            <a:r>
              <a:rPr lang="en-GB" sz="2200" dirty="0"/>
              <a:t> </a:t>
            </a:r>
            <a:r>
              <a:rPr lang="en-GB" sz="2200" dirty="0" smtClean="0"/>
              <a:t>and stop reactions occurring.</a:t>
            </a:r>
            <a:endParaRPr lang="en-GB" sz="2200" u="sng" dirty="0"/>
          </a:p>
        </p:txBody>
      </p:sp>
      <p:cxnSp>
        <p:nvCxnSpPr>
          <p:cNvPr id="10" name="Straight Arrow Connector 9"/>
          <p:cNvCxnSpPr>
            <a:stCxn id="4" idx="5"/>
          </p:cNvCxnSpPr>
          <p:nvPr/>
        </p:nvCxnSpPr>
        <p:spPr>
          <a:xfrm rot="16200000" flipH="1">
            <a:off x="5257379" y="4257255"/>
            <a:ext cx="955002" cy="53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57686" y="4919008"/>
            <a:ext cx="40719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 smtClean="0"/>
              <a:t>Water Potential</a:t>
            </a:r>
            <a:r>
              <a:rPr lang="en-GB" sz="2200" dirty="0" smtClean="0"/>
              <a:t>: changing this in blood/tissue fluid could make cells shrink or even burst. Would prevent cells operating normally.</a:t>
            </a:r>
            <a:endParaRPr lang="en-GB" sz="2200" u="sng" dirty="0"/>
          </a:p>
        </p:txBody>
      </p:sp>
      <p:cxnSp>
        <p:nvCxnSpPr>
          <p:cNvPr id="13" name="Straight Arrow Connector 12"/>
          <p:cNvCxnSpPr>
            <a:stCxn id="4" idx="3"/>
          </p:cNvCxnSpPr>
          <p:nvPr/>
        </p:nvCxnSpPr>
        <p:spPr>
          <a:xfrm rot="5400000">
            <a:off x="2610148" y="3864346"/>
            <a:ext cx="454936" cy="817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7158" y="4286256"/>
            <a:ext cx="27146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 smtClean="0"/>
              <a:t>Blood glucose</a:t>
            </a:r>
            <a:r>
              <a:rPr lang="en-GB" sz="2200" dirty="0" smtClean="0"/>
              <a:t>: essential to maintain this to maintain water potential and also give cells a constant supply of glucose for respiration.</a:t>
            </a:r>
            <a:endParaRPr lang="en-GB" sz="2200" u="sng" dirty="0"/>
          </a:p>
        </p:txBody>
      </p:sp>
      <p:cxnSp>
        <p:nvCxnSpPr>
          <p:cNvPr id="17" name="Straight Arrow Connector 16"/>
          <p:cNvCxnSpPr>
            <a:stCxn id="4" idx="1"/>
          </p:cNvCxnSpPr>
          <p:nvPr/>
        </p:nvCxnSpPr>
        <p:spPr>
          <a:xfrm rot="16200000" flipV="1">
            <a:off x="2681586" y="2319018"/>
            <a:ext cx="526374" cy="603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714356"/>
            <a:ext cx="30718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 smtClean="0"/>
              <a:t>Independence</a:t>
            </a:r>
            <a:r>
              <a:rPr lang="en-GB" sz="2200" dirty="0" smtClean="0"/>
              <a:t>: Stops organisms being reliant on the external environment (wider choices of where to live etc.)</a:t>
            </a:r>
            <a:endParaRPr lang="en-GB" sz="2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Mechanisms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3200" u="sng" dirty="0" smtClean="0"/>
              <a:t>Stages of Homeostatic Control</a:t>
            </a:r>
          </a:p>
          <a:p>
            <a:r>
              <a:rPr lang="en-GB" sz="3200" b="1" dirty="0" smtClean="0"/>
              <a:t>The </a:t>
            </a:r>
            <a:r>
              <a:rPr lang="en-GB" sz="3200" b="1" dirty="0" smtClean="0"/>
              <a:t>S</a:t>
            </a:r>
            <a:r>
              <a:rPr lang="en-GB" sz="3200" b="1" dirty="0" smtClean="0"/>
              <a:t>et Point </a:t>
            </a:r>
            <a:r>
              <a:rPr lang="en-GB" sz="3200" dirty="0" smtClean="0"/>
              <a:t>(the norm)</a:t>
            </a:r>
          </a:p>
          <a:p>
            <a:r>
              <a:rPr lang="en-GB" sz="3200" b="1" dirty="0" smtClean="0"/>
              <a:t>Receptor</a:t>
            </a:r>
            <a:r>
              <a:rPr lang="en-GB" sz="3200" dirty="0" smtClean="0"/>
              <a:t> (detects variations)</a:t>
            </a:r>
          </a:p>
          <a:p>
            <a:r>
              <a:rPr lang="en-GB" sz="3200" b="1" dirty="0" smtClean="0"/>
              <a:t>Controller</a:t>
            </a:r>
            <a:r>
              <a:rPr lang="en-GB" sz="3200" dirty="0" smtClean="0"/>
              <a:t> (co-ordinates info and sends instructions)</a:t>
            </a:r>
          </a:p>
          <a:p>
            <a:r>
              <a:rPr lang="en-GB" sz="3200" b="1" dirty="0" err="1" smtClean="0"/>
              <a:t>Effector</a:t>
            </a:r>
            <a:r>
              <a:rPr lang="en-GB" sz="3200" dirty="0" smtClean="0"/>
              <a:t> (brings about changes)</a:t>
            </a:r>
          </a:p>
          <a:p>
            <a:r>
              <a:rPr lang="en-GB" sz="3200" b="1" dirty="0" smtClean="0"/>
              <a:t>Feedback Loop </a:t>
            </a:r>
            <a:r>
              <a:rPr lang="en-GB" sz="3200" dirty="0" smtClean="0"/>
              <a:t>(tells receptor about the changes)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/>
          <a:lstStyle/>
          <a:p>
            <a:r>
              <a:rPr lang="en-GB" dirty="0" smtClean="0"/>
              <a:t>Control Mechanisms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28728" y="3643314"/>
            <a:ext cx="171451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643306" y="3643314"/>
            <a:ext cx="171451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786446" y="3643314"/>
            <a:ext cx="171451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500166" y="3786190"/>
            <a:ext cx="150019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solidFill>
                  <a:schemeClr val="bg1"/>
                </a:solidFill>
              </a:rPr>
              <a:t>Receptors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Detect the change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3786190"/>
            <a:ext cx="16430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solidFill>
                  <a:schemeClr val="bg1"/>
                </a:solidFill>
              </a:rPr>
              <a:t>Control Centre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Coordination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3786190"/>
            <a:ext cx="164307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err="1" smtClean="0">
                <a:solidFill>
                  <a:schemeClr val="bg1"/>
                </a:solidFill>
              </a:rPr>
              <a:t>Effector</a:t>
            </a:r>
            <a:endParaRPr lang="en-GB" sz="2000" u="sng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Have an effect on the system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572396" y="4357694"/>
            <a:ext cx="35719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1000100" y="4357694"/>
            <a:ext cx="35719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58148" y="3929066"/>
            <a:ext cx="128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Output</a:t>
            </a:r>
            <a:r>
              <a:rPr lang="en-GB" dirty="0" smtClean="0"/>
              <a:t> </a:t>
            </a:r>
          </a:p>
          <a:p>
            <a:r>
              <a:rPr lang="en-GB" dirty="0" smtClean="0"/>
              <a:t>Rise in some parameter</a:t>
            </a:r>
            <a:endParaRPr lang="en-GB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4000504"/>
            <a:ext cx="121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Input</a:t>
            </a:r>
            <a:r>
              <a:rPr lang="en-GB" dirty="0" smtClean="0"/>
              <a:t> </a:t>
            </a:r>
          </a:p>
          <a:p>
            <a:r>
              <a:rPr lang="en-GB" dirty="0" smtClean="0"/>
              <a:t>Fall in some parameter</a:t>
            </a:r>
            <a:endParaRPr lang="en-GB" u="sng" dirty="0"/>
          </a:p>
        </p:txBody>
      </p:sp>
      <p:sp>
        <p:nvSpPr>
          <p:cNvPr id="14" name="Right Arrow 13"/>
          <p:cNvSpPr/>
          <p:nvPr/>
        </p:nvSpPr>
        <p:spPr>
          <a:xfrm>
            <a:off x="5429256" y="4357694"/>
            <a:ext cx="35719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3214678" y="4357694"/>
            <a:ext cx="35719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ent-Up Arrow 15"/>
          <p:cNvSpPr/>
          <p:nvPr/>
        </p:nvSpPr>
        <p:spPr>
          <a:xfrm>
            <a:off x="571472" y="5357826"/>
            <a:ext cx="7715304" cy="785818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143900" y="5143512"/>
            <a:ext cx="14287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Info from 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Changes can be detected by a number of different receptors</a:t>
            </a:r>
          </a:p>
          <a:p>
            <a:r>
              <a:rPr lang="en-GB" dirty="0" smtClean="0"/>
              <a:t>This gives the brain a better picture of what is being altered</a:t>
            </a:r>
          </a:p>
          <a:p>
            <a:r>
              <a:rPr lang="en-GB" dirty="0" smtClean="0"/>
              <a:t>Allows a more informed response to be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– Exam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GB" dirty="0" smtClean="0"/>
              <a:t>How does maintaining a constant body temperature allow metabolic reactions in cells to proceed with maximum efficiency</a:t>
            </a:r>
            <a:r>
              <a:rPr lang="en-GB" dirty="0" smtClean="0"/>
              <a:t>?						</a:t>
            </a:r>
            <a:r>
              <a:rPr lang="en-GB" b="1" dirty="0" smtClean="0"/>
              <a:t>(5)</a:t>
            </a:r>
            <a:endParaRPr lang="en-GB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– Exam Q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GB" dirty="0" smtClean="0"/>
              <a:t>	1</a:t>
            </a:r>
            <a:r>
              <a:rPr lang="en-GB" dirty="0" smtClean="0"/>
              <a:t>. Body temp./37°C  is optimum temp for enzymes;</a:t>
            </a:r>
            <a:br>
              <a:rPr lang="en-GB" dirty="0" smtClean="0"/>
            </a:br>
            <a:r>
              <a:rPr lang="en-GB" dirty="0" smtClean="0"/>
              <a:t>2. excess heat denatures enzymes/alters tertiary structure/alters</a:t>
            </a:r>
            <a:br>
              <a:rPr lang="en-GB" dirty="0" smtClean="0"/>
            </a:br>
            <a:r>
              <a:rPr lang="en-GB" dirty="0" smtClean="0"/>
              <a:t>    shape of active site/enzyme;</a:t>
            </a:r>
            <a:br>
              <a:rPr lang="en-GB" dirty="0" smtClean="0"/>
            </a:br>
            <a:r>
              <a:rPr lang="en-GB" dirty="0" smtClean="0"/>
              <a:t>3. substrate cannot bind/</a:t>
            </a:r>
            <a:r>
              <a:rPr lang="en-GB" dirty="0" err="1" smtClean="0"/>
              <a:t>eq</a:t>
            </a:r>
            <a:r>
              <a:rPr lang="en-GB" dirty="0" smtClean="0"/>
              <a:t>,;</a:t>
            </a:r>
            <a:br>
              <a:rPr lang="en-GB" dirty="0" smtClean="0"/>
            </a:br>
            <a:r>
              <a:rPr lang="en-GB" dirty="0" smtClean="0"/>
              <a:t>4. reactions cease/slowed;</a:t>
            </a:r>
            <a:br>
              <a:rPr lang="en-GB" dirty="0" smtClean="0"/>
            </a:br>
            <a:r>
              <a:rPr lang="en-GB" dirty="0" smtClean="0"/>
              <a:t>5. too little reduces kinetic energy of </a:t>
            </a:r>
            <a:r>
              <a:rPr lang="en-GB" u="sng" dirty="0" smtClean="0"/>
              <a:t>molecules / molecules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move more slowly;</a:t>
            </a:r>
            <a:br>
              <a:rPr lang="en-GB" dirty="0" smtClean="0"/>
            </a:br>
            <a:r>
              <a:rPr lang="en-GB" dirty="0" smtClean="0"/>
              <a:t>6. fewer collisions/fewer ES complexes formed’	</a:t>
            </a:r>
            <a:r>
              <a:rPr lang="en-GB" b="1" u="sng" dirty="0" smtClean="0"/>
              <a:t>max 5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379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Principles of Homeostasis</vt:lpstr>
      <vt:lpstr>Learning Objectives</vt:lpstr>
      <vt:lpstr>Starter</vt:lpstr>
      <vt:lpstr>Slide 4</vt:lpstr>
      <vt:lpstr>Control Mechanisms</vt:lpstr>
      <vt:lpstr>Control Mechanisms</vt:lpstr>
      <vt:lpstr>Analysing Info from Receptors</vt:lpstr>
      <vt:lpstr>Plenary – Exam Q</vt:lpstr>
      <vt:lpstr>Plenary – Exam Q ANSWERS</vt:lpstr>
      <vt:lpstr>Learning Objectives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Homeostasis</dc:title>
  <dc:creator> </dc:creator>
  <cp:lastModifiedBy> </cp:lastModifiedBy>
  <cp:revision>15</cp:revision>
  <dcterms:created xsi:type="dcterms:W3CDTF">2011-03-23T17:18:44Z</dcterms:created>
  <dcterms:modified xsi:type="dcterms:W3CDTF">2011-03-23T17:45:53Z</dcterms:modified>
</cp:coreProperties>
</file>