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69" r:id="rId3"/>
    <p:sldId id="256" r:id="rId4"/>
    <p:sldId id="257" r:id="rId5"/>
    <p:sldId id="258" r:id="rId6"/>
    <p:sldId id="261" r:id="rId7"/>
    <p:sldId id="263" r:id="rId8"/>
    <p:sldId id="262" r:id="rId9"/>
    <p:sldId id="265" r:id="rId10"/>
    <p:sldId id="266" r:id="rId11"/>
    <p:sldId id="264" r:id="rId12"/>
    <p:sldId id="272" r:id="rId13"/>
    <p:sldId id="267" r:id="rId14"/>
    <p:sldId id="268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CFC69-7C96-4167-9A01-A7F7181C5B81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DCDB3-537E-4F1D-A494-792CCED1D0A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8881-DDFE-4932-87DF-F3E4ED62BB2F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78D2-E515-4BAF-9B08-43660C910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8881-DDFE-4932-87DF-F3E4ED62BB2F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78D2-E515-4BAF-9B08-43660C910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8881-DDFE-4932-87DF-F3E4ED62BB2F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78D2-E515-4BAF-9B08-43660C910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8881-DDFE-4932-87DF-F3E4ED62BB2F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78D2-E515-4BAF-9B08-43660C910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8881-DDFE-4932-87DF-F3E4ED62BB2F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78D2-E515-4BAF-9B08-43660C910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8881-DDFE-4932-87DF-F3E4ED62BB2F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78D2-E515-4BAF-9B08-43660C910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8881-DDFE-4932-87DF-F3E4ED62BB2F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78D2-E515-4BAF-9B08-43660C910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8881-DDFE-4932-87DF-F3E4ED62BB2F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78D2-E515-4BAF-9B08-43660C910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8881-DDFE-4932-87DF-F3E4ED62BB2F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78D2-E515-4BAF-9B08-43660C910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8881-DDFE-4932-87DF-F3E4ED62BB2F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78D2-E515-4BAF-9B08-43660C910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8881-DDFE-4932-87DF-F3E4ED62BB2F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5978D2-E515-4BAF-9B08-43660C9102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138881-DDFE-4932-87DF-F3E4ED62BB2F}" type="datetimeFigureOut">
              <a:rPr lang="en-US" smtClean="0"/>
              <a:pPr/>
              <a:t>12/29/2008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5978D2-E515-4BAF-9B08-43660C91027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liger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1714512"/>
          </a:xfrm>
        </p:spPr>
        <p:txBody>
          <a:bodyPr>
            <a:normAutofit/>
          </a:bodyPr>
          <a:lstStyle/>
          <a:p>
            <a:pPr algn="ctr"/>
            <a:r>
              <a:rPr lang="en-GB" sz="6600" dirty="0" smtClean="0"/>
              <a:t>UNIT 2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786058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GB" sz="8000" dirty="0" smtClean="0"/>
              <a:t>The variety of living organisms</a:t>
            </a:r>
            <a:endParaRPr lang="en-GB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atrick_lige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6480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2" descr="noel_ti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00174"/>
            <a:ext cx="44577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500034" y="428604"/>
            <a:ext cx="273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/>
              <a:t>LIGER</a:t>
            </a:r>
          </a:p>
        </p:txBody>
      </p:sp>
      <p:sp>
        <p:nvSpPr>
          <p:cNvPr id="10245" name="Text Box 15"/>
          <p:cNvSpPr txBox="1">
            <a:spLocks noChangeArrowheads="1"/>
          </p:cNvSpPr>
          <p:nvPr/>
        </p:nvSpPr>
        <p:spPr bwMode="auto">
          <a:xfrm>
            <a:off x="4786314" y="857232"/>
            <a:ext cx="34559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/>
              <a:t>TIGON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6314" y="492919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 action="ppaction://hlinkfile"/>
              </a:rPr>
              <a:t>L</a:t>
            </a:r>
            <a:r>
              <a:rPr lang="en-GB" dirty="0" smtClean="0">
                <a:hlinkClick r:id="rId4" action="ppaction://hlinkfile"/>
              </a:rPr>
              <a:t>iger video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n-GB" dirty="0" smtClean="0"/>
              <a:t>Phylogeny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4824426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Phylogeny</a:t>
            </a:r>
            <a:r>
              <a:rPr lang="en-GB" dirty="0" smtClean="0"/>
              <a:t> is the study of the evolutionary history of a group of organisms.</a:t>
            </a:r>
          </a:p>
          <a:p>
            <a:pPr>
              <a:buNone/>
            </a:pPr>
            <a:r>
              <a:rPr lang="en-GB" dirty="0" smtClean="0"/>
              <a:t>All organisms have evolved </a:t>
            </a:r>
            <a:r>
              <a:rPr lang="en-GB" dirty="0" smtClean="0"/>
              <a:t>                                                from </a:t>
            </a:r>
            <a:r>
              <a:rPr lang="en-GB" dirty="0" smtClean="0"/>
              <a:t>shared common </a:t>
            </a:r>
            <a:r>
              <a:rPr lang="en-GB" dirty="0" smtClean="0"/>
              <a:t>                                                                ancestors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Phylogenetics</a:t>
            </a:r>
            <a:r>
              <a:rPr lang="en-GB" dirty="0" smtClean="0"/>
              <a:t>  tells us who is </a:t>
            </a:r>
            <a:r>
              <a:rPr lang="en-GB" dirty="0" smtClean="0"/>
              <a:t>                                                            related </a:t>
            </a:r>
            <a:r>
              <a:rPr lang="en-GB" dirty="0" smtClean="0"/>
              <a:t>to whom and how </a:t>
            </a:r>
            <a:r>
              <a:rPr lang="en-GB" dirty="0" smtClean="0"/>
              <a:t>                                                            closely </a:t>
            </a:r>
            <a:r>
              <a:rPr lang="en-GB" dirty="0" smtClean="0"/>
              <a:t>related they are.</a:t>
            </a:r>
            <a:endParaRPr lang="en-GB" dirty="0"/>
          </a:p>
        </p:txBody>
      </p:sp>
      <p:pic>
        <p:nvPicPr>
          <p:cNvPr id="6146" name="Picture 2" descr="http://www.personal.psu.edu/users/c/a/cah288/phylogeny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593" y="2071678"/>
            <a:ext cx="4524407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rogers.k12.ar.us/users/ehutches/humanphyloge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579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/>
              <a:t>Difficulties with taxonomy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r>
              <a:rPr lang="en-GB" dirty="0" smtClean="0"/>
              <a:t>Species evolve over time.</a:t>
            </a:r>
          </a:p>
          <a:p>
            <a:r>
              <a:rPr lang="en-GB" dirty="0" smtClean="0"/>
              <a:t>Considerable variation can exists within a species e.g. Dogs – artificial selection has lead to a variety of different breeds.</a:t>
            </a:r>
          </a:p>
          <a:p>
            <a:r>
              <a:rPr lang="en-GB" dirty="0" smtClean="0"/>
              <a:t>You can’t always see reproductive behaviour:</a:t>
            </a:r>
          </a:p>
          <a:p>
            <a:pPr lvl="1"/>
            <a:r>
              <a:rPr lang="en-GB" dirty="0" smtClean="0"/>
              <a:t>Species have become extinct and there may be no fossil record. </a:t>
            </a:r>
          </a:p>
          <a:p>
            <a:pPr lvl="1"/>
            <a:r>
              <a:rPr lang="en-GB" dirty="0" smtClean="0"/>
              <a:t>They reproduce asexually e.g. bacteria</a:t>
            </a:r>
          </a:p>
          <a:p>
            <a:pPr lvl="1"/>
            <a:r>
              <a:rPr lang="en-GB" dirty="0" smtClean="0"/>
              <a:t>Practical and ethical issues</a:t>
            </a:r>
          </a:p>
          <a:p>
            <a:pPr lvl="2"/>
            <a:r>
              <a:rPr lang="en-GB" dirty="0" smtClean="0"/>
              <a:t>Different groups may be geographically isolated</a:t>
            </a:r>
          </a:p>
          <a:p>
            <a:pPr lvl="2"/>
            <a:r>
              <a:rPr lang="en-GB" dirty="0" smtClean="0"/>
              <a:t>Can’t study them in the lab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071702"/>
          </a:xfrm>
        </p:spPr>
        <p:txBody>
          <a:bodyPr>
            <a:normAutofit/>
          </a:bodyPr>
          <a:lstStyle/>
          <a:p>
            <a:r>
              <a:rPr lang="en-GB" dirty="0" smtClean="0"/>
              <a:t>Scientist now compare the DNA of organisms to see how they are related. The more DNA they have in common the more closely related they are</a:t>
            </a:r>
            <a:r>
              <a:rPr lang="en-GB" dirty="0" smtClean="0"/>
              <a:t>.</a:t>
            </a:r>
          </a:p>
          <a:p>
            <a:endParaRPr lang="en-GB" sz="900" dirty="0" smtClean="0"/>
          </a:p>
          <a:p>
            <a:pPr algn="ctr"/>
            <a:r>
              <a:rPr lang="en-GB" dirty="0" smtClean="0"/>
              <a:t>Humans and chimps share 94% of their DNA</a:t>
            </a:r>
            <a:endParaRPr lang="en-GB" dirty="0"/>
          </a:p>
        </p:txBody>
      </p:sp>
      <p:pic>
        <p:nvPicPr>
          <p:cNvPr id="4098" name="Picture 2" descr="http://158.130.17.5/~myl/languagelog/archives/chimp.jpg"/>
          <p:cNvPicPr>
            <a:picLocks noChangeAspect="1" noChangeArrowheads="1"/>
          </p:cNvPicPr>
          <p:nvPr/>
        </p:nvPicPr>
        <p:blipFill>
          <a:blip r:embed="rId2"/>
          <a:srcRect t="6047" r="4499" b="1814"/>
          <a:stretch>
            <a:fillRect/>
          </a:stretch>
        </p:blipFill>
        <p:spPr bwMode="auto">
          <a:xfrm>
            <a:off x="4500562" y="2928934"/>
            <a:ext cx="4256607" cy="3214710"/>
          </a:xfrm>
          <a:prstGeom prst="rect">
            <a:avLst/>
          </a:prstGeom>
          <a:noFill/>
        </p:spPr>
      </p:pic>
      <p:pic>
        <p:nvPicPr>
          <p:cNvPr id="4100" name="Picture 4" descr="http://www.andrewpryor.com/images/napa/TheThinkingMan2.jpg"/>
          <p:cNvPicPr>
            <a:picLocks noChangeAspect="1" noChangeArrowheads="1"/>
          </p:cNvPicPr>
          <p:nvPr/>
        </p:nvPicPr>
        <p:blipFill>
          <a:blip r:embed="rId3"/>
          <a:srcRect l="18554" r="3436"/>
          <a:stretch>
            <a:fillRect/>
          </a:stretch>
        </p:blipFill>
        <p:spPr bwMode="auto">
          <a:xfrm>
            <a:off x="500033" y="2900185"/>
            <a:ext cx="3786215" cy="3238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Student should understand the following:</a:t>
            </a:r>
          </a:p>
          <a:p>
            <a:r>
              <a:rPr lang="en-GB" dirty="0" smtClean="0"/>
              <a:t>The principles and importance of taxonomy.</a:t>
            </a:r>
          </a:p>
          <a:p>
            <a:r>
              <a:rPr lang="en-GB" dirty="0" smtClean="0"/>
              <a:t>Classification systems consist of a hierarchy in which groups are contained within larger composite groups and there is no overlap.</a:t>
            </a:r>
          </a:p>
          <a:p>
            <a:r>
              <a:rPr lang="en-GB" dirty="0" smtClean="0"/>
              <a:t>The phylogenetic groups are based on patterns of evolutionary history.</a:t>
            </a:r>
          </a:p>
          <a:p>
            <a:r>
              <a:rPr lang="en-GB" dirty="0" smtClean="0"/>
              <a:t>A species may be defined in terms of observable similarities and the ability to produce fertile offspring.  </a:t>
            </a:r>
          </a:p>
          <a:p>
            <a:r>
              <a:rPr lang="en-GB" dirty="0" smtClean="0"/>
              <a:t>One hierarchy comprises Kingdom, Phylum, Class, Order, Family, Genus, Species.</a:t>
            </a:r>
          </a:p>
          <a:p>
            <a:pPr>
              <a:buNone/>
            </a:pPr>
            <a:r>
              <a:rPr lang="en-GB" dirty="0" smtClean="0"/>
              <a:t>Candidates should be able to appreciate the difficulties of defining species and the tentative nature of classifying organisms as distinct species.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to cover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Classification</a:t>
            </a:r>
          </a:p>
          <a:p>
            <a:endParaRPr lang="en-GB" sz="800" dirty="0" smtClean="0"/>
          </a:p>
          <a:p>
            <a:r>
              <a:rPr lang="en-GB" sz="2800" dirty="0" smtClean="0"/>
              <a:t>Evidence of relationships between organisms</a:t>
            </a:r>
          </a:p>
          <a:p>
            <a:endParaRPr lang="en-GB" sz="800" dirty="0" smtClean="0"/>
          </a:p>
          <a:p>
            <a:r>
              <a:rPr lang="en-GB" sz="2800" dirty="0" smtClean="0"/>
              <a:t>Adaptation and selection</a:t>
            </a:r>
          </a:p>
          <a:p>
            <a:endParaRPr lang="en-GB" sz="800" dirty="0" smtClean="0"/>
          </a:p>
          <a:p>
            <a:r>
              <a:rPr lang="en-GB" sz="2800" dirty="0" smtClean="0"/>
              <a:t>Biodiversity</a:t>
            </a:r>
          </a:p>
          <a:p>
            <a:endParaRPr lang="en-GB" sz="800" dirty="0" smtClean="0"/>
          </a:p>
          <a:p>
            <a:r>
              <a:rPr lang="en-GB" sz="2800" dirty="0" smtClean="0"/>
              <a:t>Exchange and transport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dirty="0" smtClean="0"/>
              <a:t>14.1 Classification</a:t>
            </a:r>
            <a:endParaRPr lang="en-GB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Student should understand the following:</a:t>
            </a:r>
          </a:p>
          <a:p>
            <a:r>
              <a:rPr lang="en-GB" dirty="0" smtClean="0"/>
              <a:t>The principles and importance of taxonomy.</a:t>
            </a:r>
          </a:p>
          <a:p>
            <a:r>
              <a:rPr lang="en-GB" dirty="0" smtClean="0"/>
              <a:t>Classification systems consist of a hierarchy in which groups are contained within larger composite groups and there is no overlap.</a:t>
            </a:r>
          </a:p>
          <a:p>
            <a:r>
              <a:rPr lang="en-GB" dirty="0" smtClean="0"/>
              <a:t>The phylogenetic groups are based on patterns of evolutionary history.</a:t>
            </a:r>
          </a:p>
          <a:p>
            <a:r>
              <a:rPr lang="en-GB" dirty="0" smtClean="0"/>
              <a:t>A species may be defined in terms of observable similarities and the ability to produce fertile offspring.  </a:t>
            </a:r>
          </a:p>
          <a:p>
            <a:r>
              <a:rPr lang="en-GB" dirty="0" smtClean="0"/>
              <a:t>One hierarchy comprises Kingdom, Phylum, Class, Order, Family, Genus, Species.</a:t>
            </a:r>
          </a:p>
          <a:p>
            <a:pPr>
              <a:buNone/>
            </a:pPr>
            <a:r>
              <a:rPr lang="en-GB" dirty="0" smtClean="0"/>
              <a:t>Candidates should be able to appreciate the difficulties of defining species and the tentative nature of classifying organisms as distinct species.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Taxonomy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Taxonomy is the science of classification:</a:t>
            </a:r>
          </a:p>
          <a:p>
            <a:pPr lvl="1"/>
            <a:r>
              <a:rPr lang="en-GB" dirty="0" smtClean="0"/>
              <a:t>naming organisms</a:t>
            </a:r>
          </a:p>
          <a:p>
            <a:pPr lvl="1"/>
            <a:r>
              <a:rPr lang="en-GB" dirty="0" smtClean="0"/>
              <a:t>organising them into groups based on their similarities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>
              <a:buNone/>
            </a:pPr>
            <a:endParaRPr lang="en-GB" sz="900" dirty="0" smtClean="0"/>
          </a:p>
        </p:txBody>
      </p:sp>
      <p:pic>
        <p:nvPicPr>
          <p:cNvPr id="12294" name="Picture 6" descr="http://whyfiles.org/022critters/images/kingd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496"/>
            <a:ext cx="3643338" cy="3630138"/>
          </a:xfrm>
          <a:prstGeom prst="rect">
            <a:avLst/>
          </a:prstGeom>
          <a:noFill/>
        </p:spPr>
      </p:pic>
      <p:pic>
        <p:nvPicPr>
          <p:cNvPr id="12296" name="Picture 8" descr="http://creationwiki.org/pool/images/thumb/5/53/Five_kingdoms.png/250px-Five_kingdom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86058"/>
            <a:ext cx="2857520" cy="3977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/>
              <a:t>Naming organisms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Organisms are named according to the </a:t>
            </a:r>
            <a:r>
              <a:rPr lang="en-GB" dirty="0" smtClean="0">
                <a:solidFill>
                  <a:srgbClr val="FF0000"/>
                </a:solidFill>
              </a:rPr>
              <a:t>binomial system of nomenclature</a:t>
            </a:r>
            <a:r>
              <a:rPr lang="en-GB" dirty="0" smtClean="0"/>
              <a:t>, first put forward by the Swedish botanist  Carl Linnaeus.</a:t>
            </a:r>
          </a:p>
          <a:p>
            <a:pPr lvl="1"/>
            <a:r>
              <a:rPr lang="en-GB" dirty="0" smtClean="0"/>
              <a:t>Latin or Greek names</a:t>
            </a:r>
          </a:p>
          <a:p>
            <a:pPr lvl="1"/>
            <a:r>
              <a:rPr lang="en-GB" dirty="0" smtClean="0"/>
              <a:t>First name is the </a:t>
            </a:r>
            <a:r>
              <a:rPr lang="en-GB" dirty="0" smtClean="0">
                <a:solidFill>
                  <a:srgbClr val="FF0000"/>
                </a:solidFill>
              </a:rPr>
              <a:t>generic</a:t>
            </a:r>
            <a:r>
              <a:rPr lang="en-GB" dirty="0" smtClean="0"/>
              <a:t> name</a:t>
            </a:r>
          </a:p>
          <a:p>
            <a:pPr lvl="1"/>
            <a:r>
              <a:rPr lang="en-GB" dirty="0" smtClean="0"/>
              <a:t>Second name is the </a:t>
            </a:r>
            <a:r>
              <a:rPr lang="en-GB" dirty="0" smtClean="0">
                <a:solidFill>
                  <a:srgbClr val="FF0000"/>
                </a:solidFill>
              </a:rPr>
              <a:t>specific</a:t>
            </a:r>
            <a:r>
              <a:rPr lang="en-GB" dirty="0" smtClean="0"/>
              <a:t> name</a:t>
            </a:r>
          </a:p>
          <a:p>
            <a:pPr>
              <a:buNone/>
            </a:pPr>
            <a:r>
              <a:rPr lang="en-GB" dirty="0" smtClean="0"/>
              <a:t>Rules :</a:t>
            </a:r>
          </a:p>
          <a:p>
            <a:pPr lvl="1"/>
            <a:r>
              <a:rPr lang="en-GB" i="1" dirty="0" smtClean="0"/>
              <a:t>Italics </a:t>
            </a:r>
            <a:r>
              <a:rPr lang="en-GB" dirty="0" smtClean="0"/>
              <a:t>if printed, </a:t>
            </a:r>
            <a:r>
              <a:rPr lang="en-GB" u="sng" dirty="0" smtClean="0"/>
              <a:t>underlined </a:t>
            </a:r>
            <a:r>
              <a:rPr lang="en-GB" dirty="0" smtClean="0"/>
              <a:t>if hand written</a:t>
            </a:r>
          </a:p>
          <a:p>
            <a:pPr lvl="1"/>
            <a:r>
              <a:rPr lang="en-GB" dirty="0" smtClean="0"/>
              <a:t>First letter of generic name upper case</a:t>
            </a:r>
          </a:p>
          <a:p>
            <a:pPr lvl="1"/>
            <a:r>
              <a:rPr lang="en-GB" dirty="0" smtClean="0"/>
              <a:t>Specific name all lower case</a:t>
            </a:r>
          </a:p>
          <a:p>
            <a:pPr lvl="1"/>
            <a:r>
              <a:rPr lang="en-GB" dirty="0" smtClean="0"/>
              <a:t>If specific name is not known it can be written as ‘</a:t>
            </a:r>
            <a:r>
              <a:rPr lang="en-GB" i="1" dirty="0" smtClean="0"/>
              <a:t>sp’</a:t>
            </a:r>
          </a:p>
          <a:p>
            <a:pPr>
              <a:buNone/>
            </a:pPr>
            <a:r>
              <a:rPr lang="en-GB" i="1" dirty="0" smtClean="0"/>
              <a:t>	</a:t>
            </a:r>
            <a:r>
              <a:rPr lang="en-GB" dirty="0" smtClean="0"/>
              <a:t>Human</a:t>
            </a:r>
            <a:r>
              <a:rPr lang="en-GB" i="1" dirty="0" smtClean="0"/>
              <a:t> - Homo </a:t>
            </a:r>
            <a:r>
              <a:rPr lang="en-GB" i="1" dirty="0" err="1" smtClean="0"/>
              <a:t>sapien</a:t>
            </a:r>
            <a:r>
              <a:rPr lang="en-GB" dirty="0" smtClean="0"/>
              <a:t>	 	Tiger – </a:t>
            </a:r>
            <a:r>
              <a:rPr lang="en-GB" i="1" dirty="0" smtClean="0"/>
              <a:t>Felix </a:t>
            </a:r>
            <a:r>
              <a:rPr lang="en-GB" i="1" dirty="0" err="1" smtClean="0"/>
              <a:t>tigris</a:t>
            </a:r>
            <a:r>
              <a:rPr lang="en-GB" i="1" dirty="0" smtClean="0"/>
              <a:t> </a:t>
            </a:r>
          </a:p>
          <a:p>
            <a:pPr>
              <a:buNone/>
            </a:pPr>
            <a:r>
              <a:rPr lang="en-GB" i="1" dirty="0" smtClean="0"/>
              <a:t>			S</a:t>
            </a:r>
            <a:r>
              <a:rPr lang="en-GB" dirty="0" smtClean="0"/>
              <a:t>weet pea </a:t>
            </a:r>
            <a:r>
              <a:rPr lang="en-GB" i="1" dirty="0" smtClean="0"/>
              <a:t>– </a:t>
            </a:r>
            <a:r>
              <a:rPr lang="en-GB" i="1" dirty="0" err="1" smtClean="0"/>
              <a:t>Lathyrus</a:t>
            </a:r>
            <a:r>
              <a:rPr lang="en-GB" i="1" dirty="0" smtClean="0"/>
              <a:t> </a:t>
            </a:r>
            <a:r>
              <a:rPr lang="en-GB" i="1" dirty="0" err="1" smtClean="0"/>
              <a:t>odoratus</a:t>
            </a:r>
            <a:r>
              <a:rPr lang="en-GB" dirty="0" smtClean="0"/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357430"/>
            <a:ext cx="8229600" cy="489790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Levels of Classification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00371"/>
            <a:ext cx="4038600" cy="3354553"/>
          </a:xfrm>
        </p:spPr>
        <p:txBody>
          <a:bodyPr/>
          <a:lstStyle/>
          <a:p>
            <a:r>
              <a:rPr lang="en-GB" b="1" dirty="0">
                <a:solidFill>
                  <a:srgbClr val="FF9900"/>
                </a:solidFill>
              </a:rPr>
              <a:t>K</a:t>
            </a:r>
          </a:p>
          <a:p>
            <a:r>
              <a:rPr lang="en-GB" b="1" dirty="0">
                <a:solidFill>
                  <a:srgbClr val="FF9900"/>
                </a:solidFill>
              </a:rPr>
              <a:t>P</a:t>
            </a:r>
          </a:p>
          <a:p>
            <a:r>
              <a:rPr lang="en-GB" b="1" dirty="0">
                <a:solidFill>
                  <a:srgbClr val="FF9900"/>
                </a:solidFill>
              </a:rPr>
              <a:t>C</a:t>
            </a:r>
            <a:r>
              <a:rPr lang="en-GB" b="1" dirty="0"/>
              <a:t>risps</a:t>
            </a:r>
          </a:p>
          <a:p>
            <a:r>
              <a:rPr lang="en-GB" b="1" dirty="0">
                <a:solidFill>
                  <a:srgbClr val="FF9900"/>
                </a:solidFill>
              </a:rPr>
              <a:t>O</a:t>
            </a:r>
            <a:r>
              <a:rPr lang="en-GB" b="1" dirty="0"/>
              <a:t>nly</a:t>
            </a:r>
          </a:p>
          <a:p>
            <a:r>
              <a:rPr lang="en-GB" b="1" dirty="0">
                <a:solidFill>
                  <a:srgbClr val="FF9900"/>
                </a:solidFill>
              </a:rPr>
              <a:t>F</a:t>
            </a:r>
            <a:r>
              <a:rPr lang="en-GB" b="1" dirty="0"/>
              <a:t>ry </a:t>
            </a:r>
          </a:p>
          <a:p>
            <a:r>
              <a:rPr lang="en-GB" b="1" dirty="0">
                <a:solidFill>
                  <a:srgbClr val="FF9900"/>
                </a:solidFill>
              </a:rPr>
              <a:t>G</a:t>
            </a:r>
            <a:r>
              <a:rPr lang="en-GB" b="1" dirty="0"/>
              <a:t>ood</a:t>
            </a:r>
          </a:p>
          <a:p>
            <a:r>
              <a:rPr lang="en-GB" b="1" dirty="0">
                <a:solidFill>
                  <a:srgbClr val="FF9900"/>
                </a:solidFill>
              </a:rPr>
              <a:t>S</a:t>
            </a:r>
            <a:r>
              <a:rPr lang="en-GB" b="1" dirty="0"/>
              <a:t>puds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714612" y="3000372"/>
            <a:ext cx="4038600" cy="3425991"/>
          </a:xfrm>
        </p:spPr>
        <p:txBody>
          <a:bodyPr/>
          <a:lstStyle/>
          <a:p>
            <a:r>
              <a:rPr lang="en-GB" b="1" dirty="0">
                <a:solidFill>
                  <a:srgbClr val="FF9900"/>
                </a:solidFill>
              </a:rPr>
              <a:t>K</a:t>
            </a:r>
            <a:r>
              <a:rPr lang="en-GB" b="1" dirty="0"/>
              <a:t>ingdom</a:t>
            </a:r>
          </a:p>
          <a:p>
            <a:r>
              <a:rPr lang="en-GB" b="1" dirty="0">
                <a:solidFill>
                  <a:srgbClr val="FF9900"/>
                </a:solidFill>
              </a:rPr>
              <a:t>P</a:t>
            </a:r>
            <a:r>
              <a:rPr lang="en-GB" b="1" dirty="0"/>
              <a:t>hylum</a:t>
            </a:r>
          </a:p>
          <a:p>
            <a:r>
              <a:rPr lang="en-GB" b="1" dirty="0">
                <a:solidFill>
                  <a:srgbClr val="FF9900"/>
                </a:solidFill>
              </a:rPr>
              <a:t>C</a:t>
            </a:r>
            <a:r>
              <a:rPr lang="en-GB" b="1" dirty="0"/>
              <a:t>lass</a:t>
            </a:r>
          </a:p>
          <a:p>
            <a:r>
              <a:rPr lang="en-GB" b="1" dirty="0">
                <a:solidFill>
                  <a:srgbClr val="FF9900"/>
                </a:solidFill>
              </a:rPr>
              <a:t>O</a:t>
            </a:r>
            <a:r>
              <a:rPr lang="en-GB" b="1" dirty="0"/>
              <a:t>rder</a:t>
            </a:r>
          </a:p>
          <a:p>
            <a:r>
              <a:rPr lang="en-GB" b="1" dirty="0">
                <a:solidFill>
                  <a:srgbClr val="FF9900"/>
                </a:solidFill>
              </a:rPr>
              <a:t>F</a:t>
            </a:r>
            <a:r>
              <a:rPr lang="en-GB" b="1" dirty="0"/>
              <a:t>amily</a:t>
            </a:r>
          </a:p>
          <a:p>
            <a:r>
              <a:rPr lang="en-GB" b="1" dirty="0">
                <a:solidFill>
                  <a:srgbClr val="FF9900"/>
                </a:solidFill>
              </a:rPr>
              <a:t>G</a:t>
            </a:r>
            <a:r>
              <a:rPr lang="en-GB" b="1" dirty="0"/>
              <a:t>enus</a:t>
            </a:r>
          </a:p>
          <a:p>
            <a:r>
              <a:rPr lang="en-GB" b="1" dirty="0">
                <a:solidFill>
                  <a:srgbClr val="FF9900"/>
                </a:solidFill>
              </a:rPr>
              <a:t>S</a:t>
            </a:r>
            <a:r>
              <a:rPr lang="en-GB" b="1" dirty="0"/>
              <a:t>pecies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114298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Organisms can only belong to one group in the taxonomic hierarchy.</a:t>
            </a:r>
          </a:p>
          <a:p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2"/>
                </a:solidFill>
              </a:rPr>
              <a:t>Grouping organisms</a:t>
            </a:r>
            <a:endParaRPr lang="en-GB" sz="4800" dirty="0">
              <a:solidFill>
                <a:schemeClr val="tx2"/>
              </a:solidFill>
            </a:endParaRPr>
          </a:p>
        </p:txBody>
      </p:sp>
      <p:pic>
        <p:nvPicPr>
          <p:cNvPr id="8" name="Picture 2" descr="http://www.gxdeveloperweb.com/upload/dc3b13d5-1132-4675-86d3-52566b8af9ef_taxon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899406"/>
            <a:ext cx="3357556" cy="36858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uiExpand="1" build="p"/>
      <p:bldP spid="1028" grpId="0" build="p" autoUpdateAnimBg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04170"/>
          </a:xfrm>
        </p:spPr>
        <p:txBody>
          <a:bodyPr>
            <a:normAutofit/>
          </a:bodyPr>
          <a:lstStyle/>
          <a:p>
            <a:r>
              <a:rPr lang="en-GB" dirty="0" smtClean="0"/>
              <a:t>What is a species?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The hierarchy ends with </a:t>
            </a:r>
            <a:r>
              <a:rPr lang="en-GB" dirty="0" smtClean="0">
                <a:solidFill>
                  <a:srgbClr val="FF0000"/>
                </a:solidFill>
              </a:rPr>
              <a:t>species. </a:t>
            </a:r>
            <a:r>
              <a:rPr lang="en-GB" dirty="0" smtClean="0"/>
              <a:t>A group that can contain only one organism.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r>
              <a:rPr lang="en-GB" dirty="0" smtClean="0"/>
              <a:t>		</a:t>
            </a:r>
            <a:r>
              <a:rPr lang="en-GB" dirty="0" smtClean="0">
                <a:solidFill>
                  <a:srgbClr val="FF0000"/>
                </a:solidFill>
              </a:rPr>
              <a:t>A species is a group of similar organisms able               	to reproduce and produce  fertile offspring.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Scientists constantly update the classification systems because of discoveries about new species and new evidence about known organisms.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5002213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sumatran ti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050" y="3357563"/>
            <a:ext cx="49339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64163" y="260350"/>
            <a:ext cx="3600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0"/>
              <a:t>Even though they look similar, lions and tigers are different species…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95288" y="476250"/>
            <a:ext cx="335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400" b="0">
                <a:solidFill>
                  <a:schemeClr val="bg1"/>
                </a:solidFill>
              </a:rPr>
              <a:t>Species: </a:t>
            </a:r>
            <a:r>
              <a:rPr lang="en-GB" sz="2400">
                <a:solidFill>
                  <a:schemeClr val="bg1"/>
                </a:solidFill>
              </a:rPr>
              <a:t>Panthera leo</a:t>
            </a:r>
            <a:r>
              <a:rPr lang="en-GB" sz="2400"/>
              <a:t> 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356100" y="3686175"/>
            <a:ext cx="365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400" b="0">
                <a:solidFill>
                  <a:schemeClr val="bg1"/>
                </a:solidFill>
              </a:rPr>
              <a:t>Species</a:t>
            </a:r>
            <a:r>
              <a:rPr lang="en-GB" sz="2400">
                <a:solidFill>
                  <a:schemeClr val="bg1"/>
                </a:solidFill>
              </a:rPr>
              <a:t>: Panthera tigris</a:t>
            </a:r>
            <a:r>
              <a:rPr lang="en-GB" sz="1800" b="0"/>
              <a:t> 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50825" y="4292600"/>
            <a:ext cx="360045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/>
              <a:t>They can breed but the offspring are infertile:</a:t>
            </a:r>
          </a:p>
          <a:p>
            <a:pPr>
              <a:spcBef>
                <a:spcPct val="50000"/>
              </a:spcBef>
            </a:pPr>
            <a:r>
              <a:rPr lang="en-GB" sz="2400" u="sng"/>
              <a:t>Male </a:t>
            </a:r>
            <a:r>
              <a:rPr lang="en-GB" sz="2400" b="0"/>
              <a:t>      </a:t>
            </a:r>
            <a:r>
              <a:rPr lang="en-GB" sz="2400" u="sng"/>
              <a:t>Female</a:t>
            </a:r>
          </a:p>
          <a:p>
            <a:pPr>
              <a:spcBef>
                <a:spcPct val="50000"/>
              </a:spcBef>
            </a:pPr>
            <a:r>
              <a:rPr lang="en-GB" sz="2400" b="0"/>
              <a:t>Tiger  +    Lion  =   Tigon</a:t>
            </a:r>
          </a:p>
          <a:p>
            <a:pPr>
              <a:spcBef>
                <a:spcPct val="50000"/>
              </a:spcBef>
            </a:pPr>
            <a:r>
              <a:rPr lang="en-GB" sz="2400" b="0"/>
              <a:t>Lion   +    Tiger =   Liger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700338" y="5661025"/>
            <a:ext cx="1150937" cy="1081088"/>
          </a:xfrm>
          <a:prstGeom prst="rect">
            <a:avLst/>
          </a:prstGeom>
          <a:noFill/>
          <a:ln w="666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3924300" y="2997200"/>
            <a:ext cx="2519363" cy="3240088"/>
          </a:xfrm>
          <a:prstGeom prst="line">
            <a:avLst/>
          </a:prstGeom>
          <a:noFill/>
          <a:ln w="123825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443663" y="2133600"/>
            <a:ext cx="2376487" cy="954107"/>
          </a:xfrm>
          <a:prstGeom prst="rect">
            <a:avLst/>
          </a:prstGeom>
          <a:noFill/>
          <a:ln w="95250" cap="rnd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0" dirty="0"/>
              <a:t>Cannot reproduce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3" grpId="0"/>
      <p:bldP spid="6154" grpId="0" animBg="1"/>
      <p:bldP spid="6155" grpId="0" animBg="1"/>
      <p:bldP spid="615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572</Words>
  <Application>Microsoft Office PowerPoint</Application>
  <PresentationFormat>On-screen Show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UNIT 2</vt:lpstr>
      <vt:lpstr>Topics to cover</vt:lpstr>
      <vt:lpstr>Slide 3</vt:lpstr>
      <vt:lpstr>Learning objectives</vt:lpstr>
      <vt:lpstr>Taxonomy</vt:lpstr>
      <vt:lpstr>Naming organisms</vt:lpstr>
      <vt:lpstr>Levels of Classification</vt:lpstr>
      <vt:lpstr>What is a species?</vt:lpstr>
      <vt:lpstr>Slide 9</vt:lpstr>
      <vt:lpstr>Slide 10</vt:lpstr>
      <vt:lpstr>Phylogeny</vt:lpstr>
      <vt:lpstr>Slide 12</vt:lpstr>
      <vt:lpstr>Difficulties with taxonomy </vt:lpstr>
      <vt:lpstr>Slide 14</vt:lpstr>
      <vt:lpstr>Learning objectives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7</cp:revision>
  <dcterms:created xsi:type="dcterms:W3CDTF">2008-12-24T08:53:32Z</dcterms:created>
  <dcterms:modified xsi:type="dcterms:W3CDTF">2008-12-29T16:35:16Z</dcterms:modified>
</cp:coreProperties>
</file>