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CF8F-6871-4C3D-ADC4-100AB3ADBE1C}" type="datetimeFigureOut">
              <a:rPr lang="en-US" smtClean="0"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3369-39A9-48AD-B125-4DCFED349D3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/>
          <a:lstStyle/>
          <a:p>
            <a:r>
              <a:rPr lang="en-GB" dirty="0" smtClean="0"/>
              <a:t>14.4 Gene Mutations</a:t>
            </a:r>
            <a:endParaRPr lang="en-GB" dirty="0"/>
          </a:p>
        </p:txBody>
      </p:sp>
      <p:pic>
        <p:nvPicPr>
          <p:cNvPr id="1026" name="Picture 2" descr="http://jwill.files.wordpress.com/2009/09/slo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91" y="2000240"/>
            <a:ext cx="4695825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a Mutation?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A mutation is any </a:t>
            </a:r>
            <a:r>
              <a:rPr lang="en-GB" sz="2600" b="1" dirty="0" smtClean="0"/>
              <a:t>change</a:t>
            </a:r>
            <a:r>
              <a:rPr lang="en-GB" sz="2600" dirty="0" smtClean="0"/>
              <a:t> in the </a:t>
            </a:r>
            <a:r>
              <a:rPr lang="en-GB" sz="2600" b="1" dirty="0" smtClean="0"/>
              <a:t>amount or structure </a:t>
            </a:r>
            <a:r>
              <a:rPr lang="en-GB" sz="2600" dirty="0" smtClean="0"/>
              <a:t>of the DNA of an organism.</a:t>
            </a:r>
          </a:p>
          <a:p>
            <a:pPr algn="ctr">
              <a:buNone/>
            </a:pPr>
            <a:r>
              <a:rPr lang="en-GB" sz="2600" b="1" dirty="0" smtClean="0"/>
              <a:t>KEY POINT:</a:t>
            </a:r>
          </a:p>
          <a:p>
            <a:pPr marL="0" algn="ctr">
              <a:buNone/>
            </a:pPr>
            <a:r>
              <a:rPr lang="en-GB" sz="2600" b="1" dirty="0" smtClean="0"/>
              <a:t>If this occurs in somatic (body) cells, the change cannot be inherited. Only mutations in the DNA within </a:t>
            </a:r>
            <a:r>
              <a:rPr lang="en-GB" sz="2600" b="1" u="sng" dirty="0" smtClean="0"/>
              <a:t>gametes</a:t>
            </a:r>
            <a:r>
              <a:rPr lang="en-GB" sz="2600" b="1" dirty="0" smtClean="0"/>
              <a:t> can be passed on to the next generation.</a:t>
            </a:r>
            <a:endParaRPr lang="en-GB" sz="2600" b="1" dirty="0"/>
          </a:p>
        </p:txBody>
      </p:sp>
      <p:pic>
        <p:nvPicPr>
          <p:cNvPr id="4098" name="Picture 2" descr="http://news.softpedia.com/images/news2/Researchers-discover-how-to-detect-mutation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3429024" cy="302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Causes of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Mutations occur naturally and at random.</a:t>
            </a:r>
          </a:p>
          <a:p>
            <a:r>
              <a:rPr lang="en-GB" sz="2600" dirty="0" smtClean="0"/>
              <a:t>However, </a:t>
            </a:r>
            <a:r>
              <a:rPr lang="en-GB" sz="2600" b="1" dirty="0" smtClean="0"/>
              <a:t>mutagens</a:t>
            </a:r>
            <a:r>
              <a:rPr lang="en-GB" sz="2600" dirty="0" smtClean="0"/>
              <a:t> are environmental factors that increase rate of mutation.</a:t>
            </a:r>
            <a:endParaRPr lang="en-GB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428868"/>
            <a:ext cx="30003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High-energy radiation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086191"/>
            <a:ext cx="300039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High-energy particles from radioactive substances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2428868"/>
            <a:ext cx="300039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Mutagenic chemicals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5086191"/>
            <a:ext cx="30003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Carcinogenic substances such as tar and asbestos</a:t>
            </a:r>
            <a:endParaRPr lang="en-GB" sz="2400" dirty="0"/>
          </a:p>
        </p:txBody>
      </p:sp>
      <p:pic>
        <p:nvPicPr>
          <p:cNvPr id="6146" name="Picture 2" descr="http://rtaylorii.files.wordpress.com/2008/03/swift-gamma-ray-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2428892" cy="1641931"/>
          </a:xfrm>
          <a:prstGeom prst="rect">
            <a:avLst/>
          </a:prstGeom>
          <a:noFill/>
        </p:spPr>
      </p:pic>
      <p:pic>
        <p:nvPicPr>
          <p:cNvPr id="6148" name="Picture 4" descr="http://www.ionactive.co.uk/glossaryimages/002AlphaParticle_200by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143248"/>
            <a:ext cx="1643074" cy="1643074"/>
          </a:xfrm>
          <a:prstGeom prst="rect">
            <a:avLst/>
          </a:prstGeom>
          <a:noFill/>
        </p:spPr>
      </p:pic>
      <p:pic>
        <p:nvPicPr>
          <p:cNvPr id="6150" name="Picture 6" descr="http://mutagen.net/mutie_170x17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143248"/>
            <a:ext cx="1619250" cy="1619250"/>
          </a:xfrm>
          <a:prstGeom prst="rect">
            <a:avLst/>
          </a:prstGeom>
          <a:noFill/>
        </p:spPr>
      </p:pic>
      <p:pic>
        <p:nvPicPr>
          <p:cNvPr id="6152" name="Picture 8" descr="http://scrapetv.com/News/News%20Pages/usa/images-3/asbestos-fibr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74322" y="3143248"/>
            <a:ext cx="1837891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 Mutations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Point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600" dirty="0" smtClean="0"/>
              <a:t>These are point mutations involving a change of only </a:t>
            </a:r>
            <a:r>
              <a:rPr lang="en-GB" sz="2600" b="1" dirty="0" smtClean="0"/>
              <a:t>one nucleotide</a:t>
            </a:r>
            <a:r>
              <a:rPr lang="en-GB" sz="2600" dirty="0" smtClean="0"/>
              <a:t> at a particular locus. There are 3 types:</a:t>
            </a:r>
          </a:p>
          <a:p>
            <a:pPr marL="0" algn="ctr">
              <a:buNone/>
            </a:pPr>
            <a:endParaRPr lang="en-GB" sz="2600" dirty="0"/>
          </a:p>
          <a:p>
            <a:pPr marL="171450" indent="-514350" algn="ctr">
              <a:buAutoNum type="arabicPeriod"/>
            </a:pPr>
            <a:r>
              <a:rPr lang="en-GB" sz="2600" b="1" dirty="0" smtClean="0"/>
              <a:t>Substitution</a:t>
            </a:r>
          </a:p>
          <a:p>
            <a:pPr marL="171450" indent="-514350" algn="ctr">
              <a:buNone/>
            </a:pPr>
            <a:r>
              <a:rPr lang="en-GB" sz="2600" dirty="0" smtClean="0"/>
              <a:t>One nucleotide is replaced by another with a different base.</a:t>
            </a:r>
          </a:p>
          <a:p>
            <a:pPr marL="171450" indent="-514350" algn="ctr">
              <a:buNone/>
            </a:pPr>
            <a:endParaRPr lang="en-GB" sz="2600" dirty="0"/>
          </a:p>
          <a:p>
            <a:pPr marL="171450" indent="-514350" algn="ctr">
              <a:buAutoNum type="arabicPeriod" startAt="2"/>
            </a:pPr>
            <a:r>
              <a:rPr lang="en-GB" sz="2600" b="1" dirty="0" smtClean="0"/>
              <a:t>Addition</a:t>
            </a:r>
          </a:p>
          <a:p>
            <a:pPr marL="171450" indent="-514350" algn="ctr">
              <a:buNone/>
            </a:pPr>
            <a:r>
              <a:rPr lang="en-GB" sz="2600" dirty="0" smtClean="0"/>
              <a:t>An extra nucleotide is added so an extra base is added to the sequence.</a:t>
            </a:r>
          </a:p>
          <a:p>
            <a:pPr marL="171450" indent="-514350" algn="ctr">
              <a:buNone/>
            </a:pPr>
            <a:endParaRPr lang="en-GB" sz="2600" dirty="0"/>
          </a:p>
          <a:p>
            <a:pPr marL="171450" indent="-514350" algn="ctr">
              <a:buAutoNum type="arabicPeriod" startAt="3"/>
            </a:pPr>
            <a:r>
              <a:rPr lang="en-GB" sz="2600" b="1" dirty="0" smtClean="0"/>
              <a:t>Deletion</a:t>
            </a:r>
          </a:p>
          <a:p>
            <a:pPr marL="171450" indent="-514350" algn="ctr">
              <a:buNone/>
            </a:pPr>
            <a:r>
              <a:rPr lang="en-GB" sz="2600" dirty="0" smtClean="0"/>
              <a:t>One nucleotide is removed.</a:t>
            </a:r>
          </a:p>
          <a:p>
            <a:pPr marL="171450" indent="-514350" algn="ctr">
              <a:buNone/>
            </a:pPr>
            <a:endParaRPr lang="en-GB" sz="2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Substitutions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171450" indent="-514350" algn="ctr">
              <a:buNone/>
            </a:pPr>
            <a:r>
              <a:rPr lang="en-GB" sz="2600" b="1" dirty="0" smtClean="0"/>
              <a:t>Substitutions only affect one codon in a sequence of genetic material. They therefore only affect the outcome of a single amino acid.</a:t>
            </a:r>
          </a:p>
          <a:p>
            <a:pPr marL="171450" indent="-514350" algn="ctr">
              <a:buNone/>
            </a:pPr>
            <a:endParaRPr lang="en-GB" sz="2600" b="1" dirty="0"/>
          </a:p>
          <a:p>
            <a:pPr marL="171450" indent="-514350" algn="ctr">
              <a:buNone/>
            </a:pPr>
            <a:endParaRPr lang="en-GB" sz="2600" b="1" dirty="0" smtClean="0"/>
          </a:p>
          <a:p>
            <a:pPr marL="171450" indent="-514350" algn="ctr">
              <a:buNone/>
            </a:pPr>
            <a:endParaRPr lang="en-GB" sz="2600" b="1" dirty="0"/>
          </a:p>
          <a:p>
            <a:pPr marL="171450" indent="-514350" algn="ctr">
              <a:buNone/>
            </a:pPr>
            <a:endParaRPr lang="en-GB" sz="2600" b="1" dirty="0" smtClean="0"/>
          </a:p>
          <a:p>
            <a:pPr marL="171450" indent="-514350" algn="ctr">
              <a:buNone/>
            </a:pPr>
            <a:endParaRPr lang="en-GB" sz="2600" b="1" dirty="0"/>
          </a:p>
          <a:p>
            <a:pPr marL="171450" indent="-514350" algn="ctr">
              <a:buNone/>
            </a:pPr>
            <a:r>
              <a:rPr lang="en-GB" sz="2600" dirty="0" smtClean="0"/>
              <a:t>The above animation is a worst case scenario when it comes to substitution mutations. </a:t>
            </a:r>
          </a:p>
          <a:p>
            <a:pPr marL="171450" indent="-514350" algn="ctr">
              <a:buNone/>
            </a:pPr>
            <a:endParaRPr lang="en-GB" sz="2600" b="1" dirty="0" smtClean="0"/>
          </a:p>
          <a:p>
            <a:pPr marL="171450" indent="-514350" algn="ctr">
              <a:buNone/>
            </a:pPr>
            <a:r>
              <a:rPr lang="en-GB" sz="2600" b="1" dirty="0" smtClean="0"/>
              <a:t>Why might a substitution mutation </a:t>
            </a:r>
            <a:r>
              <a:rPr lang="en-GB" sz="2600" b="1" u="sng" dirty="0" smtClean="0"/>
              <a:t>not</a:t>
            </a:r>
            <a:r>
              <a:rPr lang="en-GB" sz="2600" b="1" dirty="0" smtClean="0"/>
              <a:t> have an effect on protein shape at all?</a:t>
            </a:r>
          </a:p>
          <a:p>
            <a:pPr marL="171450" indent="-514350" algn="ctr">
              <a:buNone/>
            </a:pPr>
            <a:endParaRPr lang="en-GB" sz="2600" b="1" dirty="0"/>
          </a:p>
          <a:p>
            <a:pPr marL="171450" indent="-514350" algn="ctr">
              <a:buNone/>
            </a:pPr>
            <a:endParaRPr lang="en-GB" sz="2600" b="1" dirty="0" smtClean="0"/>
          </a:p>
          <a:p>
            <a:pPr marL="171450" indent="-514350" algn="ctr">
              <a:buNone/>
            </a:pPr>
            <a:endParaRPr lang="en-GB" sz="2600" b="1" dirty="0"/>
          </a:p>
          <a:p>
            <a:pPr marL="171450" indent="-514350" algn="ctr">
              <a:buNone/>
            </a:pPr>
            <a:endParaRPr lang="en-GB" sz="2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1538" y="3141660"/>
            <a:ext cx="6929486" cy="1588"/>
          </a:xfrm>
          <a:prstGeom prst="line">
            <a:avLst/>
          </a:prstGeom>
          <a:ln w="1492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85852" y="2425479"/>
            <a:ext cx="3571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G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2425479"/>
            <a:ext cx="3571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60" y="2425479"/>
            <a:ext cx="3571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0364" y="2425479"/>
            <a:ext cx="35719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</a:t>
            </a:r>
            <a:endParaRPr lang="en-GB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2425479"/>
            <a:ext cx="3571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3372" y="2425479"/>
            <a:ext cx="3571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4876" y="2425479"/>
            <a:ext cx="35719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42" y="2422090"/>
            <a:ext cx="3571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T</a:t>
            </a:r>
            <a:endParaRPr lang="en-GB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2425479"/>
            <a:ext cx="35719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6512" y="2425479"/>
            <a:ext cx="3571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16" y="2425479"/>
            <a:ext cx="3571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29520" y="2425479"/>
            <a:ext cx="3571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43372" y="2428868"/>
            <a:ext cx="35719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285852" y="3500438"/>
            <a:ext cx="1500198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3000364" y="3500438"/>
            <a:ext cx="1500198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4714876" y="3500438"/>
            <a:ext cx="1500198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6357950" y="3500438"/>
            <a:ext cx="1500198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357290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Arginine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Tyrosine</a:t>
            </a:r>
            <a:endParaRPr lang="en-GB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Tyrosine</a:t>
            </a:r>
            <a:endParaRPr lang="en-GB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Alanine</a:t>
            </a:r>
            <a:endParaRPr lang="en-GB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3000364" y="3500438"/>
            <a:ext cx="1500198" cy="5715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71802" y="355973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Serine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4" grpId="0" animBg="1"/>
      <p:bldP spid="26" grpId="0"/>
      <p:bldP spid="27" grpId="0"/>
      <p:bldP spid="27" grpId="1"/>
      <p:bldP spid="29" grpId="0"/>
      <p:bldP spid="30" grpId="0"/>
      <p:bldP spid="31" grpId="0" animBg="1"/>
      <p:bldP spid="3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14.4 Gene Mutations</vt:lpstr>
      <vt:lpstr>What is a Mutation?</vt:lpstr>
      <vt:lpstr>Causes of Mutations</vt:lpstr>
      <vt:lpstr>Gene Mutations</vt:lpstr>
      <vt:lpstr>Point Mutations</vt:lpstr>
      <vt:lpstr>Substitutions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14.4 Gene Mutations</dc:title>
  <dc:creator> </dc:creator>
  <cp:lastModifiedBy> </cp:lastModifiedBy>
  <cp:revision>1</cp:revision>
  <dcterms:created xsi:type="dcterms:W3CDTF">2010-02-23T12:25:21Z</dcterms:created>
  <dcterms:modified xsi:type="dcterms:W3CDTF">2010-02-23T13:11:15Z</dcterms:modified>
</cp:coreProperties>
</file>