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3" r:id="rId6"/>
    <p:sldId id="265" r:id="rId7"/>
    <p:sldId id="264" r:id="rId8"/>
    <p:sldId id="258" r:id="rId9"/>
    <p:sldId id="257" r:id="rId10"/>
    <p:sldId id="269" r:id="rId11"/>
    <p:sldId id="266" r:id="rId12"/>
    <p:sldId id="268" r:id="rId13"/>
    <p:sldId id="267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A5A02-100A-4076-8AF8-C7C8780AB93E}" type="datetimeFigureOut">
              <a:rPr lang="en-US" smtClean="0"/>
              <a:t>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A329F-3460-4817-AAAF-F0E924803C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A329F-3460-4817-AAAF-F0E924803C6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678E-0E39-4F69-B244-1F3171D488F1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370C-CB07-48C5-A525-24B69B8DF576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E2EB-186D-428D-AA27-C8D63E0A4857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3398-61CA-44F0-B66A-77A898C751F0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2FF2-60D3-44A2-B162-62841BB84F3D}" type="datetime1">
              <a:rPr lang="en-GB" smtClean="0"/>
              <a:t>07/01/2010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5412-1785-407F-9758-56F8DB1AC80A}" type="datetime1">
              <a:rPr lang="en-GB" smtClean="0"/>
              <a:t>07/01/2010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46AC-35B1-4737-8325-558DE6E22181}" type="datetime1">
              <a:rPr lang="en-GB" smtClean="0"/>
              <a:t>07/01/2010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7AFF-FBF8-4C1D-AD3A-06251D0F9B42}" type="datetime1">
              <a:rPr lang="en-GB" smtClean="0"/>
              <a:t>07/01/2010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0F64-3C85-4109-8260-BE72C60FF4D1}" type="datetime1">
              <a:rPr lang="en-GB" smtClean="0"/>
              <a:t>07/01/2010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E822-C92D-40A2-9B4F-10968353F503}" type="datetime1">
              <a:rPr lang="en-GB" smtClean="0"/>
              <a:t>07/01/2010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E10DF-7225-4D7A-8CF4-ACF544A2679B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8EFB-145C-4340-ACC6-80C1A7AB48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Live_Ammonia_tepida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upload.wikimedia.org/wikipedia/commons/f/f6/Vibrio_cholera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Morelasci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File:Rotavirus_Reconstruction.jpg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928694"/>
          </a:xfrm>
        </p:spPr>
        <p:txBody>
          <a:bodyPr/>
          <a:lstStyle/>
          <a:p>
            <a:r>
              <a:rPr lang="en-GB" dirty="0" smtClean="0"/>
              <a:t>Cholera and ORT</a:t>
            </a:r>
            <a:endParaRPr lang="en-US" dirty="0"/>
          </a:p>
        </p:txBody>
      </p:sp>
      <p:pic>
        <p:nvPicPr>
          <p:cNvPr id="1026" name="Picture 2" descr="http://dhiez.files.wordpress.com/2008/05/chole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571612"/>
            <a:ext cx="6215106" cy="474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3B5-DB83-40DE-B641-F661E84B163E}" type="datetime1">
              <a:rPr lang="en-GB" smtClean="0"/>
              <a:t>07/01/2010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Varinder</a:t>
            </a:r>
            <a:r>
              <a:rPr lang="en-US" dirty="0" smtClean="0"/>
              <a:t> SB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7AFF-FBF8-4C1D-AD3A-06251D0F9B42}" type="datetime1">
              <a:rPr lang="en-GB" smtClean="0"/>
              <a:t>07/01/2010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http://www.fao.org/docrep/008/af847e/af847e1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7262840" cy="5540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en-GB" sz="3200" dirty="0" smtClean="0"/>
              <a:t>Treating Diarrhoeal Diseases </a:t>
            </a:r>
            <a:r>
              <a:rPr lang="en-GB" sz="3200" i="1" dirty="0" smtClean="0"/>
              <a:t>(such as cholera)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78647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People suffering from diarrhoeal diseases need to </a:t>
            </a:r>
            <a:r>
              <a:rPr lang="en-GB" sz="2500" b="1" dirty="0" smtClean="0"/>
              <a:t>replace fluid</a:t>
            </a:r>
            <a:r>
              <a:rPr lang="en-GB" sz="2500" dirty="0" smtClean="0"/>
              <a:t> and </a:t>
            </a:r>
            <a:r>
              <a:rPr lang="en-GB" sz="2500" b="1" dirty="0" smtClean="0"/>
              <a:t>salts</a:t>
            </a:r>
            <a:r>
              <a:rPr lang="en-GB" sz="2500" dirty="0" smtClean="0"/>
              <a:t> lost in their faeces.</a:t>
            </a:r>
          </a:p>
          <a:p>
            <a:r>
              <a:rPr lang="en-GB" sz="2500" dirty="0" smtClean="0"/>
              <a:t>There is an incredibly cheap and easy-to-administer treatment, known as:</a:t>
            </a:r>
          </a:p>
          <a:p>
            <a:pPr algn="ctr">
              <a:spcBef>
                <a:spcPts val="0"/>
              </a:spcBef>
              <a:buNone/>
            </a:pPr>
            <a:r>
              <a:rPr lang="en-GB" sz="6000" b="1" dirty="0" smtClean="0"/>
              <a:t>O</a:t>
            </a:r>
            <a:r>
              <a:rPr lang="en-GB" sz="2500" dirty="0" smtClean="0"/>
              <a:t>ral   </a:t>
            </a:r>
            <a:r>
              <a:rPr lang="en-GB" sz="6000" b="1" dirty="0" smtClean="0"/>
              <a:t>R</a:t>
            </a:r>
            <a:r>
              <a:rPr lang="en-GB" sz="2500" dirty="0" smtClean="0"/>
              <a:t>ehydration   </a:t>
            </a:r>
            <a:r>
              <a:rPr lang="en-GB" sz="6000" b="1" dirty="0" smtClean="0"/>
              <a:t>T</a:t>
            </a:r>
            <a:r>
              <a:rPr lang="en-GB" sz="2500" dirty="0" smtClean="0"/>
              <a:t>herapy</a:t>
            </a:r>
          </a:p>
          <a:p>
            <a:pPr>
              <a:spcBef>
                <a:spcPts val="0"/>
              </a:spcBef>
              <a:buNone/>
            </a:pPr>
            <a:endParaRPr lang="en-GB" sz="2500" b="1" dirty="0"/>
          </a:p>
        </p:txBody>
      </p:sp>
      <p:pic>
        <p:nvPicPr>
          <p:cNvPr id="25602" name="Picture 2" descr="http://www.chinookmed.com/mas_assets/full/18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475437"/>
            <a:ext cx="2500330" cy="3049183"/>
          </a:xfrm>
          <a:prstGeom prst="rect">
            <a:avLst/>
          </a:prstGeom>
          <a:noFill/>
        </p:spPr>
      </p:pic>
      <p:pic>
        <p:nvPicPr>
          <p:cNvPr id="25604" name="Picture 4" descr="http://www.mysupermarket.co.uk/Images/ExternalImages/ProductsDetailed/24/0402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571876"/>
            <a:ext cx="2447925" cy="28575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71802" y="3643314"/>
            <a:ext cx="2928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When the salts are mixed with water, the resulting solution provides an excellent way of restoring the </a:t>
            </a:r>
            <a:r>
              <a:rPr lang="en-GB" sz="2400" b="1" dirty="0" smtClean="0"/>
              <a:t>osmotic balances </a:t>
            </a:r>
            <a:r>
              <a:rPr lang="en-GB" sz="2400" dirty="0" smtClean="0"/>
              <a:t>in the gut.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en-GB" sz="3200" dirty="0" smtClean="0"/>
              <a:t>Oral Rehydration Therapy </a:t>
            </a:r>
            <a:r>
              <a:rPr lang="en-GB" sz="3200" i="1" dirty="0" smtClean="0"/>
              <a:t>(in detail)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215082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Administering oral rehydration therapy involves preparing a drink that contains large amounts of:</a:t>
            </a:r>
            <a:endParaRPr lang="en-GB" sz="3600" b="1" dirty="0" smtClean="0"/>
          </a:p>
          <a:p>
            <a:pPr algn="ctr">
              <a:buNone/>
            </a:pPr>
            <a:r>
              <a:rPr lang="en-GB" sz="3600" b="1" dirty="0" smtClean="0"/>
              <a:t>Salts -	</a:t>
            </a:r>
            <a:r>
              <a:rPr lang="en-GB" sz="3600" dirty="0" smtClean="0">
                <a:solidFill>
                  <a:srgbClr val="00B05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chloride ions</a:t>
            </a:r>
            <a:r>
              <a:rPr lang="en-GB" sz="3600" dirty="0" smtClean="0">
                <a:solidFill>
                  <a:srgbClr val="00B050"/>
                </a:solidFill>
              </a:rPr>
              <a:t> </a:t>
            </a:r>
            <a:r>
              <a:rPr lang="en-GB" sz="3600" dirty="0" smtClean="0"/>
              <a:t>&amp;</a:t>
            </a:r>
            <a:r>
              <a:rPr lang="en-GB" sz="3600" dirty="0" smtClean="0">
                <a:solidFill>
                  <a:srgbClr val="00B050"/>
                </a:solidFill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sodium ions</a:t>
            </a:r>
          </a:p>
          <a:p>
            <a:pPr algn="ctr">
              <a:buNone/>
            </a:pPr>
            <a:r>
              <a:rPr lang="en-GB" sz="3600" b="1" dirty="0" smtClean="0"/>
              <a:t>Sugars -		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glucose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600" dirty="0" smtClean="0"/>
              <a:t>&amp; </a:t>
            </a:r>
            <a:r>
              <a:rPr lang="en-GB" sz="3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sucrose</a:t>
            </a:r>
          </a:p>
          <a:p>
            <a:pPr algn="ctr">
              <a:buNone/>
            </a:pPr>
            <a:r>
              <a:rPr lang="en-GB" sz="3600" b="1" dirty="0" smtClean="0"/>
              <a:t>Water</a:t>
            </a:r>
          </a:p>
          <a:p>
            <a:pPr>
              <a:spcBef>
                <a:spcPts val="864"/>
              </a:spcBef>
            </a:pPr>
            <a:r>
              <a:rPr lang="en-GB" sz="2500" dirty="0" smtClean="0"/>
              <a:t>Chloride ions are </a:t>
            </a:r>
            <a:r>
              <a:rPr lang="en-GB" sz="2500" b="1" dirty="0" smtClean="0"/>
              <a:t>obviously</a:t>
            </a:r>
            <a:r>
              <a:rPr lang="en-GB" sz="2500" dirty="0" smtClean="0"/>
              <a:t> added to replace those lost (as mentioned)</a:t>
            </a:r>
            <a:r>
              <a:rPr lang="en-GB" sz="2500" b="1" dirty="0" smtClean="0"/>
              <a:t>.</a:t>
            </a:r>
          </a:p>
          <a:p>
            <a:pPr>
              <a:spcBef>
                <a:spcPts val="864"/>
              </a:spcBef>
            </a:pPr>
            <a:r>
              <a:rPr lang="en-GB" sz="2500" b="1" dirty="0" smtClean="0"/>
              <a:t>Glucose </a:t>
            </a:r>
            <a:r>
              <a:rPr lang="en-GB" sz="2500" dirty="0" smtClean="0"/>
              <a:t>is added to give the patient </a:t>
            </a:r>
            <a:r>
              <a:rPr lang="en-GB" sz="2500" b="1" dirty="0" smtClean="0"/>
              <a:t>energy</a:t>
            </a:r>
            <a:r>
              <a:rPr lang="en-GB" sz="2500" dirty="0" smtClean="0"/>
              <a:t>.</a:t>
            </a:r>
          </a:p>
          <a:p>
            <a:pPr>
              <a:spcBef>
                <a:spcPts val="864"/>
              </a:spcBef>
            </a:pPr>
            <a:r>
              <a:rPr lang="en-GB" sz="2500" b="1" dirty="0" smtClean="0"/>
              <a:t>Sodium </a:t>
            </a:r>
            <a:r>
              <a:rPr lang="en-GB" sz="2500" dirty="0" smtClean="0"/>
              <a:t>is added because the glucose cannot be absorbed without it.</a:t>
            </a:r>
          </a:p>
          <a:p>
            <a:pPr>
              <a:spcBef>
                <a:spcPts val="864"/>
              </a:spcBef>
            </a:pPr>
            <a:r>
              <a:rPr lang="en-GB" sz="2500" b="1" dirty="0" smtClean="0"/>
              <a:t>Sucrose </a:t>
            </a:r>
            <a:r>
              <a:rPr lang="en-GB" sz="2500" dirty="0" smtClean="0"/>
              <a:t>is added for fun.</a:t>
            </a:r>
            <a:r>
              <a:rPr lang="en-GB" sz="2500" b="1" dirty="0" smtClean="0"/>
              <a:t>	</a:t>
            </a:r>
          </a:p>
          <a:p>
            <a:pPr>
              <a:spcBef>
                <a:spcPts val="864"/>
              </a:spcBef>
            </a:pPr>
            <a:r>
              <a:rPr lang="en-GB" sz="2500" dirty="0" smtClean="0">
                <a:effectLst/>
              </a:rPr>
              <a:t>The concoction is easy &amp; cheap to make.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b="1" dirty="0" smtClean="0"/>
              <a:t>REMEMBER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Diarrhoea itself is </a:t>
            </a:r>
            <a:r>
              <a:rPr lang="en-GB" b="1" i="1" u="sng" dirty="0" smtClean="0"/>
              <a:t>not</a:t>
            </a:r>
            <a:r>
              <a:rPr lang="en-GB" i="1" dirty="0" smtClean="0"/>
              <a:t> a disease, but merely a </a:t>
            </a:r>
            <a:r>
              <a:rPr lang="en-GB" b="1" i="1" u="sng" dirty="0" smtClean="0"/>
              <a:t>SYMPTOM!</a:t>
            </a:r>
            <a:endParaRPr lang="en-GB" dirty="0" smtClean="0"/>
          </a:p>
          <a:p>
            <a:endParaRPr lang="en-GB" i="1" dirty="0"/>
          </a:p>
          <a:p>
            <a:pPr>
              <a:buNone/>
            </a:pPr>
            <a:r>
              <a:rPr lang="en-GB" i="1" dirty="0" smtClean="0"/>
              <a:t>		</a:t>
            </a:r>
            <a:r>
              <a:rPr lang="en-GB" b="1" dirty="0" smtClean="0"/>
              <a:t>Disease	-		</a:t>
            </a:r>
            <a:r>
              <a:rPr lang="en-GB" dirty="0" smtClean="0"/>
              <a:t>Cholera</a:t>
            </a:r>
          </a:p>
          <a:p>
            <a:pPr>
              <a:buNone/>
            </a:pPr>
            <a:r>
              <a:rPr lang="en-GB" i="1" dirty="0"/>
              <a:t>	</a:t>
            </a:r>
            <a:r>
              <a:rPr lang="en-GB" i="1" dirty="0" smtClean="0"/>
              <a:t>	</a:t>
            </a:r>
            <a:r>
              <a:rPr lang="en-GB" b="1" dirty="0" smtClean="0"/>
              <a:t>Symptom	-		</a:t>
            </a:r>
            <a:r>
              <a:rPr lang="en-GB" dirty="0" smtClean="0"/>
              <a:t>Diarrhoea</a:t>
            </a:r>
          </a:p>
          <a:p>
            <a:pPr>
              <a:buNone/>
            </a:pPr>
            <a:r>
              <a:rPr lang="en-GB" i="1" dirty="0"/>
              <a:t>	</a:t>
            </a:r>
            <a:r>
              <a:rPr lang="en-GB" i="1" dirty="0" smtClean="0"/>
              <a:t>	</a:t>
            </a:r>
            <a:r>
              <a:rPr lang="en-GB" b="1" dirty="0" smtClean="0"/>
              <a:t>Cause	-		</a:t>
            </a:r>
            <a:r>
              <a:rPr lang="en-GB" dirty="0" smtClean="0"/>
              <a:t>Pathogenic Bacteria</a:t>
            </a:r>
          </a:p>
          <a:p>
            <a:pPr>
              <a:spcBef>
                <a:spcPts val="0"/>
              </a:spcBef>
              <a:buNone/>
            </a:pPr>
            <a:r>
              <a:rPr lang="en-GB" i="1" dirty="0"/>
              <a:t>	</a:t>
            </a:r>
            <a:r>
              <a:rPr lang="en-GB" i="1" dirty="0" smtClean="0"/>
              <a:t>					</a:t>
            </a:r>
            <a:r>
              <a:rPr lang="en-GB" sz="1200" i="1" dirty="0" smtClean="0"/>
              <a:t>(</a:t>
            </a:r>
            <a:r>
              <a:rPr lang="en-GB" sz="1200" i="1" dirty="0" err="1" smtClean="0"/>
              <a:t>Vibrio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cholerae</a:t>
            </a:r>
            <a:r>
              <a:rPr lang="en-GB" sz="1200" i="1" dirty="0" smtClean="0"/>
              <a:t>)</a:t>
            </a:r>
            <a:endParaRPr lang="en-US" sz="1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14</a:t>
            </a:fld>
            <a:endParaRPr lang="en-US"/>
          </a:p>
        </p:txBody>
      </p:sp>
      <p:pic>
        <p:nvPicPr>
          <p:cNvPr id="20482" name="Picture 2" descr="http://www.fao.org/docrep/008/af847e/af847e1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4500594" cy="4603465"/>
          </a:xfrm>
          <a:prstGeom prst="rect">
            <a:avLst/>
          </a:prstGeom>
          <a:noFill/>
        </p:spPr>
      </p:pic>
      <p:pic>
        <p:nvPicPr>
          <p:cNvPr id="20484" name="Picture 4" descr="http://www.fao.org/docrep/008/af847e/af847e1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433" y="2643182"/>
            <a:ext cx="5113011" cy="3900497"/>
          </a:xfrm>
          <a:prstGeom prst="rect">
            <a:avLst/>
          </a:prstGeom>
          <a:noFill/>
        </p:spPr>
      </p:pic>
      <p:pic>
        <p:nvPicPr>
          <p:cNvPr id="20486" name="Picture 6" descr="http://www.rnw.nl/data/files/images/lead/390452008_163f16b85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571480"/>
            <a:ext cx="344805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Pathogenic Microorganisms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78647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You should already know that you live in harmony with billions of microorganisms – they live </a:t>
            </a:r>
            <a:r>
              <a:rPr lang="en-GB" sz="2500" b="1" dirty="0" smtClean="0"/>
              <a:t>on you</a:t>
            </a:r>
            <a:r>
              <a:rPr lang="en-GB" sz="2500" dirty="0" smtClean="0"/>
              <a:t> and </a:t>
            </a:r>
            <a:r>
              <a:rPr lang="en-GB" sz="2500" b="1" dirty="0" smtClean="0"/>
              <a:t>in you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The majority of these are </a:t>
            </a:r>
            <a:r>
              <a:rPr lang="en-GB" sz="2500" b="1" dirty="0" smtClean="0"/>
              <a:t>useful</a:t>
            </a:r>
            <a:r>
              <a:rPr lang="en-GB" sz="2500" dirty="0" smtClean="0"/>
              <a:t> and in </a:t>
            </a:r>
            <a:r>
              <a:rPr lang="en-GB" sz="2500" b="1" dirty="0" smtClean="0"/>
              <a:t>balance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However, </a:t>
            </a:r>
            <a:r>
              <a:rPr lang="en-GB" sz="2500" b="1" dirty="0" smtClean="0"/>
              <a:t>PATHOGENS</a:t>
            </a:r>
            <a:r>
              <a:rPr lang="en-GB" sz="2500" dirty="0" smtClean="0"/>
              <a:t> are microorganisms that </a:t>
            </a:r>
            <a:r>
              <a:rPr lang="en-GB" sz="2500" b="1" dirty="0" smtClean="0"/>
              <a:t>cause disease</a:t>
            </a:r>
            <a:r>
              <a:rPr lang="en-GB" sz="2500" dirty="0" smtClean="0"/>
              <a:t>.</a:t>
            </a: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2</a:t>
            </a:fld>
            <a:endParaRPr lang="en-US"/>
          </a:p>
        </p:txBody>
      </p:sp>
      <p:pic>
        <p:nvPicPr>
          <p:cNvPr id="4098" name="Picture 2" descr="File:Vibrio cholera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00372"/>
            <a:ext cx="2456464" cy="2000264"/>
          </a:xfrm>
          <a:prstGeom prst="rect">
            <a:avLst/>
          </a:prstGeom>
          <a:noFill/>
        </p:spPr>
      </p:pic>
      <p:pic>
        <p:nvPicPr>
          <p:cNvPr id="4100" name="Picture 4" descr="http://upload.wikimedia.org/wikipedia/en/thumb/f/fa/Rotavirus_Reconstruction.jpg/180px-Rotavirus_Reconstruc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4429132"/>
            <a:ext cx="2014731" cy="1768487"/>
          </a:xfrm>
          <a:prstGeom prst="rect">
            <a:avLst/>
          </a:prstGeom>
          <a:noFill/>
        </p:spPr>
      </p:pic>
      <p:pic>
        <p:nvPicPr>
          <p:cNvPr id="4102" name="Picture 6" descr="Microscopic view of numerous translucent or transparent elongated sac-like structures each containing eight spheres lined up in a ro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2714620"/>
            <a:ext cx="2000264" cy="1500199"/>
          </a:xfrm>
          <a:prstGeom prst="rect">
            <a:avLst/>
          </a:prstGeom>
          <a:noFill/>
        </p:spPr>
      </p:pic>
      <p:pic>
        <p:nvPicPr>
          <p:cNvPr id="4104" name="Picture 8" descr="http://upload.wikimedia.org/wikipedia/en/thumb/0/06/Live_Ammonia_tepida.jpg/180px-Live_Ammonia_tepida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9322" y="4500570"/>
            <a:ext cx="2656783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Transmission of Pathogens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78647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Pathogens can infect an individual in a number of different ways:</a:t>
            </a:r>
          </a:p>
          <a:p>
            <a:pPr algn="ctr">
              <a:buNone/>
            </a:pPr>
            <a:r>
              <a:rPr lang="en-GB" sz="2500" b="1" dirty="0" smtClean="0"/>
              <a:t>AIR;</a:t>
            </a:r>
          </a:p>
          <a:p>
            <a:pPr algn="ctr">
              <a:buNone/>
            </a:pPr>
            <a:r>
              <a:rPr lang="en-GB" sz="2500" b="1" dirty="0" smtClean="0"/>
              <a:t>CONTAMINATED WATER;</a:t>
            </a:r>
          </a:p>
          <a:p>
            <a:pPr algn="ctr">
              <a:buNone/>
            </a:pPr>
            <a:r>
              <a:rPr lang="en-GB" sz="2500" b="1" dirty="0" smtClean="0"/>
              <a:t>CONTAMINATED FOOD;</a:t>
            </a:r>
          </a:p>
          <a:p>
            <a:pPr algn="ctr">
              <a:buNone/>
            </a:pPr>
            <a:r>
              <a:rPr lang="en-GB" sz="2500" b="1" dirty="0" smtClean="0"/>
              <a:t>DIRECT CONTACT;</a:t>
            </a:r>
          </a:p>
          <a:p>
            <a:pPr algn="ctr">
              <a:buNone/>
            </a:pPr>
            <a:r>
              <a:rPr lang="en-GB" sz="2500" b="1" dirty="0" smtClean="0"/>
              <a:t>VECTORS (insects).</a:t>
            </a:r>
          </a:p>
        </p:txBody>
      </p:sp>
      <p:pic>
        <p:nvPicPr>
          <p:cNvPr id="19458" name="Picture 2" descr="http://www.usaid.gov/press/frontlines/fl_feb05/images/Millions-Saved-Guinea-worm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643446"/>
            <a:ext cx="2597729" cy="1714501"/>
          </a:xfrm>
          <a:prstGeom prst="rect">
            <a:avLst/>
          </a:prstGeom>
          <a:noFill/>
        </p:spPr>
      </p:pic>
      <p:pic>
        <p:nvPicPr>
          <p:cNvPr id="19460" name="Picture 4" descr="http://itodyaso.files.wordpress.com/2008/03/sneeze-742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41729"/>
            <a:ext cx="2428018" cy="1674688"/>
          </a:xfrm>
          <a:prstGeom prst="rect">
            <a:avLst/>
          </a:prstGeom>
          <a:noFill/>
        </p:spPr>
      </p:pic>
      <p:pic>
        <p:nvPicPr>
          <p:cNvPr id="19462" name="Picture 6" descr="http://noiseblogger.com/wp-content/uploads/2009/02/ki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714752"/>
            <a:ext cx="2020246" cy="2666992"/>
          </a:xfrm>
          <a:prstGeom prst="rect">
            <a:avLst/>
          </a:prstGeom>
          <a:noFill/>
        </p:spPr>
      </p:pic>
      <p:pic>
        <p:nvPicPr>
          <p:cNvPr id="19464" name="Picture 8" descr="http://img.metro.co.uk/i/pix/2009/02/mouldy_sanger_450x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4595820"/>
            <a:ext cx="2643176" cy="1762117"/>
          </a:xfrm>
          <a:prstGeom prst="rect">
            <a:avLst/>
          </a:prstGeom>
          <a:noFill/>
        </p:spPr>
      </p:pic>
      <p:pic>
        <p:nvPicPr>
          <p:cNvPr id="19466" name="Picture 10" descr="http://www.cosmosmagazine.com/files/imagecache/news/files/news/20090307_mosquito.jpg"/>
          <p:cNvPicPr>
            <a:picLocks noChangeAspect="1" noChangeArrowheads="1"/>
          </p:cNvPicPr>
          <p:nvPr/>
        </p:nvPicPr>
        <p:blipFill>
          <a:blip r:embed="rId6" cstate="print"/>
          <a:srcRect b="33168"/>
          <a:stretch>
            <a:fillRect/>
          </a:stretch>
        </p:blipFill>
        <p:spPr bwMode="auto">
          <a:xfrm>
            <a:off x="6072198" y="2714620"/>
            <a:ext cx="2548262" cy="1657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Diarrhoea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78647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Diarrhoea affects </a:t>
            </a:r>
            <a:r>
              <a:rPr lang="en-GB" sz="2500" b="1" dirty="0" smtClean="0"/>
              <a:t>1 BILLION</a:t>
            </a:r>
            <a:r>
              <a:rPr lang="en-GB" sz="2500" dirty="0" smtClean="0"/>
              <a:t> people a year and will </a:t>
            </a:r>
            <a:r>
              <a:rPr lang="en-GB" sz="2500" b="1" dirty="0" smtClean="0"/>
              <a:t>kill 5 MILLION </a:t>
            </a:r>
            <a:r>
              <a:rPr lang="en-GB" sz="2500" dirty="0" smtClean="0"/>
              <a:t>of these.</a:t>
            </a:r>
          </a:p>
          <a:p>
            <a:r>
              <a:rPr lang="en-GB" sz="2500" dirty="0" smtClean="0"/>
              <a:t>In develop</a:t>
            </a:r>
            <a:r>
              <a:rPr lang="en-GB" sz="2500" b="1" u="sng" dirty="0" smtClean="0"/>
              <a:t>ed</a:t>
            </a:r>
            <a:r>
              <a:rPr lang="en-GB" sz="2500" dirty="0" smtClean="0"/>
              <a:t> countries, the main cause of diarrhoea are pathogenic strains of </a:t>
            </a:r>
            <a:r>
              <a:rPr lang="en-GB" sz="2500" i="1" dirty="0" smtClean="0"/>
              <a:t>Escherichia coli</a:t>
            </a:r>
            <a:r>
              <a:rPr lang="en-GB" sz="2500" dirty="0" smtClean="0"/>
              <a:t>. </a:t>
            </a:r>
          </a:p>
          <a:p>
            <a:r>
              <a:rPr lang="en-GB" sz="2500" dirty="0" smtClean="0"/>
              <a:t>However, in develop</a:t>
            </a:r>
            <a:r>
              <a:rPr lang="en-GB" sz="2500" b="1" u="sng" dirty="0" smtClean="0"/>
              <a:t>ing</a:t>
            </a:r>
            <a:r>
              <a:rPr lang="en-GB" sz="2500" dirty="0" smtClean="0"/>
              <a:t> countries, the pathogen responsible is </a:t>
            </a:r>
            <a:r>
              <a:rPr lang="en-GB" sz="2500" i="1" dirty="0" err="1" smtClean="0"/>
              <a:t>Vibrio</a:t>
            </a:r>
            <a:r>
              <a:rPr lang="en-GB" sz="2500" i="1" dirty="0" smtClean="0"/>
              <a:t> </a:t>
            </a:r>
            <a:r>
              <a:rPr lang="en-GB" sz="2500" i="1" dirty="0" err="1" smtClean="0"/>
              <a:t>cholerae</a:t>
            </a:r>
            <a:r>
              <a:rPr lang="en-GB" sz="2500" dirty="0" smtClean="0"/>
              <a:t>.</a:t>
            </a:r>
          </a:p>
        </p:txBody>
      </p:sp>
      <p:pic>
        <p:nvPicPr>
          <p:cNvPr id="21506" name="Picture 2" descr="http://1.bp.blogspot.com/_Va40yjzpBrs/SdompugOreI/AAAAAAAAGKo/XGtrYJSPIyo/s400/Diarrhoea+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00438"/>
            <a:ext cx="1908865" cy="2881306"/>
          </a:xfrm>
          <a:prstGeom prst="rect">
            <a:avLst/>
          </a:prstGeom>
          <a:noFill/>
        </p:spPr>
      </p:pic>
      <p:pic>
        <p:nvPicPr>
          <p:cNvPr id="21508" name="Picture 4" descr="http://www.discoverytravelhealth.com/images/travellers-diarrhoe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286124"/>
            <a:ext cx="4429156" cy="3078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Diarrhoea?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78647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Diarrhoea is the condition of passing </a:t>
            </a:r>
            <a:r>
              <a:rPr lang="en-GB" sz="2500" b="1" dirty="0" smtClean="0"/>
              <a:t>liquid </a:t>
            </a:r>
            <a:r>
              <a:rPr lang="en-GB" sz="2500" dirty="0" smtClean="0"/>
              <a:t>(or mostly liquid) </a:t>
            </a:r>
            <a:r>
              <a:rPr lang="en-GB" sz="2500" b="1" dirty="0" smtClean="0"/>
              <a:t>faeces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During a bowel movement, a vast amount of </a:t>
            </a:r>
            <a:r>
              <a:rPr lang="en-GB" sz="2500" b="1" dirty="0" smtClean="0"/>
              <a:t>water</a:t>
            </a:r>
            <a:r>
              <a:rPr lang="en-GB" sz="2500" dirty="0" smtClean="0"/>
              <a:t> and </a:t>
            </a:r>
            <a:r>
              <a:rPr lang="en-GB" sz="2500" b="1" dirty="0" smtClean="0"/>
              <a:t>salts (electrolytes) </a:t>
            </a:r>
            <a:r>
              <a:rPr lang="en-GB" sz="2500" dirty="0" smtClean="0"/>
              <a:t>are lost (</a:t>
            </a:r>
            <a:r>
              <a:rPr lang="en-GB" sz="2500" u="sng" dirty="0" smtClean="0"/>
              <a:t>and of course, the pathogen is released</a:t>
            </a:r>
            <a:r>
              <a:rPr lang="en-GB" sz="2500" dirty="0" smtClean="0"/>
              <a:t>).</a:t>
            </a:r>
          </a:p>
          <a:p>
            <a:r>
              <a:rPr lang="en-GB" sz="2500" dirty="0" smtClean="0"/>
              <a:t>The condition causes major </a:t>
            </a:r>
            <a:r>
              <a:rPr lang="en-GB" sz="2500" b="1" dirty="0" smtClean="0"/>
              <a:t>dehydration</a:t>
            </a:r>
            <a:r>
              <a:rPr lang="en-GB" sz="2500" dirty="0" smtClean="0"/>
              <a:t>, which is the main cause of death in fatal cases of diarrhoea.</a:t>
            </a:r>
          </a:p>
          <a:p>
            <a:endParaRPr lang="en-GB" sz="2500" dirty="0" smtClean="0"/>
          </a:p>
        </p:txBody>
      </p:sp>
      <p:pic>
        <p:nvPicPr>
          <p:cNvPr id="23554" name="Picture 2" descr="http://www.topnews.in/files/diarrho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4466901" cy="29146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786314" y="3429000"/>
            <a:ext cx="4214842" cy="354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This year, diarrhoea will kill 1.5 million children under the age of 5.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However, a sachet costing just 5p to manufacture can save one child from dying.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These sachets are currently keeping diarrhoea-related deaths to ‘only’ 5 million, instead of 8 million per year.</a:t>
            </a:r>
            <a:endParaRPr lang="en-GB" sz="2000" b="1" dirty="0"/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 descr="http://www.fao.org/docrep/008/af847e/af847e1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42918"/>
            <a:ext cx="5500726" cy="5626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Although many different bacteria can cause diarrhoea, you need to learn the example of </a:t>
            </a:r>
            <a:r>
              <a:rPr lang="en-GB" b="1" dirty="0" smtClean="0"/>
              <a:t>Cholera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1C5C-1B0F-42BF-B5DC-AAEEDEA0752A}" type="datetime1">
              <a:rPr lang="en-GB" smtClean="0"/>
              <a:t>07/01/2010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Cholera bacteria produce a toxin that affects </a:t>
            </a:r>
            <a:r>
              <a:rPr lang="en-GB" b="1" dirty="0" smtClean="0"/>
              <a:t>Chloride Ion Exchange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6400800" cy="221457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i="1" dirty="0" smtClean="0"/>
              <a:t>The bacteria produce a </a:t>
            </a:r>
            <a:r>
              <a:rPr lang="en-GB" b="1" i="1" dirty="0" smtClean="0"/>
              <a:t>toxin </a:t>
            </a:r>
            <a:r>
              <a:rPr lang="en-GB" i="1" dirty="0" smtClean="0"/>
              <a:t>when they infect the body. The toxin causes imbalances in the small intestine, which results in </a:t>
            </a:r>
            <a:r>
              <a:rPr lang="en-GB" b="1" i="1" dirty="0" smtClean="0"/>
              <a:t>diarrhoea</a:t>
            </a:r>
            <a:r>
              <a:rPr lang="en-GB" i="1" dirty="0" smtClean="0"/>
              <a:t>.</a:t>
            </a:r>
            <a:endParaRPr lang="en-US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839B-BC36-4828-A02F-F592E02344E3}" type="datetime1">
              <a:rPr lang="en-GB" smtClean="0"/>
              <a:t>07/01/2010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500034" y="428604"/>
            <a:ext cx="8446395" cy="3015668"/>
          </a:xfrm>
          <a:custGeom>
            <a:avLst/>
            <a:gdLst>
              <a:gd name="connsiteX0" fmla="*/ 21465 w 8446395"/>
              <a:gd name="connsiteY0" fmla="*/ 1390919 h 1906074"/>
              <a:gd name="connsiteX1" fmla="*/ 21465 w 8446395"/>
              <a:gd name="connsiteY1" fmla="*/ 515155 h 1906074"/>
              <a:gd name="connsiteX2" fmla="*/ 21465 w 8446395"/>
              <a:gd name="connsiteY2" fmla="*/ 231820 h 1906074"/>
              <a:gd name="connsiteX3" fmla="*/ 150254 w 8446395"/>
              <a:gd name="connsiteY3" fmla="*/ 154547 h 1906074"/>
              <a:gd name="connsiteX4" fmla="*/ 768440 w 8446395"/>
              <a:gd name="connsiteY4" fmla="*/ 128789 h 1906074"/>
              <a:gd name="connsiteX5" fmla="*/ 7310908 w 8446395"/>
              <a:gd name="connsiteY5" fmla="*/ 25758 h 1906074"/>
              <a:gd name="connsiteX6" fmla="*/ 7581364 w 8446395"/>
              <a:gd name="connsiteY6" fmla="*/ 38637 h 1906074"/>
              <a:gd name="connsiteX7" fmla="*/ 8006367 w 8446395"/>
              <a:gd name="connsiteY7" fmla="*/ 25758 h 1906074"/>
              <a:gd name="connsiteX8" fmla="*/ 8045003 w 8446395"/>
              <a:gd name="connsiteY8" fmla="*/ 193183 h 1906074"/>
              <a:gd name="connsiteX9" fmla="*/ 8032124 w 8446395"/>
              <a:gd name="connsiteY9" fmla="*/ 1120462 h 1906074"/>
              <a:gd name="connsiteX10" fmla="*/ 8032124 w 8446395"/>
              <a:gd name="connsiteY10" fmla="*/ 1906074 h 190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46395" h="1906074">
                <a:moveTo>
                  <a:pt x="21465" y="1390919"/>
                </a:moveTo>
                <a:lnTo>
                  <a:pt x="21465" y="515155"/>
                </a:lnTo>
                <a:cubicBezTo>
                  <a:pt x="21465" y="321972"/>
                  <a:pt x="0" y="291921"/>
                  <a:pt x="21465" y="231820"/>
                </a:cubicBezTo>
                <a:cubicBezTo>
                  <a:pt x="42930" y="171719"/>
                  <a:pt x="25758" y="171719"/>
                  <a:pt x="150254" y="154547"/>
                </a:cubicBezTo>
                <a:cubicBezTo>
                  <a:pt x="274750" y="137375"/>
                  <a:pt x="768440" y="128789"/>
                  <a:pt x="768440" y="128789"/>
                </a:cubicBezTo>
                <a:lnTo>
                  <a:pt x="7310908" y="25758"/>
                </a:lnTo>
                <a:cubicBezTo>
                  <a:pt x="8446395" y="10733"/>
                  <a:pt x="7465454" y="38637"/>
                  <a:pt x="7581364" y="38637"/>
                </a:cubicBezTo>
                <a:cubicBezTo>
                  <a:pt x="7697274" y="38637"/>
                  <a:pt x="7929094" y="0"/>
                  <a:pt x="8006367" y="25758"/>
                </a:cubicBezTo>
                <a:cubicBezTo>
                  <a:pt x="8083640" y="51516"/>
                  <a:pt x="8040710" y="10732"/>
                  <a:pt x="8045003" y="193183"/>
                </a:cubicBezTo>
                <a:cubicBezTo>
                  <a:pt x="8049296" y="375634"/>
                  <a:pt x="8034270" y="834980"/>
                  <a:pt x="8032124" y="1120462"/>
                </a:cubicBezTo>
                <a:cubicBezTo>
                  <a:pt x="8029978" y="1405944"/>
                  <a:pt x="8031051" y="1656009"/>
                  <a:pt x="8032124" y="1906074"/>
                </a:cubicBezTo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902469" y="1586884"/>
            <a:ext cx="3342068" cy="4003182"/>
          </a:xfrm>
          <a:custGeom>
            <a:avLst/>
            <a:gdLst>
              <a:gd name="connsiteX0" fmla="*/ 143814 w 3342068"/>
              <a:gd name="connsiteY0" fmla="*/ 3773509 h 4003182"/>
              <a:gd name="connsiteX1" fmla="*/ 15025 w 3342068"/>
              <a:gd name="connsiteY1" fmla="*/ 2253802 h 4003182"/>
              <a:gd name="connsiteX2" fmla="*/ 53662 w 3342068"/>
              <a:gd name="connsiteY2" fmla="*/ 837126 h 4003182"/>
              <a:gd name="connsiteX3" fmla="*/ 105178 w 3342068"/>
              <a:gd name="connsiteY3" fmla="*/ 437881 h 4003182"/>
              <a:gd name="connsiteX4" fmla="*/ 208209 w 3342068"/>
              <a:gd name="connsiteY4" fmla="*/ 257577 h 4003182"/>
              <a:gd name="connsiteX5" fmla="*/ 362755 w 3342068"/>
              <a:gd name="connsiteY5" fmla="*/ 257577 h 4003182"/>
              <a:gd name="connsiteX6" fmla="*/ 440028 w 3342068"/>
              <a:gd name="connsiteY6" fmla="*/ 592428 h 4003182"/>
              <a:gd name="connsiteX7" fmla="*/ 440028 w 3342068"/>
              <a:gd name="connsiteY7" fmla="*/ 965915 h 4003182"/>
              <a:gd name="connsiteX8" fmla="*/ 478665 w 3342068"/>
              <a:gd name="connsiteY8" fmla="*/ 1081825 h 4003182"/>
              <a:gd name="connsiteX9" fmla="*/ 568817 w 3342068"/>
              <a:gd name="connsiteY9" fmla="*/ 1094704 h 4003182"/>
              <a:gd name="connsiteX10" fmla="*/ 607454 w 3342068"/>
              <a:gd name="connsiteY10" fmla="*/ 914400 h 4003182"/>
              <a:gd name="connsiteX11" fmla="*/ 607454 w 3342068"/>
              <a:gd name="connsiteY11" fmla="*/ 643943 h 4003182"/>
              <a:gd name="connsiteX12" fmla="*/ 555938 w 3342068"/>
              <a:gd name="connsiteY12" fmla="*/ 373487 h 4003182"/>
              <a:gd name="connsiteX13" fmla="*/ 620332 w 3342068"/>
              <a:gd name="connsiteY13" fmla="*/ 180304 h 4003182"/>
              <a:gd name="connsiteX14" fmla="*/ 723363 w 3342068"/>
              <a:gd name="connsiteY14" fmla="*/ 167425 h 4003182"/>
              <a:gd name="connsiteX15" fmla="*/ 839273 w 3342068"/>
              <a:gd name="connsiteY15" fmla="*/ 218940 h 4003182"/>
              <a:gd name="connsiteX16" fmla="*/ 839273 w 3342068"/>
              <a:gd name="connsiteY16" fmla="*/ 347729 h 4003182"/>
              <a:gd name="connsiteX17" fmla="*/ 839273 w 3342068"/>
              <a:gd name="connsiteY17" fmla="*/ 695459 h 4003182"/>
              <a:gd name="connsiteX18" fmla="*/ 813516 w 3342068"/>
              <a:gd name="connsiteY18" fmla="*/ 914400 h 4003182"/>
              <a:gd name="connsiteX19" fmla="*/ 813516 w 3342068"/>
              <a:gd name="connsiteY19" fmla="*/ 1056067 h 4003182"/>
              <a:gd name="connsiteX20" fmla="*/ 903668 w 3342068"/>
              <a:gd name="connsiteY20" fmla="*/ 1107583 h 4003182"/>
              <a:gd name="connsiteX21" fmla="*/ 1019578 w 3342068"/>
              <a:gd name="connsiteY21" fmla="*/ 1056067 h 4003182"/>
              <a:gd name="connsiteX22" fmla="*/ 1019578 w 3342068"/>
              <a:gd name="connsiteY22" fmla="*/ 862884 h 4003182"/>
              <a:gd name="connsiteX23" fmla="*/ 1019578 w 3342068"/>
              <a:gd name="connsiteY23" fmla="*/ 425002 h 4003182"/>
              <a:gd name="connsiteX24" fmla="*/ 1045335 w 3342068"/>
              <a:gd name="connsiteY24" fmla="*/ 218940 h 4003182"/>
              <a:gd name="connsiteX25" fmla="*/ 1135487 w 3342068"/>
              <a:gd name="connsiteY25" fmla="*/ 115909 h 4003182"/>
              <a:gd name="connsiteX26" fmla="*/ 1238518 w 3342068"/>
              <a:gd name="connsiteY26" fmla="*/ 115909 h 4003182"/>
              <a:gd name="connsiteX27" fmla="*/ 1251397 w 3342068"/>
              <a:gd name="connsiteY27" fmla="*/ 180304 h 4003182"/>
              <a:gd name="connsiteX28" fmla="*/ 1277155 w 3342068"/>
              <a:gd name="connsiteY28" fmla="*/ 476518 h 4003182"/>
              <a:gd name="connsiteX29" fmla="*/ 1277155 w 3342068"/>
              <a:gd name="connsiteY29" fmla="*/ 695459 h 4003182"/>
              <a:gd name="connsiteX30" fmla="*/ 1238518 w 3342068"/>
              <a:gd name="connsiteY30" fmla="*/ 811369 h 4003182"/>
              <a:gd name="connsiteX31" fmla="*/ 1238518 w 3342068"/>
              <a:gd name="connsiteY31" fmla="*/ 1030309 h 4003182"/>
              <a:gd name="connsiteX32" fmla="*/ 1277155 w 3342068"/>
              <a:gd name="connsiteY32" fmla="*/ 1068946 h 4003182"/>
              <a:gd name="connsiteX33" fmla="*/ 1405944 w 3342068"/>
              <a:gd name="connsiteY33" fmla="*/ 1068946 h 4003182"/>
              <a:gd name="connsiteX34" fmla="*/ 1431702 w 3342068"/>
              <a:gd name="connsiteY34" fmla="*/ 940157 h 4003182"/>
              <a:gd name="connsiteX35" fmla="*/ 1431702 w 3342068"/>
              <a:gd name="connsiteY35" fmla="*/ 643943 h 4003182"/>
              <a:gd name="connsiteX36" fmla="*/ 1431702 w 3342068"/>
              <a:gd name="connsiteY36" fmla="*/ 347729 h 4003182"/>
              <a:gd name="connsiteX37" fmla="*/ 1508975 w 3342068"/>
              <a:gd name="connsiteY37" fmla="*/ 154546 h 4003182"/>
              <a:gd name="connsiteX38" fmla="*/ 1637763 w 3342068"/>
              <a:gd name="connsiteY38" fmla="*/ 141667 h 4003182"/>
              <a:gd name="connsiteX39" fmla="*/ 1676400 w 3342068"/>
              <a:gd name="connsiteY39" fmla="*/ 180304 h 4003182"/>
              <a:gd name="connsiteX40" fmla="*/ 1689279 w 3342068"/>
              <a:gd name="connsiteY40" fmla="*/ 399245 h 4003182"/>
              <a:gd name="connsiteX41" fmla="*/ 1689279 w 3342068"/>
              <a:gd name="connsiteY41" fmla="*/ 708338 h 4003182"/>
              <a:gd name="connsiteX42" fmla="*/ 1702158 w 3342068"/>
              <a:gd name="connsiteY42" fmla="*/ 1004552 h 4003182"/>
              <a:gd name="connsiteX43" fmla="*/ 1753673 w 3342068"/>
              <a:gd name="connsiteY43" fmla="*/ 1120462 h 4003182"/>
              <a:gd name="connsiteX44" fmla="*/ 2474890 w 3342068"/>
              <a:gd name="connsiteY44" fmla="*/ 1133340 h 4003182"/>
              <a:gd name="connsiteX45" fmla="*/ 2513527 w 3342068"/>
              <a:gd name="connsiteY45" fmla="*/ 1081825 h 4003182"/>
              <a:gd name="connsiteX46" fmla="*/ 2513527 w 3342068"/>
              <a:gd name="connsiteY46" fmla="*/ 811369 h 4003182"/>
              <a:gd name="connsiteX47" fmla="*/ 2487769 w 3342068"/>
              <a:gd name="connsiteY47" fmla="*/ 553791 h 4003182"/>
              <a:gd name="connsiteX48" fmla="*/ 2500648 w 3342068"/>
              <a:gd name="connsiteY48" fmla="*/ 180304 h 4003182"/>
              <a:gd name="connsiteX49" fmla="*/ 2642316 w 3342068"/>
              <a:gd name="connsiteY49" fmla="*/ 64394 h 4003182"/>
              <a:gd name="connsiteX50" fmla="*/ 2732468 w 3342068"/>
              <a:gd name="connsiteY50" fmla="*/ 115909 h 4003182"/>
              <a:gd name="connsiteX51" fmla="*/ 2732468 w 3342068"/>
              <a:gd name="connsiteY51" fmla="*/ 386366 h 4003182"/>
              <a:gd name="connsiteX52" fmla="*/ 2732468 w 3342068"/>
              <a:gd name="connsiteY52" fmla="*/ 759853 h 4003182"/>
              <a:gd name="connsiteX53" fmla="*/ 2732468 w 3342068"/>
              <a:gd name="connsiteY53" fmla="*/ 940157 h 4003182"/>
              <a:gd name="connsiteX54" fmla="*/ 2796862 w 3342068"/>
              <a:gd name="connsiteY54" fmla="*/ 1146219 h 4003182"/>
              <a:gd name="connsiteX55" fmla="*/ 2912772 w 3342068"/>
              <a:gd name="connsiteY55" fmla="*/ 1133340 h 4003182"/>
              <a:gd name="connsiteX56" fmla="*/ 2977166 w 3342068"/>
              <a:gd name="connsiteY56" fmla="*/ 875763 h 4003182"/>
              <a:gd name="connsiteX57" fmla="*/ 2977166 w 3342068"/>
              <a:gd name="connsiteY57" fmla="*/ 540912 h 4003182"/>
              <a:gd name="connsiteX58" fmla="*/ 2964287 w 3342068"/>
              <a:gd name="connsiteY58" fmla="*/ 334850 h 4003182"/>
              <a:gd name="connsiteX59" fmla="*/ 2977166 w 3342068"/>
              <a:gd name="connsiteY59" fmla="*/ 51515 h 4003182"/>
              <a:gd name="connsiteX60" fmla="*/ 3144592 w 3342068"/>
              <a:gd name="connsiteY60" fmla="*/ 25757 h 4003182"/>
              <a:gd name="connsiteX61" fmla="*/ 3234744 w 3342068"/>
              <a:gd name="connsiteY61" fmla="*/ 141667 h 4003182"/>
              <a:gd name="connsiteX62" fmla="*/ 3234744 w 3342068"/>
              <a:gd name="connsiteY62" fmla="*/ 540912 h 4003182"/>
              <a:gd name="connsiteX63" fmla="*/ 3260502 w 3342068"/>
              <a:gd name="connsiteY63" fmla="*/ 1249250 h 4003182"/>
              <a:gd name="connsiteX64" fmla="*/ 3286259 w 3342068"/>
              <a:gd name="connsiteY64" fmla="*/ 1880315 h 4003182"/>
              <a:gd name="connsiteX65" fmla="*/ 3337775 w 3342068"/>
              <a:gd name="connsiteY65" fmla="*/ 2768957 h 4003182"/>
              <a:gd name="connsiteX66" fmla="*/ 3260502 w 3342068"/>
              <a:gd name="connsiteY66" fmla="*/ 3606084 h 4003182"/>
              <a:gd name="connsiteX67" fmla="*/ 3080197 w 3342068"/>
              <a:gd name="connsiteY67" fmla="*/ 3889419 h 4003182"/>
              <a:gd name="connsiteX68" fmla="*/ 2796862 w 3342068"/>
              <a:gd name="connsiteY68" fmla="*/ 3915177 h 4003182"/>
              <a:gd name="connsiteX69" fmla="*/ 2307465 w 3342068"/>
              <a:gd name="connsiteY69" fmla="*/ 3928056 h 4003182"/>
              <a:gd name="connsiteX70" fmla="*/ 1637763 w 3342068"/>
              <a:gd name="connsiteY70" fmla="*/ 3940935 h 4003182"/>
              <a:gd name="connsiteX71" fmla="*/ 1135487 w 3342068"/>
              <a:gd name="connsiteY71" fmla="*/ 3966693 h 4003182"/>
              <a:gd name="connsiteX72" fmla="*/ 530180 w 3342068"/>
              <a:gd name="connsiteY72" fmla="*/ 3979571 h 4003182"/>
              <a:gd name="connsiteX73" fmla="*/ 336997 w 3342068"/>
              <a:gd name="connsiteY73" fmla="*/ 3992450 h 4003182"/>
              <a:gd name="connsiteX74" fmla="*/ 169572 w 3342068"/>
              <a:gd name="connsiteY74" fmla="*/ 3915177 h 4003182"/>
              <a:gd name="connsiteX75" fmla="*/ 143814 w 3342068"/>
              <a:gd name="connsiteY75" fmla="*/ 3721994 h 400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342068" h="4003182">
                <a:moveTo>
                  <a:pt x="143814" y="3773509"/>
                </a:moveTo>
                <a:cubicBezTo>
                  <a:pt x="86932" y="3258354"/>
                  <a:pt x="30050" y="2743199"/>
                  <a:pt x="15025" y="2253802"/>
                </a:cubicBezTo>
                <a:cubicBezTo>
                  <a:pt x="0" y="1764405"/>
                  <a:pt x="38637" y="1139780"/>
                  <a:pt x="53662" y="837126"/>
                </a:cubicBezTo>
                <a:cubicBezTo>
                  <a:pt x="68688" y="534473"/>
                  <a:pt x="79420" y="534473"/>
                  <a:pt x="105178" y="437881"/>
                </a:cubicBezTo>
                <a:cubicBezTo>
                  <a:pt x="130936" y="341290"/>
                  <a:pt x="165280" y="287628"/>
                  <a:pt x="208209" y="257577"/>
                </a:cubicBezTo>
                <a:cubicBezTo>
                  <a:pt x="251139" y="227526"/>
                  <a:pt x="324119" y="201769"/>
                  <a:pt x="362755" y="257577"/>
                </a:cubicBezTo>
                <a:cubicBezTo>
                  <a:pt x="401392" y="313386"/>
                  <a:pt x="427149" y="474372"/>
                  <a:pt x="440028" y="592428"/>
                </a:cubicBezTo>
                <a:cubicBezTo>
                  <a:pt x="452907" y="710484"/>
                  <a:pt x="433589" y="884349"/>
                  <a:pt x="440028" y="965915"/>
                </a:cubicBezTo>
                <a:cubicBezTo>
                  <a:pt x="446467" y="1047481"/>
                  <a:pt x="457200" y="1060360"/>
                  <a:pt x="478665" y="1081825"/>
                </a:cubicBezTo>
                <a:cubicBezTo>
                  <a:pt x="500130" y="1103290"/>
                  <a:pt x="547352" y="1122608"/>
                  <a:pt x="568817" y="1094704"/>
                </a:cubicBezTo>
                <a:cubicBezTo>
                  <a:pt x="590282" y="1066800"/>
                  <a:pt x="601014" y="989527"/>
                  <a:pt x="607454" y="914400"/>
                </a:cubicBezTo>
                <a:cubicBezTo>
                  <a:pt x="613894" y="839273"/>
                  <a:pt x="616040" y="734095"/>
                  <a:pt x="607454" y="643943"/>
                </a:cubicBezTo>
                <a:cubicBezTo>
                  <a:pt x="598868" y="553791"/>
                  <a:pt x="553792" y="450760"/>
                  <a:pt x="555938" y="373487"/>
                </a:cubicBezTo>
                <a:cubicBezTo>
                  <a:pt x="558084" y="296214"/>
                  <a:pt x="592428" y="214648"/>
                  <a:pt x="620332" y="180304"/>
                </a:cubicBezTo>
                <a:cubicBezTo>
                  <a:pt x="648236" y="145960"/>
                  <a:pt x="686873" y="160986"/>
                  <a:pt x="723363" y="167425"/>
                </a:cubicBezTo>
                <a:cubicBezTo>
                  <a:pt x="759853" y="173864"/>
                  <a:pt x="819955" y="188890"/>
                  <a:pt x="839273" y="218940"/>
                </a:cubicBezTo>
                <a:cubicBezTo>
                  <a:pt x="858591" y="248990"/>
                  <a:pt x="839273" y="347729"/>
                  <a:pt x="839273" y="347729"/>
                </a:cubicBezTo>
                <a:cubicBezTo>
                  <a:pt x="839273" y="427149"/>
                  <a:pt x="843566" y="601014"/>
                  <a:pt x="839273" y="695459"/>
                </a:cubicBezTo>
                <a:cubicBezTo>
                  <a:pt x="834980" y="789904"/>
                  <a:pt x="817809" y="854299"/>
                  <a:pt x="813516" y="914400"/>
                </a:cubicBezTo>
                <a:cubicBezTo>
                  <a:pt x="809223" y="974501"/>
                  <a:pt x="798491" y="1023870"/>
                  <a:pt x="813516" y="1056067"/>
                </a:cubicBezTo>
                <a:cubicBezTo>
                  <a:pt x="828541" y="1088264"/>
                  <a:pt x="869324" y="1107583"/>
                  <a:pt x="903668" y="1107583"/>
                </a:cubicBezTo>
                <a:cubicBezTo>
                  <a:pt x="938012" y="1107583"/>
                  <a:pt x="1000260" y="1096850"/>
                  <a:pt x="1019578" y="1056067"/>
                </a:cubicBezTo>
                <a:cubicBezTo>
                  <a:pt x="1038896" y="1015284"/>
                  <a:pt x="1019578" y="862884"/>
                  <a:pt x="1019578" y="862884"/>
                </a:cubicBezTo>
                <a:cubicBezTo>
                  <a:pt x="1019578" y="757707"/>
                  <a:pt x="1015285" y="532326"/>
                  <a:pt x="1019578" y="425002"/>
                </a:cubicBezTo>
                <a:cubicBezTo>
                  <a:pt x="1023871" y="317678"/>
                  <a:pt x="1026017" y="270455"/>
                  <a:pt x="1045335" y="218940"/>
                </a:cubicBezTo>
                <a:cubicBezTo>
                  <a:pt x="1064653" y="167425"/>
                  <a:pt x="1103290" y="133081"/>
                  <a:pt x="1135487" y="115909"/>
                </a:cubicBezTo>
                <a:cubicBezTo>
                  <a:pt x="1167684" y="98737"/>
                  <a:pt x="1219200" y="105177"/>
                  <a:pt x="1238518" y="115909"/>
                </a:cubicBezTo>
                <a:cubicBezTo>
                  <a:pt x="1257836" y="126641"/>
                  <a:pt x="1244957" y="120202"/>
                  <a:pt x="1251397" y="180304"/>
                </a:cubicBezTo>
                <a:cubicBezTo>
                  <a:pt x="1257837" y="240406"/>
                  <a:pt x="1272862" y="390659"/>
                  <a:pt x="1277155" y="476518"/>
                </a:cubicBezTo>
                <a:cubicBezTo>
                  <a:pt x="1281448" y="562377"/>
                  <a:pt x="1283595" y="639651"/>
                  <a:pt x="1277155" y="695459"/>
                </a:cubicBezTo>
                <a:cubicBezTo>
                  <a:pt x="1270716" y="751268"/>
                  <a:pt x="1244958" y="755561"/>
                  <a:pt x="1238518" y="811369"/>
                </a:cubicBezTo>
                <a:cubicBezTo>
                  <a:pt x="1232079" y="867177"/>
                  <a:pt x="1232079" y="987380"/>
                  <a:pt x="1238518" y="1030309"/>
                </a:cubicBezTo>
                <a:cubicBezTo>
                  <a:pt x="1244958" y="1073239"/>
                  <a:pt x="1249251" y="1062507"/>
                  <a:pt x="1277155" y="1068946"/>
                </a:cubicBezTo>
                <a:cubicBezTo>
                  <a:pt x="1305059" y="1075386"/>
                  <a:pt x="1380186" y="1090411"/>
                  <a:pt x="1405944" y="1068946"/>
                </a:cubicBezTo>
                <a:cubicBezTo>
                  <a:pt x="1431702" y="1047481"/>
                  <a:pt x="1427409" y="1010991"/>
                  <a:pt x="1431702" y="940157"/>
                </a:cubicBezTo>
                <a:cubicBezTo>
                  <a:pt x="1435995" y="869323"/>
                  <a:pt x="1431702" y="643943"/>
                  <a:pt x="1431702" y="643943"/>
                </a:cubicBezTo>
                <a:cubicBezTo>
                  <a:pt x="1431702" y="545205"/>
                  <a:pt x="1418823" y="429295"/>
                  <a:pt x="1431702" y="347729"/>
                </a:cubicBezTo>
                <a:cubicBezTo>
                  <a:pt x="1444581" y="266163"/>
                  <a:pt x="1474632" y="188890"/>
                  <a:pt x="1508975" y="154546"/>
                </a:cubicBezTo>
                <a:cubicBezTo>
                  <a:pt x="1543318" y="120202"/>
                  <a:pt x="1609859" y="137374"/>
                  <a:pt x="1637763" y="141667"/>
                </a:cubicBezTo>
                <a:cubicBezTo>
                  <a:pt x="1665667" y="145960"/>
                  <a:pt x="1667814" y="137374"/>
                  <a:pt x="1676400" y="180304"/>
                </a:cubicBezTo>
                <a:cubicBezTo>
                  <a:pt x="1684986" y="223234"/>
                  <a:pt x="1687133" y="311239"/>
                  <a:pt x="1689279" y="399245"/>
                </a:cubicBezTo>
                <a:cubicBezTo>
                  <a:pt x="1691425" y="487251"/>
                  <a:pt x="1687133" y="607454"/>
                  <a:pt x="1689279" y="708338"/>
                </a:cubicBezTo>
                <a:cubicBezTo>
                  <a:pt x="1691425" y="809222"/>
                  <a:pt x="1691426" y="935865"/>
                  <a:pt x="1702158" y="1004552"/>
                </a:cubicBezTo>
                <a:cubicBezTo>
                  <a:pt x="1712890" y="1073239"/>
                  <a:pt x="1624884" y="1098997"/>
                  <a:pt x="1753673" y="1120462"/>
                </a:cubicBezTo>
                <a:cubicBezTo>
                  <a:pt x="1882462" y="1141927"/>
                  <a:pt x="2348248" y="1139779"/>
                  <a:pt x="2474890" y="1133340"/>
                </a:cubicBezTo>
                <a:cubicBezTo>
                  <a:pt x="2601532" y="1126901"/>
                  <a:pt x="2507088" y="1135487"/>
                  <a:pt x="2513527" y="1081825"/>
                </a:cubicBezTo>
                <a:cubicBezTo>
                  <a:pt x="2519966" y="1028163"/>
                  <a:pt x="2517820" y="899375"/>
                  <a:pt x="2513527" y="811369"/>
                </a:cubicBezTo>
                <a:cubicBezTo>
                  <a:pt x="2509234" y="723363"/>
                  <a:pt x="2489915" y="658968"/>
                  <a:pt x="2487769" y="553791"/>
                </a:cubicBezTo>
                <a:cubicBezTo>
                  <a:pt x="2485623" y="448614"/>
                  <a:pt x="2474890" y="261870"/>
                  <a:pt x="2500648" y="180304"/>
                </a:cubicBezTo>
                <a:cubicBezTo>
                  <a:pt x="2526406" y="98738"/>
                  <a:pt x="2603679" y="75127"/>
                  <a:pt x="2642316" y="64394"/>
                </a:cubicBezTo>
                <a:cubicBezTo>
                  <a:pt x="2680953" y="53662"/>
                  <a:pt x="2717443" y="62247"/>
                  <a:pt x="2732468" y="115909"/>
                </a:cubicBezTo>
                <a:cubicBezTo>
                  <a:pt x="2747493" y="169571"/>
                  <a:pt x="2732468" y="386366"/>
                  <a:pt x="2732468" y="386366"/>
                </a:cubicBezTo>
                <a:lnTo>
                  <a:pt x="2732468" y="759853"/>
                </a:lnTo>
                <a:cubicBezTo>
                  <a:pt x="2732468" y="852151"/>
                  <a:pt x="2721736" y="875763"/>
                  <a:pt x="2732468" y="940157"/>
                </a:cubicBezTo>
                <a:cubicBezTo>
                  <a:pt x="2743200" y="1004551"/>
                  <a:pt x="2766811" y="1114022"/>
                  <a:pt x="2796862" y="1146219"/>
                </a:cubicBezTo>
                <a:cubicBezTo>
                  <a:pt x="2826913" y="1178416"/>
                  <a:pt x="2882721" y="1178416"/>
                  <a:pt x="2912772" y="1133340"/>
                </a:cubicBezTo>
                <a:cubicBezTo>
                  <a:pt x="2942823" y="1088264"/>
                  <a:pt x="2966434" y="974501"/>
                  <a:pt x="2977166" y="875763"/>
                </a:cubicBezTo>
                <a:cubicBezTo>
                  <a:pt x="2987898" y="777025"/>
                  <a:pt x="2979312" y="631064"/>
                  <a:pt x="2977166" y="540912"/>
                </a:cubicBezTo>
                <a:cubicBezTo>
                  <a:pt x="2975020" y="450760"/>
                  <a:pt x="2964287" y="416416"/>
                  <a:pt x="2964287" y="334850"/>
                </a:cubicBezTo>
                <a:cubicBezTo>
                  <a:pt x="2964287" y="253284"/>
                  <a:pt x="2947115" y="103030"/>
                  <a:pt x="2977166" y="51515"/>
                </a:cubicBezTo>
                <a:cubicBezTo>
                  <a:pt x="3007217" y="0"/>
                  <a:pt x="3101662" y="10732"/>
                  <a:pt x="3144592" y="25757"/>
                </a:cubicBezTo>
                <a:cubicBezTo>
                  <a:pt x="3187522" y="40782"/>
                  <a:pt x="3219719" y="55808"/>
                  <a:pt x="3234744" y="141667"/>
                </a:cubicBezTo>
                <a:cubicBezTo>
                  <a:pt x="3249769" y="227526"/>
                  <a:pt x="3230451" y="356315"/>
                  <a:pt x="3234744" y="540912"/>
                </a:cubicBezTo>
                <a:cubicBezTo>
                  <a:pt x="3239037" y="725509"/>
                  <a:pt x="3251916" y="1026016"/>
                  <a:pt x="3260502" y="1249250"/>
                </a:cubicBezTo>
                <a:cubicBezTo>
                  <a:pt x="3269088" y="1472484"/>
                  <a:pt x="3273380" y="1627031"/>
                  <a:pt x="3286259" y="1880315"/>
                </a:cubicBezTo>
                <a:cubicBezTo>
                  <a:pt x="3299138" y="2133600"/>
                  <a:pt x="3342068" y="2481329"/>
                  <a:pt x="3337775" y="2768957"/>
                </a:cubicBezTo>
                <a:cubicBezTo>
                  <a:pt x="3333482" y="3056585"/>
                  <a:pt x="3303432" y="3419340"/>
                  <a:pt x="3260502" y="3606084"/>
                </a:cubicBezTo>
                <a:cubicBezTo>
                  <a:pt x="3217572" y="3792828"/>
                  <a:pt x="3157470" y="3837904"/>
                  <a:pt x="3080197" y="3889419"/>
                </a:cubicBezTo>
                <a:cubicBezTo>
                  <a:pt x="3002924" y="3940934"/>
                  <a:pt x="2925651" y="3908738"/>
                  <a:pt x="2796862" y="3915177"/>
                </a:cubicBezTo>
                <a:cubicBezTo>
                  <a:pt x="2668073" y="3921616"/>
                  <a:pt x="2307465" y="3928056"/>
                  <a:pt x="2307465" y="3928056"/>
                </a:cubicBezTo>
                <a:lnTo>
                  <a:pt x="1637763" y="3940935"/>
                </a:lnTo>
                <a:cubicBezTo>
                  <a:pt x="1442434" y="3947374"/>
                  <a:pt x="1320084" y="3960254"/>
                  <a:pt x="1135487" y="3966693"/>
                </a:cubicBezTo>
                <a:cubicBezTo>
                  <a:pt x="950890" y="3973132"/>
                  <a:pt x="663262" y="3975278"/>
                  <a:pt x="530180" y="3979571"/>
                </a:cubicBezTo>
                <a:cubicBezTo>
                  <a:pt x="397098" y="3983864"/>
                  <a:pt x="397098" y="4003182"/>
                  <a:pt x="336997" y="3992450"/>
                </a:cubicBezTo>
                <a:cubicBezTo>
                  <a:pt x="276896" y="3981718"/>
                  <a:pt x="201769" y="3960253"/>
                  <a:pt x="169572" y="3915177"/>
                </a:cubicBezTo>
                <a:cubicBezTo>
                  <a:pt x="137375" y="3870101"/>
                  <a:pt x="140594" y="3796047"/>
                  <a:pt x="143814" y="3721994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1433874">
            <a:off x="632530" y="5492681"/>
            <a:ext cx="7929618" cy="85725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1382212">
            <a:off x="2345408" y="562471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B l o </a:t>
            </a:r>
            <a:r>
              <a:rPr lang="en-GB" sz="2800" b="1" dirty="0" err="1" smtClean="0">
                <a:solidFill>
                  <a:schemeClr val="bg1"/>
                </a:solidFill>
              </a:rPr>
              <a:t>o</a:t>
            </a:r>
            <a:r>
              <a:rPr lang="en-GB" sz="2800" b="1" dirty="0" smtClean="0">
                <a:solidFill>
                  <a:schemeClr val="bg1"/>
                </a:solidFill>
              </a:rPr>
              <a:t> d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59923" y="4515842"/>
            <a:ext cx="500066" cy="369332"/>
            <a:chOff x="714348" y="1142984"/>
            <a:chExt cx="500066" cy="369332"/>
          </a:xfrm>
        </p:grpSpPr>
        <p:sp>
          <p:nvSpPr>
            <p:cNvPr id="7" name="Oval 6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4759857" y="2301264"/>
            <a:ext cx="285752" cy="7858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045609" y="2301264"/>
            <a:ext cx="285752" cy="7858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473973" y="4658718"/>
            <a:ext cx="500066" cy="369332"/>
            <a:chOff x="714348" y="1142984"/>
            <a:chExt cx="500066" cy="369332"/>
          </a:xfrm>
        </p:grpSpPr>
        <p:sp>
          <p:nvSpPr>
            <p:cNvPr id="18" name="Oval 17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88419" y="3587148"/>
            <a:ext cx="500066" cy="369332"/>
            <a:chOff x="714348" y="1142984"/>
            <a:chExt cx="500066" cy="369332"/>
          </a:xfrm>
        </p:grpSpPr>
        <p:sp>
          <p:nvSpPr>
            <p:cNvPr id="21" name="Oval 20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17113" y="3658586"/>
            <a:ext cx="500066" cy="369332"/>
            <a:chOff x="714348" y="1142984"/>
            <a:chExt cx="500066" cy="369332"/>
          </a:xfrm>
        </p:grpSpPr>
        <p:sp>
          <p:nvSpPr>
            <p:cNvPr id="24" name="Oval 23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74039" y="3229958"/>
            <a:ext cx="500066" cy="369332"/>
            <a:chOff x="714348" y="1142984"/>
            <a:chExt cx="500066" cy="369332"/>
          </a:xfrm>
        </p:grpSpPr>
        <p:sp>
          <p:nvSpPr>
            <p:cNvPr id="27" name="Oval 26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9791" y="4444404"/>
            <a:ext cx="500066" cy="369332"/>
            <a:chOff x="714348" y="1142984"/>
            <a:chExt cx="500066" cy="369332"/>
          </a:xfrm>
        </p:grpSpPr>
        <p:sp>
          <p:nvSpPr>
            <p:cNvPr id="30" name="Oval 29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31097" y="3801462"/>
            <a:ext cx="500066" cy="369332"/>
            <a:chOff x="714348" y="1142984"/>
            <a:chExt cx="500066" cy="369332"/>
          </a:xfrm>
        </p:grpSpPr>
        <p:sp>
          <p:nvSpPr>
            <p:cNvPr id="33" name="Oval 32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88221" y="3015644"/>
            <a:ext cx="500066" cy="369332"/>
            <a:chOff x="714348" y="1142984"/>
            <a:chExt cx="500066" cy="369332"/>
          </a:xfrm>
        </p:grpSpPr>
        <p:sp>
          <p:nvSpPr>
            <p:cNvPr id="36" name="Oval 35"/>
            <p:cNvSpPr/>
            <p:nvPr/>
          </p:nvSpPr>
          <p:spPr>
            <a:xfrm>
              <a:off x="714348" y="1142984"/>
              <a:ext cx="357190" cy="3571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348" y="11429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/>
                <a:t>Cl</a:t>
              </a:r>
              <a:r>
                <a:rPr lang="en-GB" b="1" baseline="30000" dirty="0" smtClean="0"/>
                <a:t>-</a:t>
              </a:r>
              <a:endParaRPr lang="en-US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 rot="4597546">
            <a:off x="5117047" y="5658850"/>
            <a:ext cx="500066" cy="428628"/>
            <a:chOff x="785786" y="2428868"/>
            <a:chExt cx="500066" cy="428628"/>
          </a:xfrm>
        </p:grpSpPr>
        <p:sp>
          <p:nvSpPr>
            <p:cNvPr id="43" name="Oval 42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4796075">
            <a:off x="5902865" y="5730288"/>
            <a:ext cx="500066" cy="428628"/>
            <a:chOff x="785786" y="2428868"/>
            <a:chExt cx="500066" cy="428628"/>
          </a:xfrm>
        </p:grpSpPr>
        <p:sp>
          <p:nvSpPr>
            <p:cNvPr id="47" name="Oval 46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19018932">
            <a:off x="2981456" y="5843247"/>
            <a:ext cx="500066" cy="428628"/>
            <a:chOff x="785786" y="2428868"/>
            <a:chExt cx="500066" cy="428628"/>
          </a:xfrm>
        </p:grpSpPr>
        <p:sp>
          <p:nvSpPr>
            <p:cNvPr id="51" name="Oval 50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8101465">
            <a:off x="1973775" y="5730288"/>
            <a:ext cx="500066" cy="428628"/>
            <a:chOff x="785786" y="2428868"/>
            <a:chExt cx="500066" cy="428628"/>
          </a:xfrm>
        </p:grpSpPr>
        <p:sp>
          <p:nvSpPr>
            <p:cNvPr id="55" name="Oval 54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Freeform 61"/>
          <p:cNvSpPr/>
          <p:nvPr/>
        </p:nvSpPr>
        <p:spPr>
          <a:xfrm>
            <a:off x="501847" y="1634925"/>
            <a:ext cx="2543578" cy="4359500"/>
          </a:xfrm>
          <a:custGeom>
            <a:avLst/>
            <a:gdLst>
              <a:gd name="connsiteX0" fmla="*/ 2423375 w 2543578"/>
              <a:gd name="connsiteY0" fmla="*/ 3855077 h 4359500"/>
              <a:gd name="connsiteX1" fmla="*/ 2397617 w 2543578"/>
              <a:gd name="connsiteY1" fmla="*/ 2489916 h 4359500"/>
              <a:gd name="connsiteX2" fmla="*/ 2371859 w 2543578"/>
              <a:gd name="connsiteY2" fmla="*/ 1163392 h 4359500"/>
              <a:gd name="connsiteX3" fmla="*/ 2088524 w 2543578"/>
              <a:gd name="connsiteY3" fmla="*/ 171719 h 4359500"/>
              <a:gd name="connsiteX4" fmla="*/ 1946856 w 2543578"/>
              <a:gd name="connsiteY4" fmla="*/ 184598 h 4359500"/>
              <a:gd name="connsiteX5" fmla="*/ 1933978 w 2543578"/>
              <a:gd name="connsiteY5" fmla="*/ 596722 h 4359500"/>
              <a:gd name="connsiteX6" fmla="*/ 1985493 w 2543578"/>
              <a:gd name="connsiteY6" fmla="*/ 995967 h 4359500"/>
              <a:gd name="connsiteX7" fmla="*/ 1843825 w 2543578"/>
              <a:gd name="connsiteY7" fmla="*/ 1111877 h 4359500"/>
              <a:gd name="connsiteX8" fmla="*/ 1637763 w 2543578"/>
              <a:gd name="connsiteY8" fmla="*/ 970209 h 4359500"/>
              <a:gd name="connsiteX9" fmla="*/ 1663521 w 2543578"/>
              <a:gd name="connsiteY9" fmla="*/ 519448 h 4359500"/>
              <a:gd name="connsiteX10" fmla="*/ 1637763 w 2543578"/>
              <a:gd name="connsiteY10" fmla="*/ 197477 h 4359500"/>
              <a:gd name="connsiteX11" fmla="*/ 1521854 w 2543578"/>
              <a:gd name="connsiteY11" fmla="*/ 68688 h 4359500"/>
              <a:gd name="connsiteX12" fmla="*/ 1393065 w 2543578"/>
              <a:gd name="connsiteY12" fmla="*/ 145961 h 4359500"/>
              <a:gd name="connsiteX13" fmla="*/ 1393065 w 2543578"/>
              <a:gd name="connsiteY13" fmla="*/ 480812 h 4359500"/>
              <a:gd name="connsiteX14" fmla="*/ 1418823 w 2543578"/>
              <a:gd name="connsiteY14" fmla="*/ 828541 h 4359500"/>
              <a:gd name="connsiteX15" fmla="*/ 1393065 w 2543578"/>
              <a:gd name="connsiteY15" fmla="*/ 1021724 h 4359500"/>
              <a:gd name="connsiteX16" fmla="*/ 1187003 w 2543578"/>
              <a:gd name="connsiteY16" fmla="*/ 1111877 h 4359500"/>
              <a:gd name="connsiteX17" fmla="*/ 1083972 w 2543578"/>
              <a:gd name="connsiteY17" fmla="*/ 931572 h 4359500"/>
              <a:gd name="connsiteX18" fmla="*/ 1083972 w 2543578"/>
              <a:gd name="connsiteY18" fmla="*/ 673995 h 4359500"/>
              <a:gd name="connsiteX19" fmla="*/ 1122609 w 2543578"/>
              <a:gd name="connsiteY19" fmla="*/ 506569 h 4359500"/>
              <a:gd name="connsiteX20" fmla="*/ 1148366 w 2543578"/>
              <a:gd name="connsiteY20" fmla="*/ 236113 h 4359500"/>
              <a:gd name="connsiteX21" fmla="*/ 1058214 w 2543578"/>
              <a:gd name="connsiteY21" fmla="*/ 30051 h 4359500"/>
              <a:gd name="connsiteX22" fmla="*/ 929425 w 2543578"/>
              <a:gd name="connsiteY22" fmla="*/ 55809 h 4359500"/>
              <a:gd name="connsiteX23" fmla="*/ 813516 w 2543578"/>
              <a:gd name="connsiteY23" fmla="*/ 197477 h 4359500"/>
              <a:gd name="connsiteX24" fmla="*/ 890789 w 2543578"/>
              <a:gd name="connsiteY24" fmla="*/ 480812 h 4359500"/>
              <a:gd name="connsiteX25" fmla="*/ 890789 w 2543578"/>
              <a:gd name="connsiteY25" fmla="*/ 751268 h 4359500"/>
              <a:gd name="connsiteX26" fmla="*/ 839273 w 2543578"/>
              <a:gd name="connsiteY26" fmla="*/ 1034603 h 4359500"/>
              <a:gd name="connsiteX27" fmla="*/ 762000 w 2543578"/>
              <a:gd name="connsiteY27" fmla="*/ 1111877 h 4359500"/>
              <a:gd name="connsiteX28" fmla="*/ 646090 w 2543578"/>
              <a:gd name="connsiteY28" fmla="*/ 970209 h 4359500"/>
              <a:gd name="connsiteX29" fmla="*/ 620333 w 2543578"/>
              <a:gd name="connsiteY29" fmla="*/ 751268 h 4359500"/>
              <a:gd name="connsiteX30" fmla="*/ 620333 w 2543578"/>
              <a:gd name="connsiteY30" fmla="*/ 596722 h 4359500"/>
              <a:gd name="connsiteX31" fmla="*/ 658969 w 2543578"/>
              <a:gd name="connsiteY31" fmla="*/ 210355 h 4359500"/>
              <a:gd name="connsiteX32" fmla="*/ 568817 w 2543578"/>
              <a:gd name="connsiteY32" fmla="*/ 42930 h 4359500"/>
              <a:gd name="connsiteX33" fmla="*/ 504423 w 2543578"/>
              <a:gd name="connsiteY33" fmla="*/ 81567 h 4359500"/>
              <a:gd name="connsiteX34" fmla="*/ 465786 w 2543578"/>
              <a:gd name="connsiteY34" fmla="*/ 313386 h 4359500"/>
              <a:gd name="connsiteX35" fmla="*/ 440028 w 2543578"/>
              <a:gd name="connsiteY35" fmla="*/ 519448 h 4359500"/>
              <a:gd name="connsiteX36" fmla="*/ 285482 w 2543578"/>
              <a:gd name="connsiteY36" fmla="*/ 519448 h 4359500"/>
              <a:gd name="connsiteX37" fmla="*/ 259724 w 2543578"/>
              <a:gd name="connsiteY37" fmla="*/ 223234 h 4359500"/>
              <a:gd name="connsiteX38" fmla="*/ 143814 w 2543578"/>
              <a:gd name="connsiteY38" fmla="*/ 107324 h 4359500"/>
              <a:gd name="connsiteX39" fmla="*/ 53662 w 2543578"/>
              <a:gd name="connsiteY39" fmla="*/ 171719 h 4359500"/>
              <a:gd name="connsiteX40" fmla="*/ 15025 w 2543578"/>
              <a:gd name="connsiteY40" fmla="*/ 442175 h 4359500"/>
              <a:gd name="connsiteX41" fmla="*/ 15025 w 2543578"/>
              <a:gd name="connsiteY41" fmla="*/ 764147 h 4359500"/>
              <a:gd name="connsiteX42" fmla="*/ 105178 w 2543578"/>
              <a:gd name="connsiteY42" fmla="*/ 3855077 h 4359500"/>
              <a:gd name="connsiteX43" fmla="*/ 633211 w 2543578"/>
              <a:gd name="connsiteY43" fmla="*/ 3790682 h 4359500"/>
              <a:gd name="connsiteX44" fmla="*/ 1006699 w 2543578"/>
              <a:gd name="connsiteY44" fmla="*/ 3970986 h 4359500"/>
              <a:gd name="connsiteX45" fmla="*/ 2307465 w 2543578"/>
              <a:gd name="connsiteY45" fmla="*/ 3932350 h 4359500"/>
              <a:gd name="connsiteX46" fmla="*/ 2423375 w 2543578"/>
              <a:gd name="connsiteY46" fmla="*/ 3855077 h 435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43578" h="4359500">
                <a:moveTo>
                  <a:pt x="2423375" y="3855077"/>
                </a:moveTo>
                <a:cubicBezTo>
                  <a:pt x="2438400" y="3614671"/>
                  <a:pt x="2406203" y="2938530"/>
                  <a:pt x="2397617" y="2489916"/>
                </a:cubicBezTo>
                <a:cubicBezTo>
                  <a:pt x="2389031" y="2041302"/>
                  <a:pt x="2423375" y="1549758"/>
                  <a:pt x="2371859" y="1163392"/>
                </a:cubicBezTo>
                <a:cubicBezTo>
                  <a:pt x="2320344" y="777026"/>
                  <a:pt x="2159358" y="334851"/>
                  <a:pt x="2088524" y="171719"/>
                </a:cubicBezTo>
                <a:cubicBezTo>
                  <a:pt x="2017690" y="8587"/>
                  <a:pt x="1972614" y="113764"/>
                  <a:pt x="1946856" y="184598"/>
                </a:cubicBezTo>
                <a:cubicBezTo>
                  <a:pt x="1921098" y="255432"/>
                  <a:pt x="1927539" y="461494"/>
                  <a:pt x="1933978" y="596722"/>
                </a:cubicBezTo>
                <a:cubicBezTo>
                  <a:pt x="1940417" y="731950"/>
                  <a:pt x="2000518" y="910108"/>
                  <a:pt x="1985493" y="995967"/>
                </a:cubicBezTo>
                <a:cubicBezTo>
                  <a:pt x="1970468" y="1081826"/>
                  <a:pt x="1901780" y="1116170"/>
                  <a:pt x="1843825" y="1111877"/>
                </a:cubicBezTo>
                <a:cubicBezTo>
                  <a:pt x="1785870" y="1107584"/>
                  <a:pt x="1667814" y="1068947"/>
                  <a:pt x="1637763" y="970209"/>
                </a:cubicBezTo>
                <a:cubicBezTo>
                  <a:pt x="1607712" y="871471"/>
                  <a:pt x="1663521" y="648237"/>
                  <a:pt x="1663521" y="519448"/>
                </a:cubicBezTo>
                <a:cubicBezTo>
                  <a:pt x="1663521" y="390659"/>
                  <a:pt x="1661374" y="272604"/>
                  <a:pt x="1637763" y="197477"/>
                </a:cubicBezTo>
                <a:cubicBezTo>
                  <a:pt x="1614152" y="122350"/>
                  <a:pt x="1562637" y="77274"/>
                  <a:pt x="1521854" y="68688"/>
                </a:cubicBezTo>
                <a:cubicBezTo>
                  <a:pt x="1481071" y="60102"/>
                  <a:pt x="1414530" y="77274"/>
                  <a:pt x="1393065" y="145961"/>
                </a:cubicBezTo>
                <a:cubicBezTo>
                  <a:pt x="1371600" y="214648"/>
                  <a:pt x="1388772" y="367049"/>
                  <a:pt x="1393065" y="480812"/>
                </a:cubicBezTo>
                <a:cubicBezTo>
                  <a:pt x="1397358" y="594575"/>
                  <a:pt x="1418823" y="738389"/>
                  <a:pt x="1418823" y="828541"/>
                </a:cubicBezTo>
                <a:cubicBezTo>
                  <a:pt x="1418823" y="918693"/>
                  <a:pt x="1431702" y="974501"/>
                  <a:pt x="1393065" y="1021724"/>
                </a:cubicBezTo>
                <a:cubicBezTo>
                  <a:pt x="1354428" y="1068947"/>
                  <a:pt x="1238518" y="1126902"/>
                  <a:pt x="1187003" y="1111877"/>
                </a:cubicBezTo>
                <a:cubicBezTo>
                  <a:pt x="1135488" y="1096852"/>
                  <a:pt x="1101144" y="1004552"/>
                  <a:pt x="1083972" y="931572"/>
                </a:cubicBezTo>
                <a:cubicBezTo>
                  <a:pt x="1066800" y="858592"/>
                  <a:pt x="1077533" y="744829"/>
                  <a:pt x="1083972" y="673995"/>
                </a:cubicBezTo>
                <a:cubicBezTo>
                  <a:pt x="1090411" y="603161"/>
                  <a:pt x="1111877" y="579549"/>
                  <a:pt x="1122609" y="506569"/>
                </a:cubicBezTo>
                <a:cubicBezTo>
                  <a:pt x="1133341" y="433589"/>
                  <a:pt x="1159098" y="315533"/>
                  <a:pt x="1148366" y="236113"/>
                </a:cubicBezTo>
                <a:cubicBezTo>
                  <a:pt x="1137634" y="156693"/>
                  <a:pt x="1094704" y="60102"/>
                  <a:pt x="1058214" y="30051"/>
                </a:cubicBezTo>
                <a:cubicBezTo>
                  <a:pt x="1021724" y="0"/>
                  <a:pt x="970208" y="27905"/>
                  <a:pt x="929425" y="55809"/>
                </a:cubicBezTo>
                <a:cubicBezTo>
                  <a:pt x="888642" y="83713"/>
                  <a:pt x="819955" y="126643"/>
                  <a:pt x="813516" y="197477"/>
                </a:cubicBezTo>
                <a:cubicBezTo>
                  <a:pt x="807077" y="268311"/>
                  <a:pt x="877910" y="388514"/>
                  <a:pt x="890789" y="480812"/>
                </a:cubicBezTo>
                <a:cubicBezTo>
                  <a:pt x="903668" y="573110"/>
                  <a:pt x="899375" y="658969"/>
                  <a:pt x="890789" y="751268"/>
                </a:cubicBezTo>
                <a:cubicBezTo>
                  <a:pt x="882203" y="843567"/>
                  <a:pt x="860738" y="974502"/>
                  <a:pt x="839273" y="1034603"/>
                </a:cubicBezTo>
                <a:cubicBezTo>
                  <a:pt x="817808" y="1094704"/>
                  <a:pt x="794197" y="1122609"/>
                  <a:pt x="762000" y="1111877"/>
                </a:cubicBezTo>
                <a:cubicBezTo>
                  <a:pt x="729803" y="1101145"/>
                  <a:pt x="669701" y="1030311"/>
                  <a:pt x="646090" y="970209"/>
                </a:cubicBezTo>
                <a:cubicBezTo>
                  <a:pt x="622479" y="910108"/>
                  <a:pt x="624626" y="813516"/>
                  <a:pt x="620333" y="751268"/>
                </a:cubicBezTo>
                <a:cubicBezTo>
                  <a:pt x="616040" y="689020"/>
                  <a:pt x="613894" y="686874"/>
                  <a:pt x="620333" y="596722"/>
                </a:cubicBezTo>
                <a:cubicBezTo>
                  <a:pt x="626772" y="506570"/>
                  <a:pt x="667555" y="302654"/>
                  <a:pt x="658969" y="210355"/>
                </a:cubicBezTo>
                <a:cubicBezTo>
                  <a:pt x="650383" y="118056"/>
                  <a:pt x="594575" y="64395"/>
                  <a:pt x="568817" y="42930"/>
                </a:cubicBezTo>
                <a:cubicBezTo>
                  <a:pt x="543059" y="21465"/>
                  <a:pt x="521595" y="36491"/>
                  <a:pt x="504423" y="81567"/>
                </a:cubicBezTo>
                <a:cubicBezTo>
                  <a:pt x="487251" y="126643"/>
                  <a:pt x="476519" y="240406"/>
                  <a:pt x="465786" y="313386"/>
                </a:cubicBezTo>
                <a:cubicBezTo>
                  <a:pt x="455054" y="386366"/>
                  <a:pt x="470079" y="485104"/>
                  <a:pt x="440028" y="519448"/>
                </a:cubicBezTo>
                <a:cubicBezTo>
                  <a:pt x="409977" y="553792"/>
                  <a:pt x="315533" y="568817"/>
                  <a:pt x="285482" y="519448"/>
                </a:cubicBezTo>
                <a:cubicBezTo>
                  <a:pt x="255431" y="470079"/>
                  <a:pt x="283335" y="291921"/>
                  <a:pt x="259724" y="223234"/>
                </a:cubicBezTo>
                <a:cubicBezTo>
                  <a:pt x="236113" y="154547"/>
                  <a:pt x="178158" y="115910"/>
                  <a:pt x="143814" y="107324"/>
                </a:cubicBezTo>
                <a:cubicBezTo>
                  <a:pt x="109470" y="98738"/>
                  <a:pt x="75127" y="115911"/>
                  <a:pt x="53662" y="171719"/>
                </a:cubicBezTo>
                <a:cubicBezTo>
                  <a:pt x="32197" y="227527"/>
                  <a:pt x="21465" y="343437"/>
                  <a:pt x="15025" y="442175"/>
                </a:cubicBezTo>
                <a:cubicBezTo>
                  <a:pt x="8586" y="540913"/>
                  <a:pt x="0" y="195330"/>
                  <a:pt x="15025" y="764147"/>
                </a:cubicBezTo>
                <a:cubicBezTo>
                  <a:pt x="30051" y="1332964"/>
                  <a:pt x="2147" y="3350654"/>
                  <a:pt x="105178" y="3855077"/>
                </a:cubicBezTo>
                <a:cubicBezTo>
                  <a:pt x="208209" y="4359500"/>
                  <a:pt x="482958" y="3771364"/>
                  <a:pt x="633211" y="3790682"/>
                </a:cubicBezTo>
                <a:cubicBezTo>
                  <a:pt x="783464" y="3810000"/>
                  <a:pt x="727657" y="3947375"/>
                  <a:pt x="1006699" y="3970986"/>
                </a:cubicBezTo>
                <a:cubicBezTo>
                  <a:pt x="1285741" y="3994597"/>
                  <a:pt x="2071352" y="3958108"/>
                  <a:pt x="2307465" y="3932350"/>
                </a:cubicBezTo>
                <a:cubicBezTo>
                  <a:pt x="2543578" y="3906592"/>
                  <a:pt x="2408350" y="4095483"/>
                  <a:pt x="2423375" y="38550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188617" y="1444008"/>
            <a:ext cx="2543578" cy="4359500"/>
          </a:xfrm>
          <a:custGeom>
            <a:avLst/>
            <a:gdLst>
              <a:gd name="connsiteX0" fmla="*/ 2423375 w 2543578"/>
              <a:gd name="connsiteY0" fmla="*/ 3855077 h 4359500"/>
              <a:gd name="connsiteX1" fmla="*/ 2397617 w 2543578"/>
              <a:gd name="connsiteY1" fmla="*/ 2489916 h 4359500"/>
              <a:gd name="connsiteX2" fmla="*/ 2371859 w 2543578"/>
              <a:gd name="connsiteY2" fmla="*/ 1163392 h 4359500"/>
              <a:gd name="connsiteX3" fmla="*/ 2088524 w 2543578"/>
              <a:gd name="connsiteY3" fmla="*/ 171719 h 4359500"/>
              <a:gd name="connsiteX4" fmla="*/ 1946856 w 2543578"/>
              <a:gd name="connsiteY4" fmla="*/ 184598 h 4359500"/>
              <a:gd name="connsiteX5" fmla="*/ 1933978 w 2543578"/>
              <a:gd name="connsiteY5" fmla="*/ 596722 h 4359500"/>
              <a:gd name="connsiteX6" fmla="*/ 1985493 w 2543578"/>
              <a:gd name="connsiteY6" fmla="*/ 995967 h 4359500"/>
              <a:gd name="connsiteX7" fmla="*/ 1843825 w 2543578"/>
              <a:gd name="connsiteY7" fmla="*/ 1111877 h 4359500"/>
              <a:gd name="connsiteX8" fmla="*/ 1637763 w 2543578"/>
              <a:gd name="connsiteY8" fmla="*/ 970209 h 4359500"/>
              <a:gd name="connsiteX9" fmla="*/ 1663521 w 2543578"/>
              <a:gd name="connsiteY9" fmla="*/ 519448 h 4359500"/>
              <a:gd name="connsiteX10" fmla="*/ 1637763 w 2543578"/>
              <a:gd name="connsiteY10" fmla="*/ 197477 h 4359500"/>
              <a:gd name="connsiteX11" fmla="*/ 1521854 w 2543578"/>
              <a:gd name="connsiteY11" fmla="*/ 68688 h 4359500"/>
              <a:gd name="connsiteX12" fmla="*/ 1393065 w 2543578"/>
              <a:gd name="connsiteY12" fmla="*/ 145961 h 4359500"/>
              <a:gd name="connsiteX13" fmla="*/ 1393065 w 2543578"/>
              <a:gd name="connsiteY13" fmla="*/ 480812 h 4359500"/>
              <a:gd name="connsiteX14" fmla="*/ 1418823 w 2543578"/>
              <a:gd name="connsiteY14" fmla="*/ 828541 h 4359500"/>
              <a:gd name="connsiteX15" fmla="*/ 1393065 w 2543578"/>
              <a:gd name="connsiteY15" fmla="*/ 1021724 h 4359500"/>
              <a:gd name="connsiteX16" fmla="*/ 1187003 w 2543578"/>
              <a:gd name="connsiteY16" fmla="*/ 1111877 h 4359500"/>
              <a:gd name="connsiteX17" fmla="*/ 1083972 w 2543578"/>
              <a:gd name="connsiteY17" fmla="*/ 931572 h 4359500"/>
              <a:gd name="connsiteX18" fmla="*/ 1083972 w 2543578"/>
              <a:gd name="connsiteY18" fmla="*/ 673995 h 4359500"/>
              <a:gd name="connsiteX19" fmla="*/ 1122609 w 2543578"/>
              <a:gd name="connsiteY19" fmla="*/ 506569 h 4359500"/>
              <a:gd name="connsiteX20" fmla="*/ 1148366 w 2543578"/>
              <a:gd name="connsiteY20" fmla="*/ 236113 h 4359500"/>
              <a:gd name="connsiteX21" fmla="*/ 1058214 w 2543578"/>
              <a:gd name="connsiteY21" fmla="*/ 30051 h 4359500"/>
              <a:gd name="connsiteX22" fmla="*/ 929425 w 2543578"/>
              <a:gd name="connsiteY22" fmla="*/ 55809 h 4359500"/>
              <a:gd name="connsiteX23" fmla="*/ 813516 w 2543578"/>
              <a:gd name="connsiteY23" fmla="*/ 197477 h 4359500"/>
              <a:gd name="connsiteX24" fmla="*/ 890789 w 2543578"/>
              <a:gd name="connsiteY24" fmla="*/ 480812 h 4359500"/>
              <a:gd name="connsiteX25" fmla="*/ 890789 w 2543578"/>
              <a:gd name="connsiteY25" fmla="*/ 751268 h 4359500"/>
              <a:gd name="connsiteX26" fmla="*/ 839273 w 2543578"/>
              <a:gd name="connsiteY26" fmla="*/ 1034603 h 4359500"/>
              <a:gd name="connsiteX27" fmla="*/ 762000 w 2543578"/>
              <a:gd name="connsiteY27" fmla="*/ 1111877 h 4359500"/>
              <a:gd name="connsiteX28" fmla="*/ 646090 w 2543578"/>
              <a:gd name="connsiteY28" fmla="*/ 970209 h 4359500"/>
              <a:gd name="connsiteX29" fmla="*/ 620333 w 2543578"/>
              <a:gd name="connsiteY29" fmla="*/ 751268 h 4359500"/>
              <a:gd name="connsiteX30" fmla="*/ 620333 w 2543578"/>
              <a:gd name="connsiteY30" fmla="*/ 596722 h 4359500"/>
              <a:gd name="connsiteX31" fmla="*/ 658969 w 2543578"/>
              <a:gd name="connsiteY31" fmla="*/ 210355 h 4359500"/>
              <a:gd name="connsiteX32" fmla="*/ 568817 w 2543578"/>
              <a:gd name="connsiteY32" fmla="*/ 42930 h 4359500"/>
              <a:gd name="connsiteX33" fmla="*/ 504423 w 2543578"/>
              <a:gd name="connsiteY33" fmla="*/ 81567 h 4359500"/>
              <a:gd name="connsiteX34" fmla="*/ 465786 w 2543578"/>
              <a:gd name="connsiteY34" fmla="*/ 313386 h 4359500"/>
              <a:gd name="connsiteX35" fmla="*/ 440028 w 2543578"/>
              <a:gd name="connsiteY35" fmla="*/ 519448 h 4359500"/>
              <a:gd name="connsiteX36" fmla="*/ 285482 w 2543578"/>
              <a:gd name="connsiteY36" fmla="*/ 519448 h 4359500"/>
              <a:gd name="connsiteX37" fmla="*/ 259724 w 2543578"/>
              <a:gd name="connsiteY37" fmla="*/ 223234 h 4359500"/>
              <a:gd name="connsiteX38" fmla="*/ 143814 w 2543578"/>
              <a:gd name="connsiteY38" fmla="*/ 107324 h 4359500"/>
              <a:gd name="connsiteX39" fmla="*/ 53662 w 2543578"/>
              <a:gd name="connsiteY39" fmla="*/ 171719 h 4359500"/>
              <a:gd name="connsiteX40" fmla="*/ 15025 w 2543578"/>
              <a:gd name="connsiteY40" fmla="*/ 442175 h 4359500"/>
              <a:gd name="connsiteX41" fmla="*/ 15025 w 2543578"/>
              <a:gd name="connsiteY41" fmla="*/ 764147 h 4359500"/>
              <a:gd name="connsiteX42" fmla="*/ 105178 w 2543578"/>
              <a:gd name="connsiteY42" fmla="*/ 3855077 h 4359500"/>
              <a:gd name="connsiteX43" fmla="*/ 633211 w 2543578"/>
              <a:gd name="connsiteY43" fmla="*/ 3790682 h 4359500"/>
              <a:gd name="connsiteX44" fmla="*/ 1006699 w 2543578"/>
              <a:gd name="connsiteY44" fmla="*/ 3970986 h 4359500"/>
              <a:gd name="connsiteX45" fmla="*/ 2307465 w 2543578"/>
              <a:gd name="connsiteY45" fmla="*/ 3932350 h 4359500"/>
              <a:gd name="connsiteX46" fmla="*/ 2423375 w 2543578"/>
              <a:gd name="connsiteY46" fmla="*/ 3855077 h 435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43578" h="4359500">
                <a:moveTo>
                  <a:pt x="2423375" y="3855077"/>
                </a:moveTo>
                <a:cubicBezTo>
                  <a:pt x="2438400" y="3614671"/>
                  <a:pt x="2406203" y="2938530"/>
                  <a:pt x="2397617" y="2489916"/>
                </a:cubicBezTo>
                <a:cubicBezTo>
                  <a:pt x="2389031" y="2041302"/>
                  <a:pt x="2423375" y="1549758"/>
                  <a:pt x="2371859" y="1163392"/>
                </a:cubicBezTo>
                <a:cubicBezTo>
                  <a:pt x="2320344" y="777026"/>
                  <a:pt x="2159358" y="334851"/>
                  <a:pt x="2088524" y="171719"/>
                </a:cubicBezTo>
                <a:cubicBezTo>
                  <a:pt x="2017690" y="8587"/>
                  <a:pt x="1972614" y="113764"/>
                  <a:pt x="1946856" y="184598"/>
                </a:cubicBezTo>
                <a:cubicBezTo>
                  <a:pt x="1921098" y="255432"/>
                  <a:pt x="1927539" y="461494"/>
                  <a:pt x="1933978" y="596722"/>
                </a:cubicBezTo>
                <a:cubicBezTo>
                  <a:pt x="1940417" y="731950"/>
                  <a:pt x="2000518" y="910108"/>
                  <a:pt x="1985493" y="995967"/>
                </a:cubicBezTo>
                <a:cubicBezTo>
                  <a:pt x="1970468" y="1081826"/>
                  <a:pt x="1901780" y="1116170"/>
                  <a:pt x="1843825" y="1111877"/>
                </a:cubicBezTo>
                <a:cubicBezTo>
                  <a:pt x="1785870" y="1107584"/>
                  <a:pt x="1667814" y="1068947"/>
                  <a:pt x="1637763" y="970209"/>
                </a:cubicBezTo>
                <a:cubicBezTo>
                  <a:pt x="1607712" y="871471"/>
                  <a:pt x="1663521" y="648237"/>
                  <a:pt x="1663521" y="519448"/>
                </a:cubicBezTo>
                <a:cubicBezTo>
                  <a:pt x="1663521" y="390659"/>
                  <a:pt x="1661374" y="272604"/>
                  <a:pt x="1637763" y="197477"/>
                </a:cubicBezTo>
                <a:cubicBezTo>
                  <a:pt x="1614152" y="122350"/>
                  <a:pt x="1562637" y="77274"/>
                  <a:pt x="1521854" y="68688"/>
                </a:cubicBezTo>
                <a:cubicBezTo>
                  <a:pt x="1481071" y="60102"/>
                  <a:pt x="1414530" y="77274"/>
                  <a:pt x="1393065" y="145961"/>
                </a:cubicBezTo>
                <a:cubicBezTo>
                  <a:pt x="1371600" y="214648"/>
                  <a:pt x="1388772" y="367049"/>
                  <a:pt x="1393065" y="480812"/>
                </a:cubicBezTo>
                <a:cubicBezTo>
                  <a:pt x="1397358" y="594575"/>
                  <a:pt x="1418823" y="738389"/>
                  <a:pt x="1418823" y="828541"/>
                </a:cubicBezTo>
                <a:cubicBezTo>
                  <a:pt x="1418823" y="918693"/>
                  <a:pt x="1431702" y="974501"/>
                  <a:pt x="1393065" y="1021724"/>
                </a:cubicBezTo>
                <a:cubicBezTo>
                  <a:pt x="1354428" y="1068947"/>
                  <a:pt x="1238518" y="1126902"/>
                  <a:pt x="1187003" y="1111877"/>
                </a:cubicBezTo>
                <a:cubicBezTo>
                  <a:pt x="1135488" y="1096852"/>
                  <a:pt x="1101144" y="1004552"/>
                  <a:pt x="1083972" y="931572"/>
                </a:cubicBezTo>
                <a:cubicBezTo>
                  <a:pt x="1066800" y="858592"/>
                  <a:pt x="1077533" y="744829"/>
                  <a:pt x="1083972" y="673995"/>
                </a:cubicBezTo>
                <a:cubicBezTo>
                  <a:pt x="1090411" y="603161"/>
                  <a:pt x="1111877" y="579549"/>
                  <a:pt x="1122609" y="506569"/>
                </a:cubicBezTo>
                <a:cubicBezTo>
                  <a:pt x="1133341" y="433589"/>
                  <a:pt x="1159098" y="315533"/>
                  <a:pt x="1148366" y="236113"/>
                </a:cubicBezTo>
                <a:cubicBezTo>
                  <a:pt x="1137634" y="156693"/>
                  <a:pt x="1094704" y="60102"/>
                  <a:pt x="1058214" y="30051"/>
                </a:cubicBezTo>
                <a:cubicBezTo>
                  <a:pt x="1021724" y="0"/>
                  <a:pt x="970208" y="27905"/>
                  <a:pt x="929425" y="55809"/>
                </a:cubicBezTo>
                <a:cubicBezTo>
                  <a:pt x="888642" y="83713"/>
                  <a:pt x="819955" y="126643"/>
                  <a:pt x="813516" y="197477"/>
                </a:cubicBezTo>
                <a:cubicBezTo>
                  <a:pt x="807077" y="268311"/>
                  <a:pt x="877910" y="388514"/>
                  <a:pt x="890789" y="480812"/>
                </a:cubicBezTo>
                <a:cubicBezTo>
                  <a:pt x="903668" y="573110"/>
                  <a:pt x="899375" y="658969"/>
                  <a:pt x="890789" y="751268"/>
                </a:cubicBezTo>
                <a:cubicBezTo>
                  <a:pt x="882203" y="843567"/>
                  <a:pt x="860738" y="974502"/>
                  <a:pt x="839273" y="1034603"/>
                </a:cubicBezTo>
                <a:cubicBezTo>
                  <a:pt x="817808" y="1094704"/>
                  <a:pt x="794197" y="1122609"/>
                  <a:pt x="762000" y="1111877"/>
                </a:cubicBezTo>
                <a:cubicBezTo>
                  <a:pt x="729803" y="1101145"/>
                  <a:pt x="669701" y="1030311"/>
                  <a:pt x="646090" y="970209"/>
                </a:cubicBezTo>
                <a:cubicBezTo>
                  <a:pt x="622479" y="910108"/>
                  <a:pt x="624626" y="813516"/>
                  <a:pt x="620333" y="751268"/>
                </a:cubicBezTo>
                <a:cubicBezTo>
                  <a:pt x="616040" y="689020"/>
                  <a:pt x="613894" y="686874"/>
                  <a:pt x="620333" y="596722"/>
                </a:cubicBezTo>
                <a:cubicBezTo>
                  <a:pt x="626772" y="506570"/>
                  <a:pt x="667555" y="302654"/>
                  <a:pt x="658969" y="210355"/>
                </a:cubicBezTo>
                <a:cubicBezTo>
                  <a:pt x="650383" y="118056"/>
                  <a:pt x="594575" y="64395"/>
                  <a:pt x="568817" y="42930"/>
                </a:cubicBezTo>
                <a:cubicBezTo>
                  <a:pt x="543059" y="21465"/>
                  <a:pt x="521595" y="36491"/>
                  <a:pt x="504423" y="81567"/>
                </a:cubicBezTo>
                <a:cubicBezTo>
                  <a:pt x="487251" y="126643"/>
                  <a:pt x="476519" y="240406"/>
                  <a:pt x="465786" y="313386"/>
                </a:cubicBezTo>
                <a:cubicBezTo>
                  <a:pt x="455054" y="386366"/>
                  <a:pt x="470079" y="485104"/>
                  <a:pt x="440028" y="519448"/>
                </a:cubicBezTo>
                <a:cubicBezTo>
                  <a:pt x="409977" y="553792"/>
                  <a:pt x="315533" y="568817"/>
                  <a:pt x="285482" y="519448"/>
                </a:cubicBezTo>
                <a:cubicBezTo>
                  <a:pt x="255431" y="470079"/>
                  <a:pt x="283335" y="291921"/>
                  <a:pt x="259724" y="223234"/>
                </a:cubicBezTo>
                <a:cubicBezTo>
                  <a:pt x="236113" y="154547"/>
                  <a:pt x="178158" y="115910"/>
                  <a:pt x="143814" y="107324"/>
                </a:cubicBezTo>
                <a:cubicBezTo>
                  <a:pt x="109470" y="98738"/>
                  <a:pt x="75127" y="115911"/>
                  <a:pt x="53662" y="171719"/>
                </a:cubicBezTo>
                <a:cubicBezTo>
                  <a:pt x="32197" y="227527"/>
                  <a:pt x="21465" y="343437"/>
                  <a:pt x="15025" y="442175"/>
                </a:cubicBezTo>
                <a:cubicBezTo>
                  <a:pt x="8586" y="540913"/>
                  <a:pt x="0" y="195330"/>
                  <a:pt x="15025" y="764147"/>
                </a:cubicBezTo>
                <a:cubicBezTo>
                  <a:pt x="30051" y="1332964"/>
                  <a:pt x="2147" y="3350654"/>
                  <a:pt x="105178" y="3855077"/>
                </a:cubicBezTo>
                <a:cubicBezTo>
                  <a:pt x="208209" y="4359500"/>
                  <a:pt x="482958" y="3771364"/>
                  <a:pt x="633211" y="3790682"/>
                </a:cubicBezTo>
                <a:cubicBezTo>
                  <a:pt x="783464" y="3810000"/>
                  <a:pt x="727657" y="3947375"/>
                  <a:pt x="1006699" y="3970986"/>
                </a:cubicBezTo>
                <a:cubicBezTo>
                  <a:pt x="1285741" y="3994597"/>
                  <a:pt x="2071352" y="3958108"/>
                  <a:pt x="2307465" y="3932350"/>
                </a:cubicBezTo>
                <a:cubicBezTo>
                  <a:pt x="2543578" y="3906592"/>
                  <a:pt x="2408350" y="4095483"/>
                  <a:pt x="2423375" y="38550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>
              <a:rot lat="9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21391639">
            <a:off x="2298246" y="778075"/>
            <a:ext cx="455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Lumen of the Small Intestine</a:t>
            </a:r>
            <a:endParaRPr lang="en-US" sz="2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85720" y="3214686"/>
            <a:ext cx="2500330" cy="110799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The toxin causes </a:t>
            </a:r>
            <a:r>
              <a:rPr lang="en-GB" sz="2200" b="1" dirty="0" smtClean="0"/>
              <a:t>chloride ion protein channels to OPEN</a:t>
            </a:r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6357950" y="3500438"/>
            <a:ext cx="2500330" cy="21236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Chloride ions move </a:t>
            </a:r>
            <a:r>
              <a:rPr lang="en-GB" sz="2200" b="1" dirty="0" smtClean="0"/>
              <a:t>into </a:t>
            </a:r>
            <a:r>
              <a:rPr lang="en-GB" sz="2200" dirty="0" smtClean="0"/>
              <a:t>the lumen of the small intestine. This </a:t>
            </a:r>
            <a:r>
              <a:rPr lang="en-GB" sz="2200" b="1" dirty="0" smtClean="0"/>
              <a:t>lowers</a:t>
            </a:r>
            <a:r>
              <a:rPr lang="en-GB" sz="2200" dirty="0" smtClean="0"/>
              <a:t> the </a:t>
            </a:r>
            <a:r>
              <a:rPr lang="en-GB" sz="2200" b="1" dirty="0" smtClean="0"/>
              <a:t>water potential </a:t>
            </a:r>
            <a:r>
              <a:rPr lang="en-GB" sz="2200" dirty="0" smtClean="0"/>
              <a:t>of the lumen.</a:t>
            </a:r>
            <a:endParaRPr lang="en-US" sz="2200" dirty="0"/>
          </a:p>
        </p:txBody>
      </p:sp>
      <p:sp>
        <p:nvSpPr>
          <p:cNvPr id="69" name="TextBox 68"/>
          <p:cNvSpPr txBox="1"/>
          <p:nvPr/>
        </p:nvSpPr>
        <p:spPr>
          <a:xfrm>
            <a:off x="285720" y="1785926"/>
            <a:ext cx="2500330" cy="34778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Because of the drastically low water potential in the lumen. Water in the blood moves out of the blood </a:t>
            </a:r>
            <a:r>
              <a:rPr lang="en-GB" sz="2200" dirty="0" smtClean="0"/>
              <a:t>capillaries </a:t>
            </a:r>
            <a:r>
              <a:rPr lang="en-GB" sz="2200" b="1" dirty="0" smtClean="0"/>
              <a:t>by osmosis</a:t>
            </a:r>
            <a:r>
              <a:rPr lang="en-GB" sz="2200" dirty="0" smtClean="0"/>
              <a:t>, across the epithelial cells and into the lumen</a:t>
            </a:r>
            <a:endParaRPr lang="en-US" sz="2200" dirty="0"/>
          </a:p>
        </p:txBody>
      </p:sp>
      <p:grpSp>
        <p:nvGrpSpPr>
          <p:cNvPr id="58" name="Group 57"/>
          <p:cNvGrpSpPr/>
          <p:nvPr/>
        </p:nvGrpSpPr>
        <p:grpSpPr>
          <a:xfrm rot="18428413">
            <a:off x="1116519" y="5873164"/>
            <a:ext cx="500066" cy="428628"/>
            <a:chOff x="785786" y="2428868"/>
            <a:chExt cx="500066" cy="428628"/>
          </a:xfrm>
        </p:grpSpPr>
        <p:sp>
          <p:nvSpPr>
            <p:cNvPr id="59" name="Oval 58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 rot="8111228">
            <a:off x="7545939" y="5444536"/>
            <a:ext cx="500066" cy="428628"/>
            <a:chOff x="785786" y="2428868"/>
            <a:chExt cx="500066" cy="428628"/>
          </a:xfrm>
        </p:grpSpPr>
        <p:sp>
          <p:nvSpPr>
            <p:cNvPr id="12" name="Oval 11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18111606">
            <a:off x="6688683" y="5515974"/>
            <a:ext cx="500066" cy="428628"/>
            <a:chOff x="785786" y="2428868"/>
            <a:chExt cx="500066" cy="428628"/>
          </a:xfrm>
        </p:grpSpPr>
        <p:sp>
          <p:nvSpPr>
            <p:cNvPr id="39" name="Oval 38"/>
            <p:cNvSpPr/>
            <p:nvPr/>
          </p:nvSpPr>
          <p:spPr>
            <a:xfrm>
              <a:off x="857224" y="250030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1538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5786" y="2428868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85786" y="2500306"/>
            <a:ext cx="7429552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massive increase in water secretion into the intestinal lumen leads to fantastic amounts of watery faeces (diarrhoea). This causes the body to become dehydrated.</a:t>
            </a:r>
            <a:endParaRPr lang="en-US" sz="2400" b="1" dirty="0"/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D8F9-E220-4E8D-8EDA-DD645BD84428}" type="datetime1">
              <a:rPr lang="en-GB" smtClean="0"/>
              <a:t>07/01/2010</a:t>
            </a:fld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Varinder SB</a:t>
            </a:r>
            <a:endParaRPr lang="en-US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8EFB-145C-4340-ACC6-80C1A7AB48A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827E-7 L -0.0125 0.0020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208 L 0.01146 0.0041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06938E-6 L 0.09566 0.05436 L 0.17448 0.04118 L 0.18298 -0.00947 L 0.18021 -0.21576 L 0.12239 -0.27589 L -0.10712 -0.32654 L -0.22691 -0.29462 " pathEditMode="relative" ptsTypes="AAAAAA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8.59389E-6 L 0.06631 0.09366 L 0.10989 0.06937 L 0.0986 -0.05065 L 0.10433 -0.27406 L 0.21978 -0.38645 L 0.33957 -0.37905 L 0.43662 -0.31707 " pathEditMode="relative" ptsTypes="AAAAAA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6735E-6 L 0.01546 -0.09389 L 0.02257 -0.3395 L 0.14792 -0.39015 L 0.25764 -0.37904 " pathEditMode="relative" ptsTypes="AAA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6.19796E-6 L -0.08038 -0.0488 L -0.08455 -0.35477 L -0.26198 -0.44843 L -0.38038 -0.35477 " pathEditMode="relative" ptsTypes="AAA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3062E-6 L 0.10695 0.02636 L 0.1717 0.0074 L 0.18438 -0.40518 L 0.23368 -0.47664 L 0.30833 -0.39778 " pathEditMode="relative" ptsTypes="AAAAAA"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8.31637E-6 L 0.11545 -0.08812 L 0.15347 -0.29464 L 0.15486 -0.53099 L 0.08594 -0.58719 L -0.01545 -0.51411 " pathEditMode="relative" ptsTypes="AAAA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9186E-6 L 0.07326 -0.04302 L 0.06753 -0.37882 L 0.04496 -0.47271 " pathEditMode="relative" ptsTypes="AAAA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3876E-7 L -0.05642 -0.07123 L -0.04514 -0.56475 L -0.02812 -0.57585 L 0.01268 -0.50647 " pathEditMode="relative" ptsTypes="AAA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6827E-7 L -0.01164 -0.7125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5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9278E-6 L -0.00296 -0.6917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4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81129E-6 L -0.00295 -0.7081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5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23312E-7 L -0.00018 -0.6813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1924E-6 L 0.02396 -0.7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37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8437E-6 L -0.0066 -0.6919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34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91489E-6 L 0.0099 -0.660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553</Words>
  <Application>Microsoft Office PowerPoint</Application>
  <PresentationFormat>On-screen Show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Cholera and ORT</vt:lpstr>
      <vt:lpstr>Pathogenic Microorganisms</vt:lpstr>
      <vt:lpstr>Transmission of Pathogens</vt:lpstr>
      <vt:lpstr>Diarrhoea</vt:lpstr>
      <vt:lpstr>What is Diarrhoea?</vt:lpstr>
      <vt:lpstr>Slide 6</vt:lpstr>
      <vt:lpstr>Although many different bacteria can cause diarrhoea, you need to learn the example of Cholera.</vt:lpstr>
      <vt:lpstr>Cholera bacteria produce a toxin that affects Chloride Ion Exchange.</vt:lpstr>
      <vt:lpstr>Slide 9</vt:lpstr>
      <vt:lpstr>Slide 10</vt:lpstr>
      <vt:lpstr>Treating Diarrhoeal Diseases (such as cholera)</vt:lpstr>
      <vt:lpstr>Oral Rehydration Therapy (in detail)</vt:lpstr>
      <vt:lpstr>REMEMBER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Cholera and ORT</dc:title>
  <dc:creator>Varinder</dc:creator>
  <cp:lastModifiedBy>Varinder</cp:lastModifiedBy>
  <cp:revision>8</cp:revision>
  <dcterms:created xsi:type="dcterms:W3CDTF">2010-01-07T18:35:21Z</dcterms:created>
  <dcterms:modified xsi:type="dcterms:W3CDTF">2010-01-07T21:32:29Z</dcterms:modified>
</cp:coreProperties>
</file>