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5" r:id="rId7"/>
    <p:sldId id="260" r:id="rId8"/>
    <p:sldId id="259" r:id="rId9"/>
    <p:sldId id="263" r:id="rId10"/>
    <p:sldId id="267" r:id="rId11"/>
    <p:sldId id="269" r:id="rId12"/>
    <p:sldId id="270" r:id="rId13"/>
    <p:sldId id="271" r:id="rId14"/>
    <p:sldId id="272" r:id="rId15"/>
    <p:sldId id="268" r:id="rId16"/>
    <p:sldId id="274" r:id="rId17"/>
    <p:sldId id="266" r:id="rId18"/>
    <p:sldId id="26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87B-1B25-46E8-AB23-C6836EAF30D3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6EB2-B511-4550-9B6E-F30C307AFF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87B-1B25-46E8-AB23-C6836EAF30D3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6EB2-B511-4550-9B6E-F30C307AFF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87B-1B25-46E8-AB23-C6836EAF30D3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6EB2-B511-4550-9B6E-F30C307AFF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87B-1B25-46E8-AB23-C6836EAF30D3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6EB2-B511-4550-9B6E-F30C307AFF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87B-1B25-46E8-AB23-C6836EAF30D3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6EB2-B511-4550-9B6E-F30C307AFF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87B-1B25-46E8-AB23-C6836EAF30D3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6EB2-B511-4550-9B6E-F30C307AFF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87B-1B25-46E8-AB23-C6836EAF30D3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6EB2-B511-4550-9B6E-F30C307AFF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87B-1B25-46E8-AB23-C6836EAF30D3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6EB2-B511-4550-9B6E-F30C307AFF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87B-1B25-46E8-AB23-C6836EAF30D3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6EB2-B511-4550-9B6E-F30C307AFF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87B-1B25-46E8-AB23-C6836EAF30D3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6EB2-B511-4550-9B6E-F30C307AFF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87B-1B25-46E8-AB23-C6836EAF30D3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DE6EB2-B511-4550-9B6E-F30C307AFF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3A087B-1B25-46E8-AB23-C6836EAF30D3}" type="datetimeFigureOut">
              <a:rPr lang="en-US" smtClean="0"/>
              <a:pPr/>
              <a:t>8/11/2008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DE6EB2-B511-4550-9B6E-F30C307AFF3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RELEVANT%20OLD%20STUFF/immunity%20good%20summary.sw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RELEVANT%20OLD%20STUFF/Recognising%20invaders%20B%20cells%20GOOD.sw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800" dirty="0" smtClean="0"/>
              <a:t>Immunity 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GB" sz="6600" dirty="0" smtClean="0"/>
              <a:t>6.4 B cells and humoral immunity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GB" dirty="0" smtClean="0"/>
              <a:t>Secondary immune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If </a:t>
            </a:r>
            <a:r>
              <a:rPr lang="en-GB" dirty="0" smtClean="0"/>
              <a:t>a second infection by the same pathogen occurs then there is a secondary immune response:</a:t>
            </a:r>
          </a:p>
          <a:p>
            <a:pPr lvl="1"/>
            <a:r>
              <a:rPr lang="en-GB" dirty="0" smtClean="0"/>
              <a:t>A much smaller amount of antigen will induce an immune response because </a:t>
            </a:r>
            <a:r>
              <a:rPr lang="en-GB" dirty="0" smtClean="0">
                <a:solidFill>
                  <a:srgbClr val="FF0000"/>
                </a:solidFill>
              </a:rPr>
              <a:t>memory cells </a:t>
            </a:r>
            <a:r>
              <a:rPr lang="en-GB" dirty="0" smtClean="0"/>
              <a:t>are already present.</a:t>
            </a:r>
          </a:p>
          <a:p>
            <a:pPr lvl="1"/>
            <a:r>
              <a:rPr lang="en-GB" dirty="0" smtClean="0"/>
              <a:t>The response is much more rapid and much more antibody is produced.</a:t>
            </a:r>
          </a:p>
          <a:p>
            <a:r>
              <a:rPr lang="en-GB" dirty="0" smtClean="0"/>
              <a:t>The speed of the secondary response is such that the pathogen may be destroyed before infection takes hold and the symptoms may be only mild or even absent.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Memory cells provide long-term immunity against the original infection, it is known as the </a:t>
            </a:r>
            <a:r>
              <a:rPr lang="en-GB" dirty="0" smtClean="0">
                <a:solidFill>
                  <a:srgbClr val="FF0000"/>
                </a:solidFill>
              </a:rPr>
              <a:t>secondary immune response</a:t>
            </a:r>
            <a:r>
              <a:rPr lang="en-GB" dirty="0" smtClean="0"/>
              <a:t>.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ChangeArrowheads="1"/>
          </p:cNvSpPr>
          <p:nvPr/>
        </p:nvSpPr>
        <p:spPr bwMode="auto">
          <a:xfrm>
            <a:off x="769938" y="203200"/>
            <a:ext cx="7391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GB" sz="3600">
                <a:solidFill>
                  <a:schemeClr val="tx2"/>
                </a:solidFill>
                <a:latin typeface="Trebuchet MS" pitchFamily="34" charset="0"/>
              </a:rPr>
              <a:t>IMMUNOLOGICAL MEMORY</a:t>
            </a:r>
          </a:p>
        </p:txBody>
      </p:sp>
      <p:pic>
        <p:nvPicPr>
          <p:cNvPr id="19459" name="Picture 1027" descr="C:\School\Biology images\memory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65225"/>
            <a:ext cx="7924800" cy="545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838200" y="1371600"/>
            <a:ext cx="7543800" cy="4648200"/>
            <a:chOff x="528" y="864"/>
            <a:chExt cx="4752" cy="2928"/>
          </a:xfrm>
        </p:grpSpPr>
        <p:sp>
          <p:nvSpPr>
            <p:cNvPr id="19461" name="Rectangle 1029"/>
            <p:cNvSpPr>
              <a:spLocks noChangeArrowheads="1"/>
            </p:cNvSpPr>
            <p:nvPr/>
          </p:nvSpPr>
          <p:spPr bwMode="auto">
            <a:xfrm>
              <a:off x="1104" y="864"/>
              <a:ext cx="4176" cy="29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2" name="Rectangle 1030"/>
            <p:cNvSpPr>
              <a:spLocks noChangeArrowheads="1"/>
            </p:cNvSpPr>
            <p:nvPr/>
          </p:nvSpPr>
          <p:spPr bwMode="auto">
            <a:xfrm>
              <a:off x="528" y="912"/>
              <a:ext cx="1248" cy="6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69938" y="203200"/>
            <a:ext cx="7391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GB" sz="3600">
                <a:solidFill>
                  <a:schemeClr val="tx2"/>
                </a:solidFill>
                <a:latin typeface="Trebuchet MS" pitchFamily="34" charset="0"/>
              </a:rPr>
              <a:t>IMMUNOLOGICAL MEMORY</a:t>
            </a:r>
          </a:p>
        </p:txBody>
      </p:sp>
      <p:pic>
        <p:nvPicPr>
          <p:cNvPr id="17412" name="Picture 4" descr="C:\School\Biology images\memory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65225"/>
            <a:ext cx="7924800" cy="545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971800" y="1371600"/>
            <a:ext cx="5410200" cy="464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752600" y="4495800"/>
            <a:ext cx="14478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69938" y="203200"/>
            <a:ext cx="7391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GB" sz="3600">
                <a:solidFill>
                  <a:schemeClr val="tx2"/>
                </a:solidFill>
                <a:latin typeface="Trebuchet MS" pitchFamily="34" charset="0"/>
              </a:rPr>
              <a:t>IMMUNOLOGICAL MEMORY</a:t>
            </a:r>
          </a:p>
        </p:txBody>
      </p:sp>
      <p:pic>
        <p:nvPicPr>
          <p:cNvPr id="20483" name="Picture 3" descr="C:\School\Biology images\memory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65225"/>
            <a:ext cx="7924800" cy="545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495800" y="1371600"/>
            <a:ext cx="3886200" cy="464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429000" y="1524000"/>
            <a:ext cx="18288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343400" y="2743200"/>
            <a:ext cx="3048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000232" y="400050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Primary response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69938" y="203200"/>
            <a:ext cx="7391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GB" sz="3600">
                <a:solidFill>
                  <a:schemeClr val="tx2"/>
                </a:solidFill>
                <a:latin typeface="Trebuchet MS" pitchFamily="34" charset="0"/>
              </a:rPr>
              <a:t>IMMUNOLOGICAL MEMORY</a:t>
            </a:r>
          </a:p>
        </p:txBody>
      </p:sp>
      <p:pic>
        <p:nvPicPr>
          <p:cNvPr id="21507" name="Picture 3" descr="C:\School\Biology images\memory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65225"/>
            <a:ext cx="7924800" cy="545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495800" y="2514600"/>
            <a:ext cx="3581400" cy="3505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000232" y="400050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Primary response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69938" y="203200"/>
            <a:ext cx="7391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GB" sz="3600">
                <a:solidFill>
                  <a:schemeClr val="tx2"/>
                </a:solidFill>
                <a:latin typeface="Trebuchet MS" pitchFamily="34" charset="0"/>
              </a:rPr>
              <a:t>IMMUNOLOGICAL MEMORY</a:t>
            </a:r>
          </a:p>
        </p:txBody>
      </p:sp>
      <p:pic>
        <p:nvPicPr>
          <p:cNvPr id="22531" name="Picture 3" descr="C:\School\Biology images\memory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65225"/>
            <a:ext cx="7924800" cy="545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019800" y="1447800"/>
            <a:ext cx="2454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Why do people get colds and flu more than once?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0232" y="400050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Primary response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6446" y="2714620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Secondary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000496" y="3500438"/>
            <a:ext cx="785818" cy="26432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Primary and secondary responses of antibody production</a:t>
            </a:r>
            <a:endParaRPr lang="en-GB" sz="40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607255" y="4179099"/>
            <a:ext cx="407196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28728" y="6215082"/>
            <a:ext cx="635798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143108" y="2071678"/>
            <a:ext cx="4333164" cy="4112525"/>
          </a:xfrm>
          <a:custGeom>
            <a:avLst/>
            <a:gdLst>
              <a:gd name="connsiteX0" fmla="*/ 0 w 4333164"/>
              <a:gd name="connsiteY0" fmla="*/ 4112525 h 4112525"/>
              <a:gd name="connsiteX1" fmla="*/ 586854 w 4333164"/>
              <a:gd name="connsiteY1" fmla="*/ 3839570 h 4112525"/>
              <a:gd name="connsiteX2" fmla="*/ 928048 w 4333164"/>
              <a:gd name="connsiteY2" fmla="*/ 2502089 h 4112525"/>
              <a:gd name="connsiteX3" fmla="*/ 1146412 w 4333164"/>
              <a:gd name="connsiteY3" fmla="*/ 2270077 h 4112525"/>
              <a:gd name="connsiteX4" fmla="*/ 1433015 w 4333164"/>
              <a:gd name="connsiteY4" fmla="*/ 3239068 h 4112525"/>
              <a:gd name="connsiteX5" fmla="*/ 1692323 w 4333164"/>
              <a:gd name="connsiteY5" fmla="*/ 3744036 h 4112525"/>
              <a:gd name="connsiteX6" fmla="*/ 2060812 w 4333164"/>
              <a:gd name="connsiteY6" fmla="*/ 3771331 h 4112525"/>
              <a:gd name="connsiteX7" fmla="*/ 2224585 w 4333164"/>
              <a:gd name="connsiteY7" fmla="*/ 3239068 h 4112525"/>
              <a:gd name="connsiteX8" fmla="*/ 2415654 w 4333164"/>
              <a:gd name="connsiteY8" fmla="*/ 509516 h 4112525"/>
              <a:gd name="connsiteX9" fmla="*/ 2797791 w 4333164"/>
              <a:gd name="connsiteY9" fmla="*/ 181970 h 4112525"/>
              <a:gd name="connsiteX10" fmla="*/ 3384645 w 4333164"/>
              <a:gd name="connsiteY10" fmla="*/ 1287439 h 4112525"/>
              <a:gd name="connsiteX11" fmla="*/ 3671248 w 4333164"/>
              <a:gd name="connsiteY11" fmla="*/ 1806053 h 4112525"/>
              <a:gd name="connsiteX12" fmla="*/ 4230806 w 4333164"/>
              <a:gd name="connsiteY12" fmla="*/ 2065361 h 4112525"/>
              <a:gd name="connsiteX13" fmla="*/ 4285397 w 4333164"/>
              <a:gd name="connsiteY13" fmla="*/ 2092656 h 411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33164" h="4112525">
                <a:moveTo>
                  <a:pt x="0" y="4112525"/>
                </a:moveTo>
                <a:cubicBezTo>
                  <a:pt x="216089" y="4110250"/>
                  <a:pt x="432179" y="4107976"/>
                  <a:pt x="586854" y="3839570"/>
                </a:cubicBezTo>
                <a:cubicBezTo>
                  <a:pt x="741529" y="3571164"/>
                  <a:pt x="834788" y="2763671"/>
                  <a:pt x="928048" y="2502089"/>
                </a:cubicBezTo>
                <a:cubicBezTo>
                  <a:pt x="1021308" y="2240507"/>
                  <a:pt x="1062251" y="2147247"/>
                  <a:pt x="1146412" y="2270077"/>
                </a:cubicBezTo>
                <a:cubicBezTo>
                  <a:pt x="1230573" y="2392907"/>
                  <a:pt x="1342030" y="2993408"/>
                  <a:pt x="1433015" y="3239068"/>
                </a:cubicBezTo>
                <a:cubicBezTo>
                  <a:pt x="1524000" y="3484728"/>
                  <a:pt x="1587690" y="3655326"/>
                  <a:pt x="1692323" y="3744036"/>
                </a:cubicBezTo>
                <a:cubicBezTo>
                  <a:pt x="1796956" y="3832747"/>
                  <a:pt x="1972102" y="3855492"/>
                  <a:pt x="2060812" y="3771331"/>
                </a:cubicBezTo>
                <a:cubicBezTo>
                  <a:pt x="2149522" y="3687170"/>
                  <a:pt x="2165445" y="3782704"/>
                  <a:pt x="2224585" y="3239068"/>
                </a:cubicBezTo>
                <a:cubicBezTo>
                  <a:pt x="2283725" y="2695432"/>
                  <a:pt x="2320120" y="1019032"/>
                  <a:pt x="2415654" y="509516"/>
                </a:cubicBezTo>
                <a:cubicBezTo>
                  <a:pt x="2511188" y="0"/>
                  <a:pt x="2636293" y="52316"/>
                  <a:pt x="2797791" y="181970"/>
                </a:cubicBezTo>
                <a:cubicBezTo>
                  <a:pt x="2959289" y="311624"/>
                  <a:pt x="3239069" y="1016759"/>
                  <a:pt x="3384645" y="1287439"/>
                </a:cubicBezTo>
                <a:cubicBezTo>
                  <a:pt x="3530221" y="1558119"/>
                  <a:pt x="3530221" y="1676399"/>
                  <a:pt x="3671248" y="1806053"/>
                </a:cubicBezTo>
                <a:cubicBezTo>
                  <a:pt x="3812275" y="1935707"/>
                  <a:pt x="4128448" y="2017594"/>
                  <a:pt x="4230806" y="2065361"/>
                </a:cubicBezTo>
                <a:cubicBezTo>
                  <a:pt x="4333164" y="2113128"/>
                  <a:pt x="4309280" y="2102892"/>
                  <a:pt x="4285397" y="2092656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500166" y="3500438"/>
            <a:ext cx="714380" cy="26432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000496" y="3500438"/>
            <a:ext cx="214314" cy="26432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4790364" y="4219433"/>
            <a:ext cx="2563505" cy="2044889"/>
          </a:xfrm>
          <a:custGeom>
            <a:avLst/>
            <a:gdLst>
              <a:gd name="connsiteX0" fmla="*/ 0 w 2563505"/>
              <a:gd name="connsiteY0" fmla="*/ 1963003 h 2044889"/>
              <a:gd name="connsiteX1" fmla="*/ 286603 w 2563505"/>
              <a:gd name="connsiteY1" fmla="*/ 1771934 h 2044889"/>
              <a:gd name="connsiteX2" fmla="*/ 504967 w 2563505"/>
              <a:gd name="connsiteY2" fmla="*/ 325271 h 2044889"/>
              <a:gd name="connsiteX3" fmla="*/ 736979 w 2563505"/>
              <a:gd name="connsiteY3" fmla="*/ 52316 h 2044889"/>
              <a:gd name="connsiteX4" fmla="*/ 1009935 w 2563505"/>
              <a:gd name="connsiteY4" fmla="*/ 639170 h 2044889"/>
              <a:gd name="connsiteX5" fmla="*/ 1241946 w 2563505"/>
              <a:gd name="connsiteY5" fmla="*/ 1608161 h 2044889"/>
              <a:gd name="connsiteX6" fmla="*/ 2374711 w 2563505"/>
              <a:gd name="connsiteY6" fmla="*/ 1935707 h 2044889"/>
              <a:gd name="connsiteX7" fmla="*/ 2374711 w 2563505"/>
              <a:gd name="connsiteY7" fmla="*/ 1908412 h 204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3505" h="2044889">
                <a:moveTo>
                  <a:pt x="0" y="1963003"/>
                </a:moveTo>
                <a:cubicBezTo>
                  <a:pt x="101221" y="2003946"/>
                  <a:pt x="202442" y="2044889"/>
                  <a:pt x="286603" y="1771934"/>
                </a:cubicBezTo>
                <a:cubicBezTo>
                  <a:pt x="370764" y="1498979"/>
                  <a:pt x="429904" y="611874"/>
                  <a:pt x="504967" y="325271"/>
                </a:cubicBezTo>
                <a:cubicBezTo>
                  <a:pt x="580030" y="38668"/>
                  <a:pt x="652818" y="0"/>
                  <a:pt x="736979" y="52316"/>
                </a:cubicBezTo>
                <a:cubicBezTo>
                  <a:pt x="821140" y="104632"/>
                  <a:pt x="925774" y="379863"/>
                  <a:pt x="1009935" y="639170"/>
                </a:cubicBezTo>
                <a:cubicBezTo>
                  <a:pt x="1094096" y="898478"/>
                  <a:pt x="1014483" y="1392072"/>
                  <a:pt x="1241946" y="1608161"/>
                </a:cubicBezTo>
                <a:cubicBezTo>
                  <a:pt x="1469409" y="1824251"/>
                  <a:pt x="2185917" y="1885665"/>
                  <a:pt x="2374711" y="1935707"/>
                </a:cubicBezTo>
                <a:cubicBezTo>
                  <a:pt x="2563505" y="1985749"/>
                  <a:pt x="2469108" y="1947080"/>
                  <a:pt x="2374711" y="1908412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714612" y="378619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Primary</a:t>
            </a:r>
          </a:p>
          <a:p>
            <a:r>
              <a:rPr lang="en-GB" sz="1400" dirty="0" smtClean="0"/>
              <a:t>response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00628" y="371475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Primary</a:t>
            </a:r>
          </a:p>
          <a:p>
            <a:r>
              <a:rPr lang="en-GB" sz="1400" dirty="0" smtClean="0"/>
              <a:t>response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500826" y="3786190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</a:t>
            </a:r>
            <a:r>
              <a:rPr lang="en-GB" sz="1400" dirty="0" smtClean="0"/>
              <a:t>ntibody  A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000892" y="5715016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</a:t>
            </a:r>
            <a:r>
              <a:rPr lang="en-GB" sz="1400" dirty="0" smtClean="0"/>
              <a:t>ntibody  B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500166" y="2357430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Primary latent period for antibody A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500694" y="2357430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Primary latent period for antibody B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286116" y="2357430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Secondary latent period for antibody A</a:t>
            </a:r>
            <a:endParaRPr lang="en-GB" sz="1400" dirty="0"/>
          </a:p>
        </p:txBody>
      </p:sp>
      <p:sp>
        <p:nvSpPr>
          <p:cNvPr id="27" name="Left Brace 26"/>
          <p:cNvSpPr/>
          <p:nvPr/>
        </p:nvSpPr>
        <p:spPr>
          <a:xfrm rot="5400000">
            <a:off x="1750198" y="3036092"/>
            <a:ext cx="178597" cy="678661"/>
          </a:xfrm>
          <a:prstGeom prst="leftBrace">
            <a:avLst>
              <a:gd name="adj1" fmla="val 8000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8" name="Left Brace 27"/>
          <p:cNvSpPr/>
          <p:nvPr/>
        </p:nvSpPr>
        <p:spPr>
          <a:xfrm rot="5400000">
            <a:off x="4054074" y="3232546"/>
            <a:ext cx="142876" cy="250033"/>
          </a:xfrm>
          <a:prstGeom prst="leftBrace">
            <a:avLst>
              <a:gd name="adj1" fmla="val 8000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Left Brace 28"/>
          <p:cNvSpPr/>
          <p:nvPr/>
        </p:nvSpPr>
        <p:spPr>
          <a:xfrm rot="5400000">
            <a:off x="4286247" y="3214686"/>
            <a:ext cx="214314" cy="785818"/>
          </a:xfrm>
          <a:prstGeom prst="leftBrace">
            <a:avLst>
              <a:gd name="adj1" fmla="val 80000"/>
              <a:gd name="adj2" fmla="val 5000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10800000" flipV="1">
            <a:off x="4714876" y="3000372"/>
            <a:ext cx="785818" cy="57150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57224" y="6550223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</a:t>
            </a:r>
            <a:r>
              <a:rPr lang="en-GB" sz="1400" dirty="0" smtClean="0"/>
              <a:t>ntigen A 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3000364" y="6550223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</a:t>
            </a:r>
            <a:r>
              <a:rPr lang="en-GB" sz="1400" dirty="0" smtClean="0"/>
              <a:t>ntigen A and </a:t>
            </a:r>
            <a:r>
              <a:rPr lang="en-GB" sz="1400" smtClean="0"/>
              <a:t>B 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500826" y="6286520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Time/weeks</a:t>
            </a:r>
            <a:endParaRPr lang="en-GB" sz="1400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 flipH="1" flipV="1">
            <a:off x="1286646" y="6357164"/>
            <a:ext cx="28575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3858414" y="6357164"/>
            <a:ext cx="28575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16200000">
            <a:off x="-902326" y="3831228"/>
            <a:ext cx="3714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Concentration of antibody  in blood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Antigenic variability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of us only develop some diseases like chickenpox and measles once during our lifetime. The pathogens causes these are of a single type.</a:t>
            </a:r>
          </a:p>
          <a:p>
            <a:endParaRPr lang="en-GB" dirty="0" smtClean="0"/>
          </a:p>
          <a:p>
            <a:r>
              <a:rPr lang="en-GB" dirty="0" smtClean="0"/>
              <a:t>Pathogens like influenza have over 100 different strains. The antigens that these viruses and made of and produce are constantly changing.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286496"/>
            <a:ext cx="8229600" cy="571504"/>
          </a:xfrm>
        </p:spPr>
        <p:txBody>
          <a:bodyPr/>
          <a:lstStyle/>
          <a:p>
            <a:pPr algn="ctr"/>
            <a:r>
              <a:rPr lang="en-GB" dirty="0" smtClean="0">
                <a:hlinkClick r:id="rId2" action="ppaction://hlinkfile"/>
              </a:rPr>
              <a:t>Immunity summary animation</a:t>
            </a:r>
            <a:endParaRPr lang="en-GB" dirty="0"/>
          </a:p>
        </p:txBody>
      </p:sp>
      <p:pic>
        <p:nvPicPr>
          <p:cNvPr id="4" name="Picture 2" descr="irs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00042"/>
            <a:ext cx="6000792" cy="496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The essential difference between humoral and cellular responses as shown by B cells and T cells.  </a:t>
            </a:r>
          </a:p>
          <a:p>
            <a:endParaRPr lang="en-GB" sz="1000" dirty="0" smtClean="0"/>
          </a:p>
          <a:p>
            <a:r>
              <a:rPr lang="en-GB" dirty="0" smtClean="0"/>
              <a:t>The role of plasma cells and memory cells in producing a secondary response.</a:t>
            </a:r>
          </a:p>
          <a:p>
            <a:endParaRPr lang="en-GB" sz="1000" dirty="0" smtClean="0"/>
          </a:p>
          <a:p>
            <a:r>
              <a:rPr lang="en-GB" dirty="0" smtClean="0"/>
              <a:t>The effects of antigenic variability in the influenza virus and other pathogens on immunity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The essential difference between humoral and cellular responses as shown by B cells and T cells.  </a:t>
            </a:r>
          </a:p>
          <a:p>
            <a:endParaRPr lang="en-GB" sz="1000" dirty="0" smtClean="0"/>
          </a:p>
          <a:p>
            <a:r>
              <a:rPr lang="en-GB" dirty="0" smtClean="0"/>
              <a:t>The role of plasma cells and memory cells in producing a secondary response.</a:t>
            </a:r>
          </a:p>
          <a:p>
            <a:endParaRPr lang="en-GB" sz="1000" dirty="0" smtClean="0"/>
          </a:p>
          <a:p>
            <a:r>
              <a:rPr lang="en-GB" dirty="0" smtClean="0"/>
              <a:t>The effects of antigenic variability in the influenza virus and other pathogens on immunity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786050" y="214290"/>
            <a:ext cx="3286148" cy="1000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Defence mechanisms</a:t>
            </a:r>
            <a:endParaRPr lang="en-GB" sz="3600" dirty="0"/>
          </a:p>
        </p:txBody>
      </p:sp>
      <p:sp>
        <p:nvSpPr>
          <p:cNvPr id="3" name="Flowchart: Process 2"/>
          <p:cNvSpPr/>
          <p:nvPr/>
        </p:nvSpPr>
        <p:spPr>
          <a:xfrm>
            <a:off x="785786" y="2428868"/>
            <a:ext cx="3000396" cy="12858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Non-specific</a:t>
            </a:r>
          </a:p>
          <a:p>
            <a:pPr algn="ctr"/>
            <a:r>
              <a:rPr lang="en-GB" dirty="0" smtClean="0"/>
              <a:t>Response is immediate and the same for all pathogens</a:t>
            </a:r>
            <a:endParaRPr lang="en-GB" dirty="0"/>
          </a:p>
        </p:txBody>
      </p:sp>
      <p:sp>
        <p:nvSpPr>
          <p:cNvPr id="4" name="Flowchart: Process 3"/>
          <p:cNvSpPr/>
          <p:nvPr/>
        </p:nvSpPr>
        <p:spPr>
          <a:xfrm>
            <a:off x="5072066" y="2428868"/>
            <a:ext cx="3000396" cy="12858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Specific </a:t>
            </a:r>
          </a:p>
          <a:p>
            <a:pPr algn="ctr"/>
            <a:r>
              <a:rPr lang="en-GB" dirty="0" smtClean="0"/>
              <a:t>Response is slower and specific to each pathogen</a:t>
            </a:r>
            <a:endParaRPr lang="en-GB" dirty="0"/>
          </a:p>
        </p:txBody>
      </p:sp>
      <p:sp>
        <p:nvSpPr>
          <p:cNvPr id="5" name="Flowchart: Process 4"/>
          <p:cNvSpPr/>
          <p:nvPr/>
        </p:nvSpPr>
        <p:spPr>
          <a:xfrm>
            <a:off x="357158" y="5000636"/>
            <a:ext cx="1714512" cy="10715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Physical barrier</a:t>
            </a:r>
          </a:p>
          <a:p>
            <a:pPr algn="ctr"/>
            <a:r>
              <a:rPr lang="en-GB" dirty="0" smtClean="0"/>
              <a:t>e.g. skin</a:t>
            </a:r>
            <a:endParaRPr lang="en-GB" dirty="0"/>
          </a:p>
        </p:txBody>
      </p:sp>
      <p:sp>
        <p:nvSpPr>
          <p:cNvPr id="6" name="Flowchart: Process 5"/>
          <p:cNvSpPr/>
          <p:nvPr/>
        </p:nvSpPr>
        <p:spPr>
          <a:xfrm>
            <a:off x="2285984" y="5000636"/>
            <a:ext cx="1785950" cy="10715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Phagocytosis </a:t>
            </a:r>
            <a:endParaRPr lang="en-GB" sz="2000" b="1" dirty="0"/>
          </a:p>
        </p:txBody>
      </p:sp>
      <p:sp>
        <p:nvSpPr>
          <p:cNvPr id="7" name="Flowchart: Process 6"/>
          <p:cNvSpPr/>
          <p:nvPr/>
        </p:nvSpPr>
        <p:spPr>
          <a:xfrm>
            <a:off x="4643438" y="5000636"/>
            <a:ext cx="2000264" cy="10715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Cell-mediated response</a:t>
            </a:r>
          </a:p>
          <a:p>
            <a:pPr algn="ctr"/>
            <a:r>
              <a:rPr lang="en-GB" dirty="0" smtClean="0"/>
              <a:t>T lymphocytes</a:t>
            </a:r>
            <a:endParaRPr lang="en-GB" dirty="0"/>
          </a:p>
        </p:txBody>
      </p:sp>
      <p:sp>
        <p:nvSpPr>
          <p:cNvPr id="8" name="Flowchart: Process 7"/>
          <p:cNvSpPr/>
          <p:nvPr/>
        </p:nvSpPr>
        <p:spPr>
          <a:xfrm>
            <a:off x="7072330" y="5000636"/>
            <a:ext cx="1714512" cy="10715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Humoral response</a:t>
            </a:r>
          </a:p>
          <a:p>
            <a:pPr algn="ctr"/>
            <a:r>
              <a:rPr lang="en-GB" dirty="0" smtClean="0"/>
              <a:t>B </a:t>
            </a:r>
            <a:r>
              <a:rPr lang="en-GB" dirty="0" err="1" smtClean="0"/>
              <a:t>lymphcytes</a:t>
            </a:r>
            <a:endParaRPr lang="en-GB" dirty="0"/>
          </a:p>
        </p:txBody>
      </p:sp>
      <p:grpSp>
        <p:nvGrpSpPr>
          <p:cNvPr id="9" name="Group 52"/>
          <p:cNvGrpSpPr/>
          <p:nvPr/>
        </p:nvGrpSpPr>
        <p:grpSpPr>
          <a:xfrm>
            <a:off x="2142314" y="1215216"/>
            <a:ext cx="4502976" cy="1214446"/>
            <a:chOff x="2142314" y="1215216"/>
            <a:chExt cx="4502976" cy="1214446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143108" y="1857364"/>
              <a:ext cx="4500594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" idx="2"/>
            </p:cNvCxnSpPr>
            <p:nvPr/>
          </p:nvCxnSpPr>
          <p:spPr>
            <a:xfrm rot="5400000">
              <a:off x="4107653" y="1535893"/>
              <a:ext cx="64294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>
              <a:off x="1857356" y="2143116"/>
              <a:ext cx="57150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>
              <a:off x="6358744" y="2142322"/>
              <a:ext cx="57150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6"/>
          <p:cNvGrpSpPr/>
          <p:nvPr/>
        </p:nvGrpSpPr>
        <p:grpSpPr>
          <a:xfrm>
            <a:off x="1356496" y="3715546"/>
            <a:ext cx="1716894" cy="1285884"/>
            <a:chOff x="1356496" y="3715546"/>
            <a:chExt cx="1716894" cy="1285884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1357290" y="4286256"/>
              <a:ext cx="171451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" idx="2"/>
            </p:cNvCxnSpPr>
            <p:nvPr/>
          </p:nvCxnSpPr>
          <p:spPr>
            <a:xfrm rot="5400000">
              <a:off x="2000232" y="4000504"/>
              <a:ext cx="571504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>
              <a:off x="1000100" y="4643446"/>
              <a:ext cx="71438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>
              <a:off x="2715406" y="4642652"/>
              <a:ext cx="71438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47"/>
          <p:cNvGrpSpPr/>
          <p:nvPr/>
        </p:nvGrpSpPr>
        <p:grpSpPr>
          <a:xfrm>
            <a:off x="6000760" y="3714752"/>
            <a:ext cx="1716894" cy="1285884"/>
            <a:chOff x="1356496" y="3715546"/>
            <a:chExt cx="1716894" cy="1285884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357290" y="4286256"/>
              <a:ext cx="171451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2000232" y="4000504"/>
              <a:ext cx="571504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1000100" y="4643446"/>
              <a:ext cx="71438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>
              <a:off x="2715406" y="4642652"/>
              <a:ext cx="71438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Humoral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first phase of the specific response to infection is the cloning of the relevant T cells to build up their numbers.</a:t>
            </a:r>
          </a:p>
          <a:p>
            <a:endParaRPr lang="en-GB" dirty="0" smtClean="0"/>
          </a:p>
          <a:p>
            <a:r>
              <a:rPr lang="en-GB" dirty="0" smtClean="0"/>
              <a:t>Some of these T cells produce factors that stimulate B cells to divide.</a:t>
            </a:r>
          </a:p>
          <a:p>
            <a:endParaRPr lang="en-GB" dirty="0" smtClean="0"/>
          </a:p>
          <a:p>
            <a:r>
              <a:rPr lang="en-GB" dirty="0" smtClean="0"/>
              <a:t>B cells are then involved in the next phase of the specific response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humoral immunity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Humoral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B cells </a:t>
            </a:r>
            <a:r>
              <a:rPr lang="en-GB" dirty="0" smtClean="0"/>
              <a:t>are formed from stem cells in the bone marrow, they remain in the bone marrow to mature before being released into the bloodstream after birth.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There are millions of different B cells each producing a different </a:t>
            </a:r>
            <a:r>
              <a:rPr lang="en-GB" dirty="0" smtClean="0">
                <a:solidFill>
                  <a:srgbClr val="FF0000"/>
                </a:solidFill>
              </a:rPr>
              <a:t>antibody</a:t>
            </a:r>
            <a:r>
              <a:rPr lang="en-GB" dirty="0" smtClean="0"/>
              <a:t> that responds to a specific </a:t>
            </a:r>
            <a:r>
              <a:rPr lang="en-GB" dirty="0" smtClean="0">
                <a:solidFill>
                  <a:srgbClr val="FF0000"/>
                </a:solidFill>
              </a:rPr>
              <a:t>antigen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An</a:t>
            </a:r>
            <a:r>
              <a:rPr lang="en-GB" dirty="0" smtClean="0">
                <a:solidFill>
                  <a:srgbClr val="FF0000"/>
                </a:solidFill>
              </a:rPr>
              <a:t> antigen </a:t>
            </a:r>
            <a:r>
              <a:rPr lang="en-GB" dirty="0" smtClean="0"/>
              <a:t>is a molecule that produces an immune response e.g. a protein on the surface of a pathogen cell.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Humoral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If a pathogen or its toxins enter the blood they encounter numerous B cells.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A few of these will carry the appropriate antibody molecule (immunoglobulin or </a:t>
            </a:r>
            <a:r>
              <a:rPr lang="en-GB" dirty="0" err="1" smtClean="0"/>
              <a:t>Ig</a:t>
            </a:r>
            <a:r>
              <a:rPr lang="en-GB" dirty="0" smtClean="0"/>
              <a:t>) on their surface membrane and will attach to antigens on the surface of the pathogen or toxin.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/>
          </a:bodyPr>
          <a:lstStyle/>
          <a:p>
            <a:r>
              <a:rPr lang="en-GB" dirty="0" smtClean="0"/>
              <a:t>Humoral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en-GB" dirty="0" smtClean="0"/>
              <a:t> Given the right signals from T helper cells, the B cell divides rapidly to produce large numbers of genetically identical daughter cells i.e. clones. </a:t>
            </a:r>
          </a:p>
          <a:p>
            <a:endParaRPr lang="en-GB" sz="1000" dirty="0" smtClean="0"/>
          </a:p>
          <a:p>
            <a:r>
              <a:rPr lang="en-GB" dirty="0" smtClean="0"/>
              <a:t>Some of these daughter cells develop into </a:t>
            </a:r>
            <a:r>
              <a:rPr lang="en-GB" b="1" dirty="0" smtClean="0">
                <a:solidFill>
                  <a:srgbClr val="FF0000"/>
                </a:solidFill>
              </a:rPr>
              <a:t>plasma cells </a:t>
            </a:r>
            <a:r>
              <a:rPr lang="en-GB" dirty="0" smtClean="0"/>
              <a:t>which produce and secrete up to 2000 molecules of their specific antibody per second. </a:t>
            </a:r>
          </a:p>
          <a:p>
            <a:endParaRPr lang="en-GB" sz="1000" dirty="0" smtClean="0"/>
          </a:p>
          <a:p>
            <a:r>
              <a:rPr lang="en-GB" dirty="0" smtClean="0"/>
              <a:t>Some daughter cells develop into </a:t>
            </a:r>
            <a:r>
              <a:rPr lang="en-GB" b="1" dirty="0" smtClean="0">
                <a:solidFill>
                  <a:srgbClr val="FF0000"/>
                </a:solidFill>
              </a:rPr>
              <a:t>memory cells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which remain in the circulation without secreting antibodies.</a:t>
            </a:r>
          </a:p>
          <a:p>
            <a:endParaRPr lang="en-GB" dirty="0" smtClean="0"/>
          </a:p>
          <a:p>
            <a:r>
              <a:rPr lang="en-GB" dirty="0" smtClean="0">
                <a:hlinkClick r:id="rId2" action="ppaction://hlinkfile"/>
              </a:rPr>
              <a:t>B Cells animation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nobelprize.org/educational_games/medicine/immunity/images/detail/seri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7358114" cy="5671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/>
          </a:bodyPr>
          <a:lstStyle/>
          <a:p>
            <a:r>
              <a:rPr lang="en-GB" dirty="0" smtClean="0"/>
              <a:t>Primary immune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Plasma </a:t>
            </a:r>
            <a:r>
              <a:rPr lang="en-GB" dirty="0" smtClean="0">
                <a:solidFill>
                  <a:srgbClr val="FF0000"/>
                </a:solidFill>
              </a:rPr>
              <a:t>cells </a:t>
            </a:r>
            <a:r>
              <a:rPr lang="en-GB" dirty="0" smtClean="0"/>
              <a:t>secrete antibodies directly. The antibodies destroy the pathogen and any toxins it produces.</a:t>
            </a:r>
          </a:p>
          <a:p>
            <a:endParaRPr lang="en-GB" sz="1100" dirty="0" smtClean="0"/>
          </a:p>
          <a:p>
            <a:r>
              <a:rPr lang="en-GB" dirty="0" smtClean="0"/>
              <a:t>They only survive a few days but make around 2000 antibodies every second.</a:t>
            </a:r>
          </a:p>
          <a:p>
            <a:endParaRPr lang="en-GB" sz="1000" dirty="0" smtClean="0"/>
          </a:p>
          <a:p>
            <a:r>
              <a:rPr lang="en-GB" dirty="0" smtClean="0"/>
              <a:t>Plasma cells are responsible for the immediate response of the body against infection, the </a:t>
            </a:r>
            <a:r>
              <a:rPr lang="en-GB" dirty="0" smtClean="0">
                <a:solidFill>
                  <a:srgbClr val="FF0000"/>
                </a:solidFill>
              </a:rPr>
              <a:t>primary immune response</a:t>
            </a:r>
            <a:r>
              <a:rPr lang="en-GB" dirty="0" smtClean="0"/>
              <a:t>.</a:t>
            </a:r>
          </a:p>
          <a:p>
            <a:endParaRPr lang="en-GB" sz="1100" dirty="0" smtClean="0"/>
          </a:p>
          <a:p>
            <a:pPr>
              <a:buNone/>
            </a:pPr>
            <a:r>
              <a:rPr lang="en-GB" dirty="0" smtClean="0"/>
              <a:t>However </a:t>
            </a:r>
            <a:r>
              <a:rPr lang="en-GB" dirty="0" smtClean="0"/>
              <a:t> during </a:t>
            </a:r>
            <a:r>
              <a:rPr lang="en-GB" dirty="0" smtClean="0"/>
              <a:t>the primary immune response, </a:t>
            </a:r>
            <a:r>
              <a:rPr lang="en-GB" dirty="0" smtClean="0">
                <a:solidFill>
                  <a:srgbClr val="FF0000"/>
                </a:solidFill>
              </a:rPr>
              <a:t>memory B cells </a:t>
            </a:r>
            <a:r>
              <a:rPr lang="en-GB" dirty="0" smtClean="0"/>
              <a:t>are also produced.</a:t>
            </a:r>
            <a:endParaRPr lang="en-GB" dirty="0" smtClean="0"/>
          </a:p>
          <a:p>
            <a:endParaRPr lang="en-GB" sz="1000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Memory cells </a:t>
            </a:r>
            <a:r>
              <a:rPr lang="en-GB" dirty="0" smtClean="0"/>
              <a:t>can live for decades circulating in the blood and tissue fluid.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634</Words>
  <Application>Microsoft Office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Immunity </vt:lpstr>
      <vt:lpstr>Learning outcomes</vt:lpstr>
      <vt:lpstr>Slide 3</vt:lpstr>
      <vt:lpstr>Humoral immunity</vt:lpstr>
      <vt:lpstr>Humoral immunity</vt:lpstr>
      <vt:lpstr>Humoral immunity</vt:lpstr>
      <vt:lpstr>Humoral immunity</vt:lpstr>
      <vt:lpstr>Slide 8</vt:lpstr>
      <vt:lpstr>Primary immune response</vt:lpstr>
      <vt:lpstr>Secondary immune response</vt:lpstr>
      <vt:lpstr>Slide 11</vt:lpstr>
      <vt:lpstr>Slide 12</vt:lpstr>
      <vt:lpstr>Slide 13</vt:lpstr>
      <vt:lpstr>Slide 14</vt:lpstr>
      <vt:lpstr>Slide 15</vt:lpstr>
      <vt:lpstr>Primary and secondary responses of antibody production</vt:lpstr>
      <vt:lpstr>Antigenic variability</vt:lpstr>
      <vt:lpstr>Slide 18</vt:lpstr>
      <vt:lpstr>Learning outcomes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Immunity </dc:title>
  <dc:creator> </dc:creator>
  <cp:lastModifiedBy> </cp:lastModifiedBy>
  <cp:revision>15</cp:revision>
  <dcterms:created xsi:type="dcterms:W3CDTF">2008-08-07T13:17:37Z</dcterms:created>
  <dcterms:modified xsi:type="dcterms:W3CDTF">2008-08-11T11:18:51Z</dcterms:modified>
</cp:coreProperties>
</file>