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2"/>
  </p:notesMasterIdLst>
  <p:sldIdLst>
    <p:sldId id="256" r:id="rId2"/>
    <p:sldId id="257" r:id="rId3"/>
    <p:sldId id="259" r:id="rId4"/>
    <p:sldId id="258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4" r:id="rId15"/>
    <p:sldId id="268" r:id="rId16"/>
    <p:sldId id="269" r:id="rId17"/>
    <p:sldId id="270" r:id="rId18"/>
    <p:sldId id="271" r:id="rId19"/>
    <p:sldId id="272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A8606-281E-4869-9938-91DEEDC702B4}" type="datetimeFigureOut">
              <a:rPr lang="en-US" smtClean="0"/>
              <a:pPr/>
              <a:t>12/23/2008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ECAD1-DBAD-43EF-A7EA-F79CABB702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8A26D-4C5D-43F8-B69B-9E7D8754A1DB}" type="slidenum">
              <a:rPr lang="en-GB"/>
              <a:pPr/>
              <a:t>6</a:t>
            </a:fld>
            <a:endParaRPr lang="en-GB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4343583"/>
            <a:ext cx="5622925" cy="411443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A3B065-BA6D-423E-828C-16CF723074D5}" type="slidenum">
              <a:rPr lang="en-GB"/>
              <a:pPr/>
              <a:t>17</a:t>
            </a:fld>
            <a:endParaRPr lang="en-GB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4343583"/>
            <a:ext cx="5622925" cy="411443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969B4F-A6E7-4A6F-90AA-A89ACF716188}" type="slidenum">
              <a:rPr lang="en-GB"/>
              <a:pPr/>
              <a:t>18</a:t>
            </a:fld>
            <a:endParaRPr 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4343583"/>
            <a:ext cx="5622925" cy="411443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169C7-2B23-450B-A215-6A7B9ABFF217}" type="slidenum">
              <a:rPr lang="en-GB"/>
              <a:pPr/>
              <a:t>19</a:t>
            </a:fld>
            <a:endParaRPr lang="en-GB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4343583"/>
            <a:ext cx="5622925" cy="411443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8D7EA-0C1F-4362-A3C0-37CD4344AC3A}" type="slidenum">
              <a:rPr lang="en-GB"/>
              <a:pPr/>
              <a:t>7</a:t>
            </a:fld>
            <a:endParaRPr lang="en-GB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4343583"/>
            <a:ext cx="5622925" cy="411443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81F8CA-4328-4C46-A584-4011A01B9700}" type="slidenum">
              <a:rPr lang="en-GB"/>
              <a:pPr/>
              <a:t>8</a:t>
            </a:fld>
            <a:endParaRPr lang="en-GB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4343583"/>
            <a:ext cx="5622925" cy="4114435"/>
          </a:xfrm>
        </p:spPr>
        <p:txBody>
          <a:bodyPr/>
          <a:lstStyle/>
          <a:p>
            <a:r>
              <a:rPr lang="en-GB" b="1" u="sng"/>
              <a:t>Teacher Notes</a:t>
            </a:r>
          </a:p>
          <a:p>
            <a:r>
              <a:rPr lang="en-GB"/>
              <a:t>You could use these photos to initiate a discussion about family resemblances.</a:t>
            </a:r>
          </a:p>
          <a:p>
            <a:r>
              <a:rPr lang="en-GB"/>
              <a:t>Suggestions for discussion:</a:t>
            </a:r>
          </a:p>
          <a:p>
            <a:r>
              <a:rPr lang="en-GB"/>
              <a:t>- How are the parents similar to each other?</a:t>
            </a:r>
          </a:p>
          <a:p>
            <a:r>
              <a:rPr lang="en-GB"/>
              <a:t>- How are the parents different from each other?</a:t>
            </a:r>
          </a:p>
          <a:p>
            <a:r>
              <a:rPr lang="en-GB"/>
              <a:t>- How are the children are similar to each other and their parents?</a:t>
            </a:r>
          </a:p>
          <a:p>
            <a:r>
              <a:rPr lang="en-GB"/>
              <a:t>- How are the children are different to each other and their parents?</a:t>
            </a:r>
          </a:p>
          <a:p>
            <a:pPr>
              <a:buFontTx/>
              <a:buChar char="-"/>
            </a:pPr>
            <a:endParaRPr lang="en-GB">
              <a:latin typeface="Verdana" pitchFamily="34" charset="0"/>
            </a:endParaRPr>
          </a:p>
          <a:p>
            <a:endParaRPr lang="en-GB" b="1">
              <a:latin typeface="Verdana" pitchFamily="34" charset="0"/>
            </a:endParaRPr>
          </a:p>
          <a:p>
            <a:endParaRPr lang="en-GB" b="1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30056-F06A-40D2-A506-33B059CC62CB}" type="slidenum">
              <a:rPr lang="en-GB"/>
              <a:pPr/>
              <a:t>9</a:t>
            </a:fld>
            <a:endParaRPr lang="en-GB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4343583"/>
            <a:ext cx="5622925" cy="411443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8E5F0-9369-4BC4-9DF7-5E53B2A3DB3F}" type="slidenum">
              <a:rPr lang="en-GB"/>
              <a:pPr/>
              <a:t>10</a:t>
            </a:fld>
            <a:endParaRPr lang="en-GB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4343583"/>
            <a:ext cx="5622925" cy="411443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480E13-04C1-4D33-A8AF-9E0920894D50}" type="slidenum">
              <a:rPr lang="en-GB"/>
              <a:pPr/>
              <a:t>11</a:t>
            </a:fld>
            <a:endParaRPr lang="en-GB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4343583"/>
            <a:ext cx="5622925" cy="411443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419EFD-B9D1-4FC4-9DC6-0DFB9B13F6EA}" type="slidenum">
              <a:rPr lang="en-GB"/>
              <a:pPr/>
              <a:t>12</a:t>
            </a:fld>
            <a:endParaRPr lang="en-GB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4343583"/>
            <a:ext cx="5622925" cy="411443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9A3E10-9FDD-4E84-B806-22C1E3D07041}" type="slidenum">
              <a:rPr lang="en-GB"/>
              <a:pPr/>
              <a:t>13</a:t>
            </a:fld>
            <a:endParaRPr lang="en-GB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4343583"/>
            <a:ext cx="5622925" cy="411443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6FCFB-0B4C-491E-A7D5-869475B684E8}" type="slidenum">
              <a:rPr lang="en-GB"/>
              <a:pPr/>
              <a:t>16</a:t>
            </a:fld>
            <a:endParaRPr lang="en-GB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4343583"/>
            <a:ext cx="5622925" cy="411443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04BF-F938-4812-AF79-306584061F78}" type="datetimeFigureOut">
              <a:rPr lang="en-US" smtClean="0"/>
              <a:pPr/>
              <a:t>12/23/2008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A655-CFCE-4062-A6EC-46EA0B14B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04BF-F938-4812-AF79-306584061F78}" type="datetimeFigureOut">
              <a:rPr lang="en-US" smtClean="0"/>
              <a:pPr/>
              <a:t>12/23/2008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A655-CFCE-4062-A6EC-46EA0B14B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04BF-F938-4812-AF79-306584061F78}" type="datetimeFigureOut">
              <a:rPr lang="en-US" smtClean="0"/>
              <a:pPr/>
              <a:t>12/23/2008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A655-CFCE-4062-A6EC-46EA0B14B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04BF-F938-4812-AF79-306584061F78}" type="datetimeFigureOut">
              <a:rPr lang="en-US" smtClean="0"/>
              <a:pPr/>
              <a:t>12/23/2008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A655-CFCE-4062-A6EC-46EA0B14B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04BF-F938-4812-AF79-306584061F78}" type="datetimeFigureOut">
              <a:rPr lang="en-US" smtClean="0"/>
              <a:pPr/>
              <a:t>12/23/2008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A655-CFCE-4062-A6EC-46EA0B14B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04BF-F938-4812-AF79-306584061F78}" type="datetimeFigureOut">
              <a:rPr lang="en-US" smtClean="0"/>
              <a:pPr/>
              <a:t>12/23/2008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A655-CFCE-4062-A6EC-46EA0B14B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04BF-F938-4812-AF79-306584061F78}" type="datetimeFigureOut">
              <a:rPr lang="en-US" smtClean="0"/>
              <a:pPr/>
              <a:t>12/23/2008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A655-CFCE-4062-A6EC-46EA0B14B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04BF-F938-4812-AF79-306584061F78}" type="datetimeFigureOut">
              <a:rPr lang="en-US" smtClean="0"/>
              <a:pPr/>
              <a:t>12/23/2008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A655-CFCE-4062-A6EC-46EA0B14B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04BF-F938-4812-AF79-306584061F78}" type="datetimeFigureOut">
              <a:rPr lang="en-US" smtClean="0"/>
              <a:pPr/>
              <a:t>12/23/2008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A655-CFCE-4062-A6EC-46EA0B14B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04BF-F938-4812-AF79-306584061F78}" type="datetimeFigureOut">
              <a:rPr lang="en-US" smtClean="0"/>
              <a:pPr/>
              <a:t>12/23/2008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A655-CFCE-4062-A6EC-46EA0B14B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04BF-F938-4812-AF79-306584061F78}" type="datetimeFigureOut">
              <a:rPr lang="en-US" smtClean="0"/>
              <a:pPr/>
              <a:t>12/23/2008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5A655-CFCE-4062-A6EC-46EA0B14BD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A204BF-F938-4812-AF79-306584061F78}" type="datetimeFigureOut">
              <a:rPr lang="en-US" smtClean="0"/>
              <a:pPr/>
              <a:t>12/23/2008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5A655-CFCE-4062-A6EC-46EA0B14BDB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1714512"/>
          </a:xfrm>
        </p:spPr>
        <p:txBody>
          <a:bodyPr>
            <a:normAutofit/>
          </a:bodyPr>
          <a:lstStyle/>
          <a:p>
            <a:pPr algn="ctr"/>
            <a:r>
              <a:rPr lang="en-GB" sz="6600" dirty="0" smtClean="0"/>
              <a:t>UNIT 2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786058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n-GB" sz="8000" dirty="0" smtClean="0"/>
              <a:t>The variety of living organisms</a:t>
            </a:r>
            <a:endParaRPr lang="en-GB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500958" cy="4048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3600" b="1" dirty="0">
                <a:solidFill>
                  <a:srgbClr val="9900CC"/>
                </a:solidFill>
              </a:rPr>
              <a:t>      </a:t>
            </a:r>
            <a:r>
              <a:rPr lang="en-GB" sz="3600" b="1" dirty="0">
                <a:solidFill>
                  <a:srgbClr val="10BC45"/>
                </a:solidFill>
              </a:rPr>
              <a:t>Inherited characteristics</a:t>
            </a:r>
          </a:p>
        </p:txBody>
      </p:sp>
      <p:sp>
        <p:nvSpPr>
          <p:cNvPr id="242704" name="Text Box 16"/>
          <p:cNvSpPr txBox="1">
            <a:spLocks noChangeArrowheads="1"/>
          </p:cNvSpPr>
          <p:nvPr/>
        </p:nvSpPr>
        <p:spPr bwMode="auto">
          <a:xfrm>
            <a:off x="660400" y="5270500"/>
            <a:ext cx="8088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rgbClr val="010066"/>
                </a:solidFill>
              </a:rPr>
              <a:t>Like all babies, this little boy carries a unique set of genes, half from his mother and half from his father.</a:t>
            </a:r>
            <a:endParaRPr lang="en-GB">
              <a:solidFill>
                <a:srgbClr val="010066"/>
              </a:solidFill>
              <a:latin typeface="Verdana" pitchFamily="34" charset="0"/>
            </a:endParaRPr>
          </a:p>
        </p:txBody>
      </p:sp>
      <p:sp>
        <p:nvSpPr>
          <p:cNvPr id="242705" name="Text Box 17"/>
          <p:cNvSpPr txBox="1">
            <a:spLocks noChangeArrowheads="1"/>
          </p:cNvSpPr>
          <p:nvPr/>
        </p:nvSpPr>
        <p:spPr bwMode="auto">
          <a:xfrm>
            <a:off x="636588" y="739775"/>
            <a:ext cx="85074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rgbClr val="010066"/>
                </a:solidFill>
              </a:rPr>
              <a:t>This newborn baby’s characteristics are passed in </a:t>
            </a:r>
          </a:p>
          <a:p>
            <a:r>
              <a:rPr lang="en-GB" sz="2400">
                <a:solidFill>
                  <a:srgbClr val="010066"/>
                </a:solidFill>
              </a:rPr>
              <a:t>the </a:t>
            </a:r>
            <a:r>
              <a:rPr lang="en-GB" sz="2400" b="1">
                <a:solidFill>
                  <a:srgbClr val="010066"/>
                </a:solidFill>
              </a:rPr>
              <a:t>genes </a:t>
            </a:r>
            <a:r>
              <a:rPr lang="en-GB" sz="2400">
                <a:solidFill>
                  <a:srgbClr val="010066"/>
                </a:solidFill>
              </a:rPr>
              <a:t>it has inherited from its parents.</a:t>
            </a:r>
          </a:p>
        </p:txBody>
      </p:sp>
      <p:sp>
        <p:nvSpPr>
          <p:cNvPr id="242706" name="Oval 18"/>
          <p:cNvSpPr>
            <a:spLocks noChangeAspect="1" noChangeArrowheads="1"/>
          </p:cNvSpPr>
          <p:nvPr/>
        </p:nvSpPr>
        <p:spPr bwMode="auto">
          <a:xfrm>
            <a:off x="330200" y="831850"/>
            <a:ext cx="252413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42707" name="Picture 19" descr="Cians-Bath"/>
          <p:cNvPicPr>
            <a:picLocks noChangeAspect="1" noChangeArrowheads="1"/>
          </p:cNvPicPr>
          <p:nvPr/>
        </p:nvPicPr>
        <p:blipFill>
          <a:blip r:embed="rId3"/>
          <a:srcRect l="6670" r="15562" b="2962"/>
          <a:stretch>
            <a:fillRect/>
          </a:stretch>
        </p:blipFill>
        <p:spPr bwMode="auto">
          <a:xfrm>
            <a:off x="179388" y="1557338"/>
            <a:ext cx="384333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2709" name="Picture 21" descr="Cians-Bath"/>
          <p:cNvPicPr>
            <a:picLocks noChangeAspect="1" noChangeArrowheads="1"/>
          </p:cNvPicPr>
          <p:nvPr/>
        </p:nvPicPr>
        <p:blipFill>
          <a:blip r:embed="rId3"/>
          <a:srcRect l="8893" t="41469" r="33348"/>
          <a:stretch>
            <a:fillRect/>
          </a:stretch>
        </p:blipFill>
        <p:spPr bwMode="auto">
          <a:xfrm>
            <a:off x="4324350" y="1628775"/>
            <a:ext cx="4640263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651500" cy="4048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3600" b="1" dirty="0">
                <a:solidFill>
                  <a:srgbClr val="9900CC"/>
                </a:solidFill>
              </a:rPr>
              <a:t>      </a:t>
            </a:r>
            <a:r>
              <a:rPr lang="en-GB" sz="3600" b="1" dirty="0">
                <a:solidFill>
                  <a:srgbClr val="10BC45"/>
                </a:solidFill>
              </a:rPr>
              <a:t>Causes of variation</a:t>
            </a:r>
            <a:endParaRPr lang="en-GB" sz="3600" dirty="0">
              <a:solidFill>
                <a:srgbClr val="10BC45"/>
              </a:solidFill>
            </a:endParaRPr>
          </a:p>
        </p:txBody>
      </p:sp>
      <p:sp>
        <p:nvSpPr>
          <p:cNvPr id="145418" name="Text Box 10"/>
          <p:cNvSpPr txBox="1">
            <a:spLocks noChangeArrowheads="1"/>
          </p:cNvSpPr>
          <p:nvPr/>
        </p:nvSpPr>
        <p:spPr bwMode="auto">
          <a:xfrm>
            <a:off x="641350" y="4941888"/>
            <a:ext cx="828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rgbClr val="010066"/>
                </a:solidFill>
              </a:rPr>
              <a:t>But are</a:t>
            </a:r>
            <a:r>
              <a:rPr lang="en-GB" sz="2400" b="1">
                <a:solidFill>
                  <a:srgbClr val="010066"/>
                </a:solidFill>
              </a:rPr>
              <a:t> </a:t>
            </a:r>
            <a:r>
              <a:rPr lang="en-GB" sz="2400">
                <a:solidFill>
                  <a:srgbClr val="010066"/>
                </a:solidFill>
              </a:rPr>
              <a:t>your characteristics only affected by your genes?</a:t>
            </a:r>
            <a:endParaRPr lang="en-GB" sz="2000" b="1">
              <a:latin typeface="Verdana" pitchFamily="34" charset="0"/>
            </a:endParaRPr>
          </a:p>
        </p:txBody>
      </p:sp>
      <p:sp>
        <p:nvSpPr>
          <p:cNvPr id="145421" name="Text Box 13"/>
          <p:cNvSpPr txBox="1">
            <a:spLocks noChangeArrowheads="1"/>
          </p:cNvSpPr>
          <p:nvPr/>
        </p:nvSpPr>
        <p:spPr bwMode="auto">
          <a:xfrm>
            <a:off x="655638" y="5402263"/>
            <a:ext cx="7877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rgbClr val="010066"/>
                </a:solidFill>
              </a:rPr>
              <a:t>What else will influence the characteristics of this baby as he grows up?</a:t>
            </a:r>
            <a:endParaRPr lang="en-GB" sz="2400" b="1">
              <a:solidFill>
                <a:srgbClr val="010066"/>
              </a:solidFill>
            </a:endParaRPr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636588" y="739775"/>
            <a:ext cx="79676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rgbClr val="010066"/>
                </a:solidFill>
              </a:rPr>
              <a:t>People are different because they inherit different characteristics from their parents.</a:t>
            </a:r>
          </a:p>
        </p:txBody>
      </p:sp>
      <p:sp>
        <p:nvSpPr>
          <p:cNvPr id="145425" name="Oval 17"/>
          <p:cNvSpPr>
            <a:spLocks noChangeAspect="1" noChangeArrowheads="1"/>
          </p:cNvSpPr>
          <p:nvPr/>
        </p:nvSpPr>
        <p:spPr bwMode="auto">
          <a:xfrm>
            <a:off x="330200" y="831850"/>
            <a:ext cx="252413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45426" name="Picture 18" descr="CianSept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7138" y="1638300"/>
            <a:ext cx="4114800" cy="3086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651500" cy="4048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3600" b="1" dirty="0">
                <a:solidFill>
                  <a:srgbClr val="9900CC"/>
                </a:solidFill>
              </a:rPr>
              <a:t>      </a:t>
            </a:r>
            <a:r>
              <a:rPr lang="en-GB" sz="3600" b="1" dirty="0">
                <a:solidFill>
                  <a:srgbClr val="10BC45"/>
                </a:solidFill>
              </a:rPr>
              <a:t>Causes of variation</a:t>
            </a:r>
            <a:endParaRPr lang="en-GB" sz="3600" dirty="0">
              <a:solidFill>
                <a:srgbClr val="10BC45"/>
              </a:solidFill>
            </a:endParaRPr>
          </a:p>
        </p:txBody>
      </p:sp>
      <p:sp>
        <p:nvSpPr>
          <p:cNvPr id="246795" name="Text Box 11"/>
          <p:cNvSpPr txBox="1">
            <a:spLocks noChangeArrowheads="1"/>
          </p:cNvSpPr>
          <p:nvPr/>
        </p:nvSpPr>
        <p:spPr bwMode="auto">
          <a:xfrm>
            <a:off x="636588" y="5084763"/>
            <a:ext cx="79676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rgbClr val="010066"/>
                </a:solidFill>
              </a:rPr>
              <a:t>Your </a:t>
            </a:r>
            <a:r>
              <a:rPr lang="en-GB" sz="2400" b="1">
                <a:solidFill>
                  <a:srgbClr val="010066"/>
                </a:solidFill>
              </a:rPr>
              <a:t>upbringing</a:t>
            </a:r>
            <a:r>
              <a:rPr lang="en-GB" sz="2400">
                <a:solidFill>
                  <a:srgbClr val="010066"/>
                </a:solidFill>
              </a:rPr>
              <a:t> and the </a:t>
            </a:r>
            <a:r>
              <a:rPr lang="en-GB" sz="2400" b="1">
                <a:solidFill>
                  <a:srgbClr val="010066"/>
                </a:solidFill>
              </a:rPr>
              <a:t>environment </a:t>
            </a:r>
            <a:r>
              <a:rPr lang="en-GB" sz="2400">
                <a:solidFill>
                  <a:srgbClr val="010066"/>
                </a:solidFill>
              </a:rPr>
              <a:t>in which you live also affect how you turn out as an adult!</a:t>
            </a:r>
          </a:p>
        </p:txBody>
      </p:sp>
      <p:sp>
        <p:nvSpPr>
          <p:cNvPr id="246796" name="Oval 12"/>
          <p:cNvSpPr>
            <a:spLocks noChangeAspect="1" noChangeArrowheads="1"/>
          </p:cNvSpPr>
          <p:nvPr/>
        </p:nvSpPr>
        <p:spPr bwMode="auto">
          <a:xfrm>
            <a:off x="330200" y="831850"/>
            <a:ext cx="252413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46797" name="Picture 13" descr="CianSept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7138" y="1638300"/>
            <a:ext cx="4114800" cy="3086100"/>
          </a:xfrm>
          <a:prstGeom prst="rect">
            <a:avLst/>
          </a:prstGeom>
          <a:noFill/>
        </p:spPr>
      </p:pic>
      <p:sp>
        <p:nvSpPr>
          <p:cNvPr id="246801" name="Text Box 17"/>
          <p:cNvSpPr txBox="1">
            <a:spLocks noChangeArrowheads="1"/>
          </p:cNvSpPr>
          <p:nvPr/>
        </p:nvSpPr>
        <p:spPr bwMode="auto">
          <a:xfrm>
            <a:off x="636588" y="739775"/>
            <a:ext cx="79676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When he gets older, this baby might support a different football team (like Fulham) or not even like football.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6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580063" cy="4048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3600" b="1" dirty="0">
                <a:solidFill>
                  <a:srgbClr val="010066"/>
                </a:solidFill>
              </a:rPr>
              <a:t>      </a:t>
            </a:r>
            <a:r>
              <a:rPr lang="en-GB" sz="3600" b="1" dirty="0">
                <a:solidFill>
                  <a:srgbClr val="10BC45"/>
                </a:solidFill>
              </a:rPr>
              <a:t>Causes of variation</a:t>
            </a:r>
            <a:endParaRPr lang="en-GB" sz="3600" dirty="0">
              <a:solidFill>
                <a:srgbClr val="10BC45"/>
              </a:solidFill>
            </a:endParaRPr>
          </a:p>
        </p:txBody>
      </p:sp>
      <p:sp>
        <p:nvSpPr>
          <p:cNvPr id="153610" name="Text Box 10"/>
          <p:cNvSpPr txBox="1">
            <a:spLocks noChangeArrowheads="1"/>
          </p:cNvSpPr>
          <p:nvPr/>
        </p:nvSpPr>
        <p:spPr bwMode="auto">
          <a:xfrm>
            <a:off x="642910" y="3810000"/>
            <a:ext cx="796134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Differences in some characteristics are due to a combination of </a:t>
            </a:r>
            <a:r>
              <a:rPr lang="en-GB" sz="2400" b="1" dirty="0">
                <a:solidFill>
                  <a:srgbClr val="9900CC"/>
                </a:solidFill>
              </a:rPr>
              <a:t>both</a:t>
            </a:r>
            <a:r>
              <a:rPr lang="en-GB" sz="2400" dirty="0">
                <a:solidFill>
                  <a:srgbClr val="9900CC"/>
                </a:solidFill>
              </a:rPr>
              <a:t> </a:t>
            </a:r>
            <a:r>
              <a:rPr lang="en-GB" sz="2400" b="1" dirty="0">
                <a:solidFill>
                  <a:srgbClr val="9900CC"/>
                </a:solidFill>
              </a:rPr>
              <a:t>inherited </a:t>
            </a:r>
            <a:r>
              <a:rPr lang="en-GB" sz="2400" b="1" dirty="0" smtClean="0">
                <a:solidFill>
                  <a:srgbClr val="9900CC"/>
                </a:solidFill>
              </a:rPr>
              <a:t>and </a:t>
            </a:r>
            <a:r>
              <a:rPr lang="en-GB" sz="2400" b="1" dirty="0">
                <a:solidFill>
                  <a:srgbClr val="9900CC"/>
                </a:solidFill>
              </a:rPr>
              <a:t>environmental</a:t>
            </a:r>
            <a:r>
              <a:rPr lang="en-GB" sz="2400" dirty="0">
                <a:solidFill>
                  <a:srgbClr val="9900CC"/>
                </a:solidFill>
              </a:rPr>
              <a:t> </a:t>
            </a:r>
            <a:r>
              <a:rPr lang="en-GB" sz="2400" b="1" dirty="0">
                <a:solidFill>
                  <a:srgbClr val="9900CC"/>
                </a:solidFill>
              </a:rPr>
              <a:t>factors</a:t>
            </a:r>
            <a:r>
              <a:rPr lang="en-GB" sz="2400" dirty="0">
                <a:solidFill>
                  <a:srgbClr val="010066"/>
                </a:solidFill>
              </a:rPr>
              <a:t>.</a:t>
            </a:r>
          </a:p>
          <a:p>
            <a:endParaRPr lang="en-GB" sz="2400" dirty="0">
              <a:solidFill>
                <a:srgbClr val="010066"/>
              </a:solidFill>
            </a:endParaRPr>
          </a:p>
          <a:p>
            <a:r>
              <a:rPr lang="en-GB" sz="2400" dirty="0">
                <a:solidFill>
                  <a:srgbClr val="010066"/>
                </a:solidFill>
              </a:rPr>
              <a:t>Name three examples of this type of characteristic.</a:t>
            </a:r>
            <a:endParaRPr lang="en-GB" dirty="0"/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684213" y="730250"/>
            <a:ext cx="8066087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0975" indent="-180975"/>
            <a:r>
              <a:rPr lang="en-GB" sz="2400" dirty="0">
                <a:solidFill>
                  <a:srgbClr val="010066"/>
                </a:solidFill>
              </a:rPr>
              <a:t>Your unique characteristics are caused by:</a:t>
            </a:r>
          </a:p>
          <a:p>
            <a:pPr marL="180975" indent="-180975"/>
            <a:endParaRPr lang="en-GB" sz="2400" dirty="0">
              <a:solidFill>
                <a:srgbClr val="010066"/>
              </a:solidFill>
            </a:endParaRPr>
          </a:p>
          <a:p>
            <a:pPr marL="180975" indent="-180975">
              <a:buFontTx/>
              <a:buChar char="-"/>
            </a:pPr>
            <a:r>
              <a:rPr lang="en-GB" sz="2400" dirty="0">
                <a:solidFill>
                  <a:srgbClr val="010066"/>
                </a:solidFill>
              </a:rPr>
              <a:t>the unique set of </a:t>
            </a:r>
            <a:r>
              <a:rPr lang="en-GB" sz="2400" b="1" dirty="0">
                <a:solidFill>
                  <a:srgbClr val="9900CC"/>
                </a:solidFill>
              </a:rPr>
              <a:t>genes</a:t>
            </a:r>
            <a:r>
              <a:rPr lang="en-GB" sz="2400" dirty="0">
                <a:solidFill>
                  <a:srgbClr val="010066"/>
                </a:solidFill>
              </a:rPr>
              <a:t> you have </a:t>
            </a:r>
            <a:r>
              <a:rPr lang="en-GB" sz="2400" dirty="0" smtClean="0">
                <a:solidFill>
                  <a:srgbClr val="010066"/>
                </a:solidFill>
              </a:rPr>
              <a:t>                                    inherited </a:t>
            </a:r>
            <a:r>
              <a:rPr lang="en-GB" sz="2400" dirty="0">
                <a:solidFill>
                  <a:srgbClr val="010066"/>
                </a:solidFill>
              </a:rPr>
              <a:t>from your parents</a:t>
            </a:r>
          </a:p>
          <a:p>
            <a:pPr marL="180975" indent="-180975"/>
            <a:endParaRPr lang="en-GB" sz="2400" b="1" dirty="0">
              <a:solidFill>
                <a:srgbClr val="010066"/>
              </a:solidFill>
            </a:endParaRPr>
          </a:p>
          <a:p>
            <a:pPr marL="180975" indent="-180975">
              <a:buFontTx/>
              <a:buChar char="-"/>
            </a:pPr>
            <a:r>
              <a:rPr lang="en-GB" sz="2400" dirty="0">
                <a:solidFill>
                  <a:srgbClr val="010066"/>
                </a:solidFill>
              </a:rPr>
              <a:t>the </a:t>
            </a:r>
            <a:r>
              <a:rPr lang="en-GB" sz="2400" b="1" dirty="0">
                <a:solidFill>
                  <a:srgbClr val="9900CC"/>
                </a:solidFill>
              </a:rPr>
              <a:t>environment</a:t>
            </a:r>
            <a:r>
              <a:rPr lang="en-GB" sz="2400" dirty="0">
                <a:solidFill>
                  <a:srgbClr val="010066"/>
                </a:solidFill>
              </a:rPr>
              <a:t> in which you have </a:t>
            </a:r>
            <a:r>
              <a:rPr lang="en-GB" sz="2400" dirty="0" smtClean="0">
                <a:solidFill>
                  <a:srgbClr val="010066"/>
                </a:solidFill>
              </a:rPr>
              <a:t>                    developed</a:t>
            </a:r>
            <a:r>
              <a:rPr lang="en-GB" sz="2400" dirty="0">
                <a:solidFill>
                  <a:srgbClr val="010066"/>
                </a:solidFill>
              </a:rPr>
              <a:t>.</a:t>
            </a:r>
            <a:endParaRPr lang="en-GB" sz="2400" dirty="0">
              <a:solidFill>
                <a:srgbClr val="010066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0" grpId="0" build="p"/>
      <p:bldP spid="15361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05800" cy="1143000"/>
          </a:xfrm>
        </p:spPr>
        <p:txBody>
          <a:bodyPr/>
          <a:lstStyle/>
          <a:p>
            <a:r>
              <a:rPr lang="en-GB" dirty="0" smtClean="0"/>
              <a:t>A warning!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357298"/>
            <a:ext cx="835824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Be careful when drawing conclusions about the causes of variation</a:t>
            </a:r>
            <a:r>
              <a:rPr lang="en-GB" sz="2800" dirty="0" smtClean="0"/>
              <a:t>.</a:t>
            </a:r>
            <a:endParaRPr lang="en-GB" sz="2800" dirty="0" smtClean="0"/>
          </a:p>
          <a:p>
            <a:r>
              <a:rPr lang="en-GB" sz="2800" dirty="0" err="1" smtClean="0"/>
              <a:t>Eg</a:t>
            </a:r>
            <a:r>
              <a:rPr lang="en-GB" sz="2800" dirty="0" smtClean="0"/>
              <a:t> Overeating </a:t>
            </a:r>
            <a:endParaRPr lang="en-GB" sz="2800" dirty="0" smtClean="0"/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O</a:t>
            </a:r>
            <a:r>
              <a:rPr lang="en-GB" sz="2400" dirty="0" smtClean="0"/>
              <a:t>nce thought only to be caused by environmental factors </a:t>
            </a:r>
            <a:r>
              <a:rPr lang="en-GB" sz="2400" dirty="0" err="1" smtClean="0"/>
              <a:t>eg</a:t>
            </a:r>
            <a:r>
              <a:rPr lang="en-GB" sz="2400" dirty="0" smtClean="0"/>
              <a:t> increased availability of food in developed countries.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Later discovered that food consumption increases dopamine levels, once enough dopamine was released eating would stop.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Researches discovered that people with one particular allele has 30%</a:t>
            </a:r>
            <a:r>
              <a:rPr lang="en-GB" sz="2400" dirty="0" smtClean="0"/>
              <a:t>  </a:t>
            </a:r>
            <a:r>
              <a:rPr lang="en-GB" sz="2400" dirty="0" smtClean="0"/>
              <a:t>fewer </a:t>
            </a:r>
            <a:r>
              <a:rPr lang="en-GB" sz="2400" dirty="0" smtClean="0"/>
              <a:t>dopamine receptors</a:t>
            </a:r>
            <a:r>
              <a:rPr lang="en-GB" sz="24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Therefore people with this particular allele were more likely to overeat.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>
                <a:solidFill>
                  <a:srgbClr val="00B050"/>
                </a:solidFill>
              </a:rPr>
              <a:t>Genetic causes of variation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Random fusion of gametes </a:t>
            </a:r>
            <a:r>
              <a:rPr lang="en-GB" dirty="0"/>
              <a:t>at fertilisation.</a:t>
            </a:r>
          </a:p>
          <a:p>
            <a:pPr>
              <a:buFontTx/>
              <a:buNone/>
            </a:pPr>
            <a:endParaRPr lang="en-GB" sz="1000" dirty="0"/>
          </a:p>
          <a:p>
            <a:r>
              <a:rPr lang="en-GB" dirty="0" smtClean="0">
                <a:solidFill>
                  <a:srgbClr val="FF0000"/>
                </a:solidFill>
              </a:rPr>
              <a:t>Meiosis</a:t>
            </a:r>
            <a:r>
              <a:rPr lang="en-GB" dirty="0" smtClean="0"/>
              <a:t> – the type of nuclear division that forms gametes. This mixes up the genetic material before it is passed into the gametes (more on this later)</a:t>
            </a:r>
          </a:p>
          <a:p>
            <a:endParaRPr lang="en-GB" sz="1000" dirty="0"/>
          </a:p>
          <a:p>
            <a:r>
              <a:rPr lang="en-GB" dirty="0">
                <a:solidFill>
                  <a:srgbClr val="FF0000"/>
                </a:solidFill>
              </a:rPr>
              <a:t>Mutations</a:t>
            </a:r>
            <a:r>
              <a:rPr lang="en-GB" dirty="0"/>
              <a:t> – cause a change in genes giving rise to new alleles and changes in phenotype.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8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-107950" y="0"/>
            <a:ext cx="5795963" cy="4048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  <a:latin typeface="Verdana" pitchFamily="34" charset="0"/>
              </a:rPr>
              <a:t>      </a:t>
            </a:r>
            <a:r>
              <a:rPr lang="en-GB" sz="3600" b="1" dirty="0">
                <a:solidFill>
                  <a:srgbClr val="10BC45"/>
                </a:solidFill>
              </a:rPr>
              <a:t>How to classify variation</a:t>
            </a:r>
            <a:r>
              <a:rPr lang="en-GB" sz="3600" b="1" dirty="0">
                <a:solidFill>
                  <a:schemeClr val="bg1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684213" y="758825"/>
            <a:ext cx="82804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Characteristics can be classified in different ways.</a:t>
            </a:r>
          </a:p>
          <a:p>
            <a:endParaRPr lang="en-GB" sz="2400" dirty="0">
              <a:solidFill>
                <a:srgbClr val="010066"/>
              </a:solidFill>
            </a:endParaRPr>
          </a:p>
          <a:p>
            <a:endParaRPr lang="en-GB" sz="2400" dirty="0">
              <a:solidFill>
                <a:srgbClr val="010066"/>
              </a:solidFill>
            </a:endParaRPr>
          </a:p>
          <a:p>
            <a:endParaRPr lang="en-GB" sz="2400" dirty="0">
              <a:solidFill>
                <a:srgbClr val="010066"/>
              </a:solidFill>
            </a:endParaRPr>
          </a:p>
          <a:p>
            <a:endParaRPr lang="en-GB" sz="2400" dirty="0">
              <a:solidFill>
                <a:srgbClr val="010066"/>
              </a:solidFill>
            </a:endParaRPr>
          </a:p>
          <a:p>
            <a:r>
              <a:rPr lang="en-GB" sz="2400" dirty="0">
                <a:solidFill>
                  <a:srgbClr val="010066"/>
                </a:solidFill>
              </a:rPr>
              <a:t>How would you categorize variation in </a:t>
            </a:r>
            <a:r>
              <a:rPr lang="en-GB" sz="2400" b="1" dirty="0">
                <a:solidFill>
                  <a:srgbClr val="010066"/>
                </a:solidFill>
              </a:rPr>
              <a:t>eye colour</a:t>
            </a:r>
            <a:r>
              <a:rPr lang="en-GB" sz="2400" dirty="0">
                <a:solidFill>
                  <a:srgbClr val="010066"/>
                </a:solidFill>
              </a:rPr>
              <a:t>?</a:t>
            </a:r>
          </a:p>
          <a:p>
            <a:endParaRPr lang="en-GB" sz="1200" dirty="0">
              <a:solidFill>
                <a:srgbClr val="010066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GB" sz="2400" dirty="0">
                <a:solidFill>
                  <a:srgbClr val="010066"/>
                </a:solidFill>
              </a:rPr>
              <a:t>Could you categorize variation in </a:t>
            </a:r>
            <a:r>
              <a:rPr lang="en-GB" sz="2400" b="1" dirty="0">
                <a:solidFill>
                  <a:srgbClr val="010066"/>
                </a:solidFill>
              </a:rPr>
              <a:t>height</a:t>
            </a:r>
            <a:r>
              <a:rPr lang="en-GB" sz="2400" dirty="0">
                <a:solidFill>
                  <a:srgbClr val="010066"/>
                </a:solidFill>
              </a:rPr>
              <a:t> in the same way?</a:t>
            </a: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712788" y="3959225"/>
            <a:ext cx="843121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Variation in eye colour can be easily categorized in distinct groups. You either have a certain eye colour or you don’t. </a:t>
            </a:r>
          </a:p>
          <a:p>
            <a:endParaRPr lang="en-GB" sz="2400" dirty="0">
              <a:solidFill>
                <a:srgbClr val="010066"/>
              </a:solidFill>
            </a:endParaRPr>
          </a:p>
          <a:p>
            <a:r>
              <a:rPr lang="en-GB" sz="2400" dirty="0">
                <a:solidFill>
                  <a:srgbClr val="010066"/>
                </a:solidFill>
              </a:rPr>
              <a:t>Height variation doesn’t fall into separate groups, as it covers a range of values. Your height changes as you grow.  </a:t>
            </a:r>
          </a:p>
        </p:txBody>
      </p:sp>
      <p:sp>
        <p:nvSpPr>
          <p:cNvPr id="131090" name="Oval 18"/>
          <p:cNvSpPr>
            <a:spLocks noChangeAspect="1" noChangeArrowheads="1"/>
          </p:cNvSpPr>
          <p:nvPr/>
        </p:nvSpPr>
        <p:spPr bwMode="auto">
          <a:xfrm>
            <a:off x="330200" y="831850"/>
            <a:ext cx="252413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31102" name="Picture 30" descr="b4_1_greeney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9025" y="1489075"/>
            <a:ext cx="2724150" cy="860425"/>
          </a:xfrm>
          <a:prstGeom prst="rect">
            <a:avLst/>
          </a:prstGeom>
          <a:noFill/>
        </p:spPr>
      </p:pic>
      <p:pic>
        <p:nvPicPr>
          <p:cNvPr id="131103" name="Picture 31" descr="b4_1_blueey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1489075"/>
            <a:ext cx="2724150" cy="860425"/>
          </a:xfrm>
          <a:prstGeom prst="rect">
            <a:avLst/>
          </a:prstGeom>
          <a:noFill/>
        </p:spPr>
      </p:pic>
      <p:pic>
        <p:nvPicPr>
          <p:cNvPr id="131104" name="Picture 32" descr="b4_1_browney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19475" y="1489075"/>
            <a:ext cx="2724150" cy="860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1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1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1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1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1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1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1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1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2" grpId="0" uiExpand="1" build="p"/>
      <p:bldP spid="13108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-107950" y="0"/>
            <a:ext cx="6680214" cy="4048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3600" b="1" dirty="0">
                <a:solidFill>
                  <a:srgbClr val="10BC45"/>
                </a:solidFill>
                <a:latin typeface="Verdana" pitchFamily="34" charset="0"/>
              </a:rPr>
              <a:t>      </a:t>
            </a:r>
            <a:r>
              <a:rPr lang="en-GB" sz="3600" b="1" dirty="0">
                <a:solidFill>
                  <a:srgbClr val="10BC45"/>
                </a:solidFill>
              </a:rPr>
              <a:t>How to classify variation</a:t>
            </a:r>
            <a:endParaRPr lang="en-GB" sz="3600" dirty="0">
              <a:solidFill>
                <a:srgbClr val="10BC45"/>
              </a:solidFill>
            </a:endParaRP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703262" y="2843213"/>
            <a:ext cx="8155017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GB" sz="1600" dirty="0">
              <a:solidFill>
                <a:srgbClr val="010066"/>
              </a:solidFill>
              <a:latin typeface="Verdana" pitchFamily="34" charset="0"/>
            </a:endParaRPr>
          </a:p>
          <a:p>
            <a:r>
              <a:rPr lang="en-GB" sz="2400" dirty="0">
                <a:solidFill>
                  <a:srgbClr val="010066"/>
                </a:solidFill>
              </a:rPr>
              <a:t>A feature that </a:t>
            </a:r>
            <a:r>
              <a:rPr lang="en-GB" sz="2400" b="1" dirty="0">
                <a:solidFill>
                  <a:srgbClr val="010066"/>
                </a:solidFill>
              </a:rPr>
              <a:t>can be measured</a:t>
            </a:r>
            <a:r>
              <a:rPr lang="en-GB" sz="2400" dirty="0">
                <a:solidFill>
                  <a:srgbClr val="010066"/>
                </a:solidFill>
              </a:rPr>
              <a:t> and given a value from a </a:t>
            </a:r>
            <a:r>
              <a:rPr lang="en-GB" sz="2400" b="1" dirty="0">
                <a:solidFill>
                  <a:srgbClr val="010066"/>
                </a:solidFill>
              </a:rPr>
              <a:t>range of values</a:t>
            </a:r>
            <a:r>
              <a:rPr lang="en-GB" sz="2400" dirty="0">
                <a:solidFill>
                  <a:srgbClr val="010066"/>
                </a:solidFill>
              </a:rPr>
              <a:t> shows </a:t>
            </a:r>
            <a:r>
              <a:rPr lang="en-GB" sz="3200" dirty="0">
                <a:solidFill>
                  <a:srgbClr val="9900CC"/>
                </a:solidFill>
              </a:rPr>
              <a:t>continuous variation</a:t>
            </a:r>
            <a:r>
              <a:rPr lang="en-GB" sz="3200" dirty="0">
                <a:solidFill>
                  <a:srgbClr val="010066"/>
                </a:solidFill>
              </a:rPr>
              <a:t> </a:t>
            </a:r>
            <a:r>
              <a:rPr lang="en-GB" dirty="0">
                <a:solidFill>
                  <a:srgbClr val="9900CC"/>
                </a:solidFill>
              </a:rPr>
              <a:t>.</a:t>
            </a:r>
          </a:p>
          <a:p>
            <a:endParaRPr lang="en-GB" sz="2000" dirty="0">
              <a:solidFill>
                <a:srgbClr val="9900CC"/>
              </a:solidFill>
              <a:latin typeface="Verdana" pitchFamily="34" charset="0"/>
            </a:endParaRPr>
          </a:p>
          <a:p>
            <a:r>
              <a:rPr lang="en-GB" sz="2400" dirty="0">
                <a:solidFill>
                  <a:srgbClr val="010066"/>
                </a:solidFill>
              </a:rPr>
              <a:t>A feature that </a:t>
            </a:r>
            <a:r>
              <a:rPr lang="en-GB" sz="2400" b="1" dirty="0">
                <a:solidFill>
                  <a:srgbClr val="010066"/>
                </a:solidFill>
              </a:rPr>
              <a:t>cannot be measured</a:t>
            </a:r>
            <a:r>
              <a:rPr lang="en-GB" sz="2400" dirty="0">
                <a:solidFill>
                  <a:srgbClr val="010066"/>
                </a:solidFill>
              </a:rPr>
              <a:t> but is </a:t>
            </a:r>
            <a:r>
              <a:rPr lang="en-GB" sz="2400" b="1" dirty="0">
                <a:solidFill>
                  <a:srgbClr val="010066"/>
                </a:solidFill>
              </a:rPr>
              <a:t>one of a few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b="1" dirty="0">
                <a:solidFill>
                  <a:srgbClr val="010066"/>
                </a:solidFill>
              </a:rPr>
              <a:t>distinct options</a:t>
            </a:r>
            <a:r>
              <a:rPr lang="en-GB" sz="2400" dirty="0">
                <a:solidFill>
                  <a:srgbClr val="010066"/>
                </a:solidFill>
              </a:rPr>
              <a:t> shows </a:t>
            </a:r>
            <a:r>
              <a:rPr lang="en-GB" sz="3200" b="1" dirty="0">
                <a:solidFill>
                  <a:srgbClr val="9900CC"/>
                </a:solidFill>
              </a:rPr>
              <a:t>discontinuous variation</a:t>
            </a:r>
            <a:r>
              <a:rPr lang="en-GB" sz="2400" b="1" dirty="0">
                <a:solidFill>
                  <a:srgbClr val="9900CC"/>
                </a:solidFill>
              </a:rPr>
              <a:t>.</a:t>
            </a:r>
          </a:p>
          <a:p>
            <a:endParaRPr lang="en-GB" sz="2400" b="1" dirty="0">
              <a:solidFill>
                <a:srgbClr val="9900CC"/>
              </a:solidFill>
            </a:endParaRPr>
          </a:p>
          <a:p>
            <a:r>
              <a:rPr lang="en-GB" sz="2400" dirty="0">
                <a:solidFill>
                  <a:srgbClr val="010066"/>
                </a:solidFill>
              </a:rPr>
              <a:t>Which type of variation are eye colour and height? </a:t>
            </a: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684213" y="758825"/>
            <a:ext cx="828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Characteristics can be classified into two types:</a:t>
            </a:r>
          </a:p>
        </p:txBody>
      </p:sp>
      <p:sp>
        <p:nvSpPr>
          <p:cNvPr id="88079" name="Oval 15"/>
          <p:cNvSpPr>
            <a:spLocks noChangeAspect="1" noChangeArrowheads="1"/>
          </p:cNvSpPr>
          <p:nvPr/>
        </p:nvSpPr>
        <p:spPr bwMode="auto">
          <a:xfrm>
            <a:off x="330200" y="831850"/>
            <a:ext cx="252413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539750" y="1412875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600" dirty="0">
                <a:solidFill>
                  <a:srgbClr val="9900CC"/>
                </a:solidFill>
              </a:rPr>
              <a:t>continuous variation</a:t>
            </a:r>
            <a:endParaRPr lang="en-GB" sz="3600" dirty="0">
              <a:solidFill>
                <a:srgbClr val="9900CC"/>
              </a:solidFill>
              <a:latin typeface="Arial Black" pitchFamily="34" charset="0"/>
            </a:endParaRPr>
          </a:p>
          <a:p>
            <a:pPr algn="ctr"/>
            <a:r>
              <a:rPr lang="en-GB" sz="3600" dirty="0">
                <a:solidFill>
                  <a:srgbClr val="9900CC"/>
                </a:solidFill>
                <a:latin typeface="Arial Black" pitchFamily="34" charset="0"/>
              </a:rPr>
              <a:t>discontinuous variation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4" grpId="0" build="p"/>
      <p:bldP spid="88078" grpId="0" build="p"/>
      <p:bldP spid="8809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9" name="Text Box 23"/>
          <p:cNvSpPr txBox="1">
            <a:spLocks noChangeArrowheads="1"/>
          </p:cNvSpPr>
          <p:nvPr/>
        </p:nvSpPr>
        <p:spPr bwMode="auto">
          <a:xfrm>
            <a:off x="684213" y="738188"/>
            <a:ext cx="518318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What is </a:t>
            </a:r>
            <a:r>
              <a:rPr lang="en-GB" sz="3200" dirty="0">
                <a:solidFill>
                  <a:srgbClr val="9900CC"/>
                </a:solidFill>
              </a:rPr>
              <a:t>continuous variation</a:t>
            </a:r>
            <a:r>
              <a:rPr lang="en-GB" sz="2400" b="1" dirty="0">
                <a:solidFill>
                  <a:srgbClr val="010066"/>
                </a:solidFill>
              </a:rPr>
              <a:t>?</a:t>
            </a:r>
          </a:p>
          <a:p>
            <a:endParaRPr lang="en-GB" sz="2400" dirty="0">
              <a:solidFill>
                <a:srgbClr val="010066"/>
              </a:solidFill>
            </a:endParaRPr>
          </a:p>
          <a:p>
            <a:r>
              <a:rPr lang="en-GB" sz="2400" dirty="0">
                <a:solidFill>
                  <a:srgbClr val="010066"/>
                </a:solidFill>
              </a:rPr>
              <a:t>This type of feature varies over  </a:t>
            </a:r>
            <a:r>
              <a:rPr lang="en-GB" sz="2400" dirty="0" smtClean="0">
                <a:solidFill>
                  <a:srgbClr val="010066"/>
                </a:solidFill>
              </a:rPr>
              <a:t>a </a:t>
            </a:r>
            <a:r>
              <a:rPr lang="en-GB" sz="2400" dirty="0">
                <a:solidFill>
                  <a:srgbClr val="010066"/>
                </a:solidFill>
              </a:rPr>
              <a:t>continuous range of values.</a:t>
            </a:r>
          </a:p>
          <a:p>
            <a:endParaRPr lang="en-GB" sz="2400" dirty="0">
              <a:solidFill>
                <a:srgbClr val="010066"/>
              </a:solidFill>
            </a:endParaRPr>
          </a:p>
          <a:p>
            <a:r>
              <a:rPr lang="en-GB" sz="2400" dirty="0">
                <a:solidFill>
                  <a:srgbClr val="010066"/>
                </a:solidFill>
              </a:rPr>
              <a:t>Examples of continuous variation include mass, height, skin colour, intelligence and leaf area. </a:t>
            </a:r>
          </a:p>
          <a:p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698500" y="3933825"/>
            <a:ext cx="6553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Continuous variation is due to the </a:t>
            </a:r>
            <a:r>
              <a:rPr lang="en-GB" sz="2400" dirty="0" smtClean="0">
                <a:solidFill>
                  <a:srgbClr val="010066"/>
                </a:solidFill>
              </a:rPr>
              <a:t>        combined </a:t>
            </a:r>
            <a:r>
              <a:rPr lang="en-GB" sz="2400" dirty="0">
                <a:solidFill>
                  <a:srgbClr val="010066"/>
                </a:solidFill>
              </a:rPr>
              <a:t>effects of a large number </a:t>
            </a:r>
            <a:r>
              <a:rPr lang="en-GB" sz="2400" dirty="0" smtClean="0">
                <a:solidFill>
                  <a:srgbClr val="010066"/>
                </a:solidFill>
              </a:rPr>
              <a:t>                   of </a:t>
            </a:r>
            <a:r>
              <a:rPr lang="en-GB" sz="2400" b="1" dirty="0">
                <a:solidFill>
                  <a:srgbClr val="010066"/>
                </a:solidFill>
              </a:rPr>
              <a:t>genes </a:t>
            </a:r>
            <a:r>
              <a:rPr lang="en-GB" sz="2400" b="1" i="1" dirty="0">
                <a:solidFill>
                  <a:srgbClr val="010066"/>
                </a:solidFill>
              </a:rPr>
              <a:t>and</a:t>
            </a:r>
            <a:r>
              <a:rPr lang="en-GB" sz="2400" b="1" dirty="0">
                <a:solidFill>
                  <a:srgbClr val="010066"/>
                </a:solidFill>
              </a:rPr>
              <a:t> the environment</a:t>
            </a:r>
            <a:r>
              <a:rPr lang="en-GB" sz="2400" dirty="0">
                <a:solidFill>
                  <a:srgbClr val="010066"/>
                </a:solidFill>
              </a:rPr>
              <a:t>.</a:t>
            </a:r>
          </a:p>
        </p:txBody>
      </p:sp>
      <p:pic>
        <p:nvPicPr>
          <p:cNvPr id="86043" name="Picture 27" descr="bar chart weight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2132013"/>
            <a:ext cx="2403475" cy="2374900"/>
          </a:xfrm>
          <a:prstGeom prst="rect">
            <a:avLst/>
          </a:prstGeom>
          <a:noFill/>
        </p:spPr>
      </p:pic>
      <p:pic>
        <p:nvPicPr>
          <p:cNvPr id="86046" name="Picture 30" descr="bar chart weight curv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69013" y="2487613"/>
            <a:ext cx="2011362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48" name="Oval 32"/>
          <p:cNvSpPr>
            <a:spLocks noChangeAspect="1" noChangeArrowheads="1"/>
          </p:cNvSpPr>
          <p:nvPr/>
        </p:nvSpPr>
        <p:spPr bwMode="auto">
          <a:xfrm>
            <a:off x="330200" y="831850"/>
            <a:ext cx="252413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86049" name="Text Box 33"/>
          <p:cNvSpPr txBox="1">
            <a:spLocks noChangeArrowheads="1"/>
          </p:cNvSpPr>
          <p:nvPr/>
        </p:nvSpPr>
        <p:spPr bwMode="auto">
          <a:xfrm>
            <a:off x="684213" y="5400675"/>
            <a:ext cx="72723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Does this mean the value of such a feature is fixed or can it change?</a:t>
            </a:r>
          </a:p>
        </p:txBody>
      </p:sp>
      <p:sp>
        <p:nvSpPr>
          <p:cNvPr id="86050" name="Text Box 34"/>
          <p:cNvSpPr txBox="1">
            <a:spLocks noChangeArrowheads="1"/>
          </p:cNvSpPr>
          <p:nvPr/>
        </p:nvSpPr>
        <p:spPr bwMode="auto">
          <a:xfrm>
            <a:off x="5521325" y="1419225"/>
            <a:ext cx="35496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1800" b="1" dirty="0"/>
              <a:t>Bar chart to show the range of </a:t>
            </a:r>
          </a:p>
          <a:p>
            <a:pPr algn="ctr"/>
            <a:r>
              <a:rPr lang="en-GB" sz="1800" b="1" dirty="0"/>
              <a:t>masses in a rugby team</a:t>
            </a:r>
          </a:p>
        </p:txBody>
      </p:sp>
      <p:sp>
        <p:nvSpPr>
          <p:cNvPr id="86051" name="Text Box 35"/>
          <p:cNvSpPr txBox="1">
            <a:spLocks noChangeArrowheads="1"/>
          </p:cNvSpPr>
          <p:nvPr/>
        </p:nvSpPr>
        <p:spPr bwMode="auto">
          <a:xfrm>
            <a:off x="5897563" y="4487863"/>
            <a:ext cx="27924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70    80    90   100  110  120  130</a:t>
            </a:r>
          </a:p>
        </p:txBody>
      </p:sp>
      <p:sp>
        <p:nvSpPr>
          <p:cNvPr id="86052" name="Text Box 36"/>
          <p:cNvSpPr txBox="1">
            <a:spLocks noChangeArrowheads="1"/>
          </p:cNvSpPr>
          <p:nvPr/>
        </p:nvSpPr>
        <p:spPr bwMode="auto">
          <a:xfrm>
            <a:off x="5873750" y="4311650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0</a:t>
            </a:r>
          </a:p>
        </p:txBody>
      </p:sp>
      <p:sp>
        <p:nvSpPr>
          <p:cNvPr id="86053" name="Text Box 37"/>
          <p:cNvSpPr txBox="1">
            <a:spLocks noChangeArrowheads="1"/>
          </p:cNvSpPr>
          <p:nvPr/>
        </p:nvSpPr>
        <p:spPr bwMode="auto">
          <a:xfrm>
            <a:off x="5873750" y="3932238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1</a:t>
            </a:r>
          </a:p>
        </p:txBody>
      </p:sp>
      <p:sp>
        <p:nvSpPr>
          <p:cNvPr id="86054" name="Text Box 38"/>
          <p:cNvSpPr txBox="1">
            <a:spLocks noChangeArrowheads="1"/>
          </p:cNvSpPr>
          <p:nvPr/>
        </p:nvSpPr>
        <p:spPr bwMode="auto">
          <a:xfrm>
            <a:off x="5867400" y="3557588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2</a:t>
            </a:r>
          </a:p>
        </p:txBody>
      </p:sp>
      <p:sp>
        <p:nvSpPr>
          <p:cNvPr id="86055" name="Text Box 39"/>
          <p:cNvSpPr txBox="1">
            <a:spLocks noChangeArrowheads="1"/>
          </p:cNvSpPr>
          <p:nvPr/>
        </p:nvSpPr>
        <p:spPr bwMode="auto">
          <a:xfrm>
            <a:off x="6305550" y="4364038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1</a:t>
            </a:r>
          </a:p>
        </p:txBody>
      </p:sp>
      <p:sp>
        <p:nvSpPr>
          <p:cNvPr id="86056" name="Text Box 40"/>
          <p:cNvSpPr txBox="1">
            <a:spLocks noChangeArrowheads="1"/>
          </p:cNvSpPr>
          <p:nvPr/>
        </p:nvSpPr>
        <p:spPr bwMode="auto">
          <a:xfrm>
            <a:off x="5867400" y="3140075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3</a:t>
            </a:r>
          </a:p>
        </p:txBody>
      </p:sp>
      <p:sp>
        <p:nvSpPr>
          <p:cNvPr id="86057" name="Text Box 41"/>
          <p:cNvSpPr txBox="1">
            <a:spLocks noChangeArrowheads="1"/>
          </p:cNvSpPr>
          <p:nvPr/>
        </p:nvSpPr>
        <p:spPr bwMode="auto">
          <a:xfrm>
            <a:off x="5867400" y="2763838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4</a:t>
            </a:r>
          </a:p>
        </p:txBody>
      </p:sp>
      <p:sp>
        <p:nvSpPr>
          <p:cNvPr id="86058" name="Text Box 42"/>
          <p:cNvSpPr txBox="1">
            <a:spLocks noChangeArrowheads="1"/>
          </p:cNvSpPr>
          <p:nvPr/>
        </p:nvSpPr>
        <p:spPr bwMode="auto">
          <a:xfrm>
            <a:off x="5867400" y="2357438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5</a:t>
            </a:r>
          </a:p>
        </p:txBody>
      </p:sp>
      <p:sp>
        <p:nvSpPr>
          <p:cNvPr id="86059" name="Text Box 43"/>
          <p:cNvSpPr txBox="1">
            <a:spLocks noChangeArrowheads="1"/>
          </p:cNvSpPr>
          <p:nvPr/>
        </p:nvSpPr>
        <p:spPr bwMode="auto">
          <a:xfrm>
            <a:off x="5867400" y="1987550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6</a:t>
            </a:r>
          </a:p>
        </p:txBody>
      </p:sp>
      <p:sp>
        <p:nvSpPr>
          <p:cNvPr id="86060" name="Text Box 44"/>
          <p:cNvSpPr txBox="1">
            <a:spLocks noChangeArrowheads="1"/>
          </p:cNvSpPr>
          <p:nvPr/>
        </p:nvSpPr>
        <p:spPr bwMode="auto">
          <a:xfrm>
            <a:off x="6659563" y="4748213"/>
            <a:ext cx="11334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b="1" dirty="0"/>
              <a:t>mass (kg)</a:t>
            </a:r>
          </a:p>
        </p:txBody>
      </p:sp>
      <p:sp>
        <p:nvSpPr>
          <p:cNvPr id="86061" name="Text Box 45"/>
          <p:cNvSpPr txBox="1">
            <a:spLocks noChangeArrowheads="1"/>
          </p:cNvSpPr>
          <p:nvPr/>
        </p:nvSpPr>
        <p:spPr bwMode="auto">
          <a:xfrm rot="-5400000">
            <a:off x="4493419" y="3161507"/>
            <a:ext cx="256698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b="1" dirty="0"/>
              <a:t>number of rugby players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9" grpId="0" build="p"/>
      <p:bldP spid="86040" grpId="0" build="p"/>
      <p:bldP spid="8604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684213" y="771525"/>
            <a:ext cx="540067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What is</a:t>
            </a:r>
            <a:r>
              <a:rPr lang="en-GB" sz="2400" dirty="0">
                <a:solidFill>
                  <a:srgbClr val="010066"/>
                </a:solidFill>
                <a:latin typeface="Arial Black" pitchFamily="34" charset="0"/>
              </a:rPr>
              <a:t> </a:t>
            </a:r>
            <a:r>
              <a:rPr lang="en-GB" sz="2400" dirty="0">
                <a:solidFill>
                  <a:srgbClr val="7030A0"/>
                </a:solidFill>
                <a:latin typeface="Arial Black" pitchFamily="34" charset="0"/>
              </a:rPr>
              <a:t>discontinuous variation</a:t>
            </a:r>
            <a:r>
              <a:rPr lang="en-GB" sz="2400" dirty="0">
                <a:solidFill>
                  <a:srgbClr val="010066"/>
                </a:solidFill>
              </a:rPr>
              <a:t>?</a:t>
            </a:r>
          </a:p>
          <a:p>
            <a:endParaRPr lang="en-GB" sz="2000" dirty="0">
              <a:solidFill>
                <a:srgbClr val="010066"/>
              </a:solidFill>
            </a:endParaRPr>
          </a:p>
          <a:p>
            <a:r>
              <a:rPr lang="en-GB" sz="2400" dirty="0">
                <a:solidFill>
                  <a:srgbClr val="010066"/>
                </a:solidFill>
              </a:rPr>
              <a:t>This type of feature can only </a:t>
            </a:r>
            <a:r>
              <a:rPr lang="en-GB" sz="2400" dirty="0" smtClean="0">
                <a:solidFill>
                  <a:srgbClr val="010066"/>
                </a:solidFill>
              </a:rPr>
              <a:t>                be </a:t>
            </a:r>
            <a:r>
              <a:rPr lang="en-GB" sz="2400" dirty="0">
                <a:solidFill>
                  <a:srgbClr val="010066"/>
                </a:solidFill>
              </a:rPr>
              <a:t>one of a few distinct options. </a:t>
            </a:r>
            <a:r>
              <a:rPr lang="en-GB" sz="2400" dirty="0" smtClean="0">
                <a:solidFill>
                  <a:srgbClr val="010066"/>
                </a:solidFill>
              </a:rPr>
              <a:t>    Either  you </a:t>
            </a:r>
            <a:r>
              <a:rPr lang="en-GB" sz="2400" dirty="0">
                <a:solidFill>
                  <a:srgbClr val="010066"/>
                </a:solidFill>
              </a:rPr>
              <a:t>have this type of characteristic or you don’t.</a:t>
            </a:r>
          </a:p>
          <a:p>
            <a:pPr>
              <a:buFontTx/>
              <a:buChar char="-"/>
            </a:pPr>
            <a:endParaRPr lang="en-GB" sz="2400" dirty="0">
              <a:solidFill>
                <a:srgbClr val="010066"/>
              </a:solidFill>
            </a:endParaRPr>
          </a:p>
          <a:p>
            <a:r>
              <a:rPr lang="en-GB" sz="2400" dirty="0">
                <a:solidFill>
                  <a:srgbClr val="010066"/>
                </a:solidFill>
              </a:rPr>
              <a:t>Examples of discontinuous </a:t>
            </a:r>
            <a:r>
              <a:rPr lang="en-GB" sz="2400" dirty="0" smtClean="0">
                <a:solidFill>
                  <a:srgbClr val="010066"/>
                </a:solidFill>
              </a:rPr>
              <a:t>       variation </a:t>
            </a:r>
            <a:r>
              <a:rPr lang="en-GB" sz="2400" dirty="0">
                <a:solidFill>
                  <a:srgbClr val="010066"/>
                </a:solidFill>
              </a:rPr>
              <a:t>include blood group</a:t>
            </a:r>
            <a:r>
              <a:rPr lang="en-GB" sz="2400" dirty="0"/>
              <a:t>, </a:t>
            </a:r>
            <a:r>
              <a:rPr lang="en-GB" sz="2400" dirty="0" smtClean="0"/>
              <a:t>   </a:t>
            </a:r>
            <a:r>
              <a:rPr lang="en-GB" sz="2400" dirty="0" smtClean="0">
                <a:solidFill>
                  <a:srgbClr val="010066"/>
                </a:solidFill>
              </a:rPr>
              <a:t>natural </a:t>
            </a:r>
            <a:r>
              <a:rPr lang="en-GB" sz="2400" dirty="0">
                <a:solidFill>
                  <a:srgbClr val="010066"/>
                </a:solidFill>
              </a:rPr>
              <a:t>eye colour and inherited diseases.</a:t>
            </a: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684213" y="5103813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Discontinuous variation is controlled by a small number of genes with little environmental influence.</a:t>
            </a:r>
          </a:p>
        </p:txBody>
      </p:sp>
      <p:pic>
        <p:nvPicPr>
          <p:cNvPr id="90127" name="Picture 15" descr="bar chart blood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0275" y="2103438"/>
            <a:ext cx="24225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28" name="Oval 16"/>
          <p:cNvSpPr>
            <a:spLocks noChangeAspect="1" noChangeArrowheads="1"/>
          </p:cNvSpPr>
          <p:nvPr/>
        </p:nvSpPr>
        <p:spPr bwMode="auto">
          <a:xfrm>
            <a:off x="330200" y="831850"/>
            <a:ext cx="252413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5268913" y="1414463"/>
            <a:ext cx="37401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1800" b="1"/>
              <a:t>Bar chart to show the frequency </a:t>
            </a:r>
          </a:p>
          <a:p>
            <a:pPr algn="ctr"/>
            <a:r>
              <a:rPr lang="en-GB" sz="1800" b="1"/>
              <a:t>of blood groups in a rugby team</a:t>
            </a: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6313488" y="4430713"/>
            <a:ext cx="21844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b="1"/>
              <a:t>O        A       B       AB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5773738" y="4313238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0</a:t>
            </a:r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5773738" y="3933825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1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5767388" y="3559175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2</a:t>
            </a:r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5767388" y="3141663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3</a:t>
            </a:r>
          </a:p>
        </p:txBody>
      </p:sp>
      <p:sp>
        <p:nvSpPr>
          <p:cNvPr id="90137" name="Text Box 25"/>
          <p:cNvSpPr txBox="1">
            <a:spLocks noChangeArrowheads="1"/>
          </p:cNvSpPr>
          <p:nvPr/>
        </p:nvSpPr>
        <p:spPr bwMode="auto">
          <a:xfrm>
            <a:off x="5767388" y="2765425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4</a:t>
            </a:r>
          </a:p>
        </p:txBody>
      </p:sp>
      <p:sp>
        <p:nvSpPr>
          <p:cNvPr id="90138" name="Text Box 26"/>
          <p:cNvSpPr txBox="1">
            <a:spLocks noChangeArrowheads="1"/>
          </p:cNvSpPr>
          <p:nvPr/>
        </p:nvSpPr>
        <p:spPr bwMode="auto">
          <a:xfrm>
            <a:off x="5767388" y="2359025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5</a:t>
            </a:r>
          </a:p>
        </p:txBody>
      </p:sp>
      <p:sp>
        <p:nvSpPr>
          <p:cNvPr id="90139" name="Text Box 27"/>
          <p:cNvSpPr txBox="1">
            <a:spLocks noChangeArrowheads="1"/>
          </p:cNvSpPr>
          <p:nvPr/>
        </p:nvSpPr>
        <p:spPr bwMode="auto">
          <a:xfrm>
            <a:off x="5767388" y="1989138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6</a:t>
            </a:r>
          </a:p>
        </p:txBody>
      </p:sp>
      <p:sp>
        <p:nvSpPr>
          <p:cNvPr id="90140" name="Text Box 28"/>
          <p:cNvSpPr txBox="1">
            <a:spLocks noChangeArrowheads="1"/>
          </p:cNvSpPr>
          <p:nvPr/>
        </p:nvSpPr>
        <p:spPr bwMode="auto">
          <a:xfrm>
            <a:off x="6591300" y="4676775"/>
            <a:ext cx="13684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b="1"/>
              <a:t>blood group</a:t>
            </a:r>
          </a:p>
        </p:txBody>
      </p:sp>
      <p:sp>
        <p:nvSpPr>
          <p:cNvPr id="90141" name="Text Box 29"/>
          <p:cNvSpPr txBox="1">
            <a:spLocks noChangeArrowheads="1"/>
          </p:cNvSpPr>
          <p:nvPr/>
        </p:nvSpPr>
        <p:spPr bwMode="auto">
          <a:xfrm rot="-5400000">
            <a:off x="4393406" y="3163094"/>
            <a:ext cx="25669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b="1" dirty="0"/>
              <a:t>number of rugby players</a:t>
            </a:r>
          </a:p>
        </p:txBody>
      </p:sp>
      <p:sp>
        <p:nvSpPr>
          <p:cNvPr id="90143" name="Text Box 31"/>
          <p:cNvSpPr txBox="1">
            <a:spLocks noChangeArrowheads="1"/>
          </p:cNvSpPr>
          <p:nvPr/>
        </p:nvSpPr>
        <p:spPr bwMode="auto">
          <a:xfrm>
            <a:off x="684213" y="6092825"/>
            <a:ext cx="7272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Does this mean the value of such a feature is fixed?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2" grpId="0" build="p"/>
      <p:bldP spid="90124" grpId="0" build="p"/>
      <p:bldP spid="901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to cover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Variation </a:t>
            </a:r>
          </a:p>
          <a:p>
            <a:r>
              <a:rPr lang="en-GB" dirty="0" smtClean="0"/>
              <a:t>DNA and meiosis</a:t>
            </a:r>
          </a:p>
          <a:p>
            <a:r>
              <a:rPr lang="en-GB" dirty="0" smtClean="0"/>
              <a:t>The cell cycle</a:t>
            </a:r>
          </a:p>
          <a:p>
            <a:r>
              <a:rPr lang="en-GB" dirty="0" smtClean="0"/>
              <a:t>Genetic diversity</a:t>
            </a:r>
          </a:p>
          <a:p>
            <a:r>
              <a:rPr lang="en-GB" dirty="0" smtClean="0"/>
              <a:t>The variety of life</a:t>
            </a:r>
          </a:p>
          <a:p>
            <a:r>
              <a:rPr lang="en-GB" dirty="0" smtClean="0"/>
              <a:t>Exchange and transport</a:t>
            </a:r>
          </a:p>
          <a:p>
            <a:pPr lvl="1"/>
            <a:r>
              <a:rPr lang="en-GB" dirty="0" smtClean="0"/>
              <a:t>The circulatory system of mammals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Student should understand the following:</a:t>
            </a:r>
          </a:p>
          <a:p>
            <a:r>
              <a:rPr lang="en-GB" dirty="0" smtClean="0"/>
              <a:t>Variation exists between members of a species.</a:t>
            </a:r>
          </a:p>
          <a:p>
            <a:r>
              <a:rPr lang="en-GB" dirty="0" smtClean="0"/>
              <a:t>Similarities and differences between individuals within a species may be the result of </a:t>
            </a:r>
          </a:p>
          <a:p>
            <a:pPr lvl="1"/>
            <a:r>
              <a:rPr lang="en-GB" dirty="0" smtClean="0"/>
              <a:t>genetic factors, </a:t>
            </a:r>
          </a:p>
          <a:p>
            <a:pPr lvl="1"/>
            <a:r>
              <a:rPr lang="en-GB" dirty="0" smtClean="0"/>
              <a:t>differences in environmental factors, </a:t>
            </a:r>
          </a:p>
          <a:p>
            <a:pPr lvl="1"/>
            <a:r>
              <a:rPr lang="en-GB" dirty="0" smtClean="0"/>
              <a:t>or a combination of both.</a:t>
            </a:r>
          </a:p>
          <a:p>
            <a:r>
              <a:rPr lang="en-GB" dirty="0" smtClean="0"/>
              <a:t>Candidates should appreciate the tentative nature of any conclusions that can be drawn relating to the causes of variation.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64291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GB" sz="8800" dirty="0" smtClean="0"/>
              <a:t>Variation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GB" sz="6000" dirty="0" smtClean="0"/>
              <a:t>7.1 Investigating </a:t>
            </a:r>
            <a:br>
              <a:rPr lang="en-GB" sz="6000" dirty="0" smtClean="0"/>
            </a:br>
            <a:r>
              <a:rPr lang="en-GB" sz="6000" dirty="0" smtClean="0"/>
              <a:t>variation</a:t>
            </a:r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Student should understand the following:</a:t>
            </a:r>
          </a:p>
          <a:p>
            <a:r>
              <a:rPr lang="en-GB" dirty="0" smtClean="0"/>
              <a:t>Variation exists between members of a species.</a:t>
            </a:r>
          </a:p>
          <a:p>
            <a:r>
              <a:rPr lang="en-GB" dirty="0" smtClean="0"/>
              <a:t>Similarities and differences between individuals within a species may be the result of </a:t>
            </a:r>
          </a:p>
          <a:p>
            <a:pPr lvl="1"/>
            <a:r>
              <a:rPr lang="en-GB" dirty="0" smtClean="0"/>
              <a:t>genetic factors, </a:t>
            </a:r>
          </a:p>
          <a:p>
            <a:pPr lvl="1"/>
            <a:r>
              <a:rPr lang="en-GB" dirty="0" smtClean="0"/>
              <a:t>differences in environmental factors, </a:t>
            </a:r>
          </a:p>
          <a:p>
            <a:pPr lvl="1"/>
            <a:r>
              <a:rPr lang="en-GB" dirty="0" smtClean="0"/>
              <a:t>or a combination of both.</a:t>
            </a:r>
          </a:p>
          <a:p>
            <a:r>
              <a:rPr lang="en-GB" dirty="0" smtClean="0"/>
              <a:t>Candidates should appreciate the tentative nature of any conclusions that can be drawn relating to the causes of variation.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Variation can be described as differences that exist between individuals. There are 2 types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err="1" smtClean="0"/>
              <a:t>Interspecific</a:t>
            </a:r>
            <a:r>
              <a:rPr lang="en-GB" dirty="0" smtClean="0"/>
              <a:t> – between different species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b="1" dirty="0" err="1" smtClean="0"/>
              <a:t>Intraspecific</a:t>
            </a:r>
            <a:r>
              <a:rPr lang="en-GB" dirty="0" smtClean="0"/>
              <a:t> – within a species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215206" cy="4048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3600" b="1" dirty="0">
                <a:solidFill>
                  <a:srgbClr val="9900CC"/>
                </a:solidFill>
              </a:rPr>
              <a:t>      </a:t>
            </a:r>
            <a:r>
              <a:rPr lang="en-GB" sz="3600" b="1" dirty="0">
                <a:solidFill>
                  <a:srgbClr val="10BC45"/>
                </a:solidFill>
              </a:rPr>
              <a:t>Variation within species</a:t>
            </a:r>
            <a:endParaRPr lang="en-GB" sz="3600" dirty="0">
              <a:solidFill>
                <a:srgbClr val="10BC45"/>
              </a:solidFill>
            </a:endParaRP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611188" y="5876925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rgbClr val="010066"/>
                </a:solidFill>
              </a:rPr>
              <a:t>No two people are exactly the same. How is this possible?</a:t>
            </a:r>
            <a:endParaRPr lang="en-GB" sz="1400" b="1" i="1">
              <a:solidFill>
                <a:srgbClr val="9900CC"/>
              </a:solidFill>
              <a:latin typeface="Verdana" pitchFamily="34" charset="0"/>
            </a:endParaRP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627063" y="750888"/>
            <a:ext cx="81216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The current population of planet Earth is more than </a:t>
            </a:r>
          </a:p>
          <a:p>
            <a:r>
              <a:rPr lang="en-GB" sz="2400" dirty="0">
                <a:solidFill>
                  <a:srgbClr val="010066"/>
                </a:solidFill>
              </a:rPr>
              <a:t>six thousand million people!</a:t>
            </a:r>
          </a:p>
          <a:p>
            <a:endParaRPr lang="en-GB" sz="2400" b="1" dirty="0">
              <a:solidFill>
                <a:srgbClr val="9900CC"/>
              </a:solidFill>
              <a:latin typeface="Verdana" pitchFamily="34" charset="0"/>
            </a:endParaRPr>
          </a:p>
        </p:txBody>
      </p:sp>
      <p:sp>
        <p:nvSpPr>
          <p:cNvPr id="56341" name="Oval 21"/>
          <p:cNvSpPr>
            <a:spLocks noChangeAspect="1" noChangeArrowheads="1"/>
          </p:cNvSpPr>
          <p:nvPr/>
        </p:nvSpPr>
        <p:spPr bwMode="auto">
          <a:xfrm>
            <a:off x="330200" y="836613"/>
            <a:ext cx="252413" cy="2524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6355" name="Picture 35" descr="PAT_B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562100"/>
            <a:ext cx="7905750" cy="431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286512" cy="4048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3600" b="1" dirty="0">
                <a:solidFill>
                  <a:srgbClr val="9900CC"/>
                </a:solidFill>
              </a:rPr>
              <a:t>      </a:t>
            </a:r>
            <a:r>
              <a:rPr lang="en-GB" sz="3600" b="1" dirty="0">
                <a:solidFill>
                  <a:srgbClr val="10BC45"/>
                </a:solidFill>
              </a:rPr>
              <a:t>Variation within species</a:t>
            </a:r>
            <a:endParaRPr lang="en-GB" sz="3600" dirty="0">
              <a:solidFill>
                <a:srgbClr val="10BC45"/>
              </a:solidFill>
            </a:endParaRP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627063" y="735013"/>
            <a:ext cx="8121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rgbClr val="010066"/>
                </a:solidFill>
              </a:rPr>
              <a:t>Members of the same species also show variation.</a:t>
            </a:r>
          </a:p>
          <a:p>
            <a:r>
              <a:rPr lang="en-GB" sz="2400">
                <a:solidFill>
                  <a:srgbClr val="010066"/>
                </a:solidFill>
              </a:rPr>
              <a:t>These differences are called </a:t>
            </a:r>
            <a:r>
              <a:rPr lang="en-GB" sz="2400" b="1">
                <a:solidFill>
                  <a:srgbClr val="010066"/>
                </a:solidFill>
              </a:rPr>
              <a:t>characteristics</a:t>
            </a:r>
            <a:r>
              <a:rPr lang="en-GB" sz="2400">
                <a:solidFill>
                  <a:srgbClr val="010066"/>
                </a:solidFill>
              </a:rPr>
              <a:t>.</a:t>
            </a:r>
            <a:endParaRPr lang="en-GB" sz="2400" b="1">
              <a:solidFill>
                <a:srgbClr val="010066"/>
              </a:solidFill>
              <a:latin typeface="Verdana" pitchFamily="34" charset="0"/>
            </a:endParaRPr>
          </a:p>
        </p:txBody>
      </p:sp>
      <p:sp>
        <p:nvSpPr>
          <p:cNvPr id="58416" name="Oval 48"/>
          <p:cNvSpPr>
            <a:spLocks noChangeAspect="1" noChangeArrowheads="1"/>
          </p:cNvSpPr>
          <p:nvPr/>
        </p:nvSpPr>
        <p:spPr bwMode="auto">
          <a:xfrm>
            <a:off x="330200" y="836613"/>
            <a:ext cx="252413" cy="2524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622300" y="5011738"/>
            <a:ext cx="7572375" cy="1370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010066"/>
                </a:solidFill>
              </a:rPr>
              <a:t>How many human characteristics can you think of that </a:t>
            </a:r>
          </a:p>
          <a:p>
            <a:r>
              <a:rPr lang="en-GB" sz="2400">
                <a:solidFill>
                  <a:srgbClr val="010066"/>
                </a:solidFill>
              </a:rPr>
              <a:t>show variation?</a:t>
            </a:r>
          </a:p>
          <a:p>
            <a:endParaRPr lang="en-GB" sz="1200">
              <a:solidFill>
                <a:srgbClr val="010066"/>
              </a:solidFill>
            </a:endParaRPr>
          </a:p>
          <a:p>
            <a:r>
              <a:rPr lang="en-GB" sz="2400">
                <a:solidFill>
                  <a:srgbClr val="010066"/>
                </a:solidFill>
              </a:rPr>
              <a:t>What causes each person’s unique characteristics?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724525" cy="4048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3600" b="1" dirty="0">
                <a:solidFill>
                  <a:srgbClr val="9900CC"/>
                </a:solidFill>
              </a:rPr>
              <a:t>      </a:t>
            </a:r>
            <a:r>
              <a:rPr lang="en-GB" sz="3600" b="1" dirty="0">
                <a:solidFill>
                  <a:srgbClr val="10BC45"/>
                </a:solidFill>
              </a:rPr>
              <a:t>Spot the family likeness</a:t>
            </a:r>
            <a:endParaRPr lang="en-GB" sz="3600" dirty="0">
              <a:solidFill>
                <a:srgbClr val="10BC45"/>
              </a:solidFill>
            </a:endParaRPr>
          </a:p>
        </p:txBody>
      </p:sp>
      <p:pic>
        <p:nvPicPr>
          <p:cNvPr id="240648" name="Picture 8" descr="heath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1349375"/>
            <a:ext cx="2819400" cy="2052638"/>
          </a:xfrm>
          <a:prstGeom prst="rect">
            <a:avLst/>
          </a:prstGeom>
          <a:noFill/>
        </p:spPr>
      </p:pic>
      <p:pic>
        <p:nvPicPr>
          <p:cNvPr id="240649" name="Picture 9" descr="sim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05350" y="1341438"/>
            <a:ext cx="2819400" cy="2051050"/>
          </a:xfrm>
          <a:prstGeom prst="rect">
            <a:avLst/>
          </a:prstGeom>
          <a:noFill/>
        </p:spPr>
      </p:pic>
      <p:pic>
        <p:nvPicPr>
          <p:cNvPr id="240650" name="Picture 10" descr="jaco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19250" y="3394075"/>
            <a:ext cx="2819400" cy="2051050"/>
          </a:xfrm>
          <a:prstGeom prst="rect">
            <a:avLst/>
          </a:prstGeom>
          <a:noFill/>
        </p:spPr>
      </p:pic>
      <p:pic>
        <p:nvPicPr>
          <p:cNvPr id="240651" name="Picture 11" descr="frey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3368675"/>
            <a:ext cx="2819400" cy="2051050"/>
          </a:xfrm>
          <a:prstGeom prst="rect">
            <a:avLst/>
          </a:prstGeom>
          <a:noFill/>
        </p:spPr>
      </p:pic>
      <p:sp>
        <p:nvSpPr>
          <p:cNvPr id="240652" name="Text Box 12"/>
          <p:cNvSpPr txBox="1">
            <a:spLocks noChangeArrowheads="1"/>
          </p:cNvSpPr>
          <p:nvPr/>
        </p:nvSpPr>
        <p:spPr bwMode="auto">
          <a:xfrm>
            <a:off x="506413" y="1917700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6600CC"/>
                </a:solidFill>
                <a:latin typeface="Verdana" pitchFamily="34" charset="0"/>
              </a:rPr>
              <a:t>Mum</a:t>
            </a:r>
          </a:p>
        </p:txBody>
      </p:sp>
      <p:sp>
        <p:nvSpPr>
          <p:cNvPr id="240653" name="Text Box 13"/>
          <p:cNvSpPr txBox="1">
            <a:spLocks noChangeArrowheads="1"/>
          </p:cNvSpPr>
          <p:nvPr/>
        </p:nvSpPr>
        <p:spPr bwMode="auto">
          <a:xfrm>
            <a:off x="7615238" y="1974850"/>
            <a:ext cx="852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6600CC"/>
                </a:solidFill>
                <a:latin typeface="Verdana" pitchFamily="34" charset="0"/>
              </a:rPr>
              <a:t>Dad</a:t>
            </a:r>
          </a:p>
        </p:txBody>
      </p:sp>
      <p:sp>
        <p:nvSpPr>
          <p:cNvPr id="240654" name="Text Box 14"/>
          <p:cNvSpPr txBox="1">
            <a:spLocks noChangeArrowheads="1"/>
          </p:cNvSpPr>
          <p:nvPr/>
        </p:nvSpPr>
        <p:spPr bwMode="auto">
          <a:xfrm>
            <a:off x="690563" y="3879850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6600CC"/>
                </a:solidFill>
                <a:latin typeface="Verdana" pitchFamily="34" charset="0"/>
              </a:rPr>
              <a:t>son</a:t>
            </a:r>
          </a:p>
        </p:txBody>
      </p:sp>
      <p:sp>
        <p:nvSpPr>
          <p:cNvPr id="240655" name="Text Box 15"/>
          <p:cNvSpPr txBox="1">
            <a:spLocks noChangeArrowheads="1"/>
          </p:cNvSpPr>
          <p:nvPr/>
        </p:nvSpPr>
        <p:spPr bwMode="auto">
          <a:xfrm>
            <a:off x="7451725" y="4032250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6600CC"/>
                </a:solidFill>
                <a:latin typeface="Verdana" pitchFamily="34" charset="0"/>
              </a:rPr>
              <a:t>daughter</a:t>
            </a:r>
          </a:p>
        </p:txBody>
      </p:sp>
      <p:sp>
        <p:nvSpPr>
          <p:cNvPr id="240656" name="Text Box 16"/>
          <p:cNvSpPr txBox="1">
            <a:spLocks noChangeArrowheads="1"/>
          </p:cNvSpPr>
          <p:nvPr/>
        </p:nvSpPr>
        <p:spPr bwMode="auto">
          <a:xfrm>
            <a:off x="588963" y="5373688"/>
            <a:ext cx="8736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rgbClr val="010066"/>
                </a:solidFill>
              </a:rPr>
              <a:t>Which parent do these children look more like?</a:t>
            </a:r>
          </a:p>
          <a:p>
            <a:r>
              <a:rPr lang="en-GB" sz="2400">
                <a:solidFill>
                  <a:srgbClr val="010066"/>
                </a:solidFill>
              </a:rPr>
              <a:t>If the son grows up to have children who might they look like?</a:t>
            </a:r>
            <a:r>
              <a:rPr lang="en-GB" sz="2000">
                <a:latin typeface="Verdana" pitchFamily="34" charset="0"/>
              </a:rPr>
              <a:t> </a:t>
            </a:r>
          </a:p>
        </p:txBody>
      </p:sp>
      <p:sp>
        <p:nvSpPr>
          <p:cNvPr id="240657" name="Text Box 17"/>
          <p:cNvSpPr txBox="1">
            <a:spLocks noChangeArrowheads="1"/>
          </p:cNvSpPr>
          <p:nvPr/>
        </p:nvSpPr>
        <p:spPr bwMode="auto">
          <a:xfrm>
            <a:off x="636588" y="739775"/>
            <a:ext cx="7031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rgbClr val="010066"/>
                </a:solidFill>
              </a:rPr>
              <a:t>Members of the same family often look similar</a:t>
            </a:r>
            <a:r>
              <a:rPr lang="en-GB" sz="2400" b="1">
                <a:solidFill>
                  <a:srgbClr val="010066"/>
                </a:solidFill>
              </a:rPr>
              <a:t>.</a:t>
            </a:r>
            <a:endParaRPr lang="en-GB" sz="2400">
              <a:solidFill>
                <a:srgbClr val="010066"/>
              </a:solidFill>
            </a:endParaRPr>
          </a:p>
        </p:txBody>
      </p:sp>
      <p:sp>
        <p:nvSpPr>
          <p:cNvPr id="240658" name="Oval 18"/>
          <p:cNvSpPr>
            <a:spLocks noChangeAspect="1" noChangeArrowheads="1"/>
          </p:cNvSpPr>
          <p:nvPr/>
        </p:nvSpPr>
        <p:spPr bwMode="auto">
          <a:xfrm>
            <a:off x="330200" y="831850"/>
            <a:ext cx="252413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435600" cy="4048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3600" b="1" dirty="0">
                <a:solidFill>
                  <a:srgbClr val="9900CC"/>
                </a:solidFill>
              </a:rPr>
              <a:t>      </a:t>
            </a:r>
            <a:r>
              <a:rPr lang="en-GB" sz="3600" b="1" dirty="0">
                <a:solidFill>
                  <a:srgbClr val="10BC45"/>
                </a:solidFill>
              </a:rPr>
              <a:t>Inherited characteristics</a:t>
            </a:r>
            <a:endParaRPr lang="en-GB" sz="3600" dirty="0">
              <a:solidFill>
                <a:srgbClr val="10BC45"/>
              </a:solidFill>
            </a:endParaRPr>
          </a:p>
        </p:txBody>
      </p:sp>
      <p:pic>
        <p:nvPicPr>
          <p:cNvPr id="137263" name="Picture 47" descr="heath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1349375"/>
            <a:ext cx="2819400" cy="2052638"/>
          </a:xfrm>
          <a:prstGeom prst="rect">
            <a:avLst/>
          </a:prstGeom>
          <a:noFill/>
        </p:spPr>
      </p:pic>
      <p:pic>
        <p:nvPicPr>
          <p:cNvPr id="137264" name="Picture 48" descr="sim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05350" y="1341438"/>
            <a:ext cx="2819400" cy="2051050"/>
          </a:xfrm>
          <a:prstGeom prst="rect">
            <a:avLst/>
          </a:prstGeom>
          <a:noFill/>
        </p:spPr>
      </p:pic>
      <p:pic>
        <p:nvPicPr>
          <p:cNvPr id="137265" name="Picture 49" descr="jaco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19250" y="3394075"/>
            <a:ext cx="2819400" cy="2051050"/>
          </a:xfrm>
          <a:prstGeom prst="rect">
            <a:avLst/>
          </a:prstGeom>
          <a:noFill/>
        </p:spPr>
      </p:pic>
      <p:pic>
        <p:nvPicPr>
          <p:cNvPr id="137266" name="Picture 50" descr="frey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3368675"/>
            <a:ext cx="2819400" cy="2051050"/>
          </a:xfrm>
          <a:prstGeom prst="rect">
            <a:avLst/>
          </a:prstGeom>
          <a:noFill/>
        </p:spPr>
      </p:pic>
      <p:sp>
        <p:nvSpPr>
          <p:cNvPr id="137267" name="Text Box 51"/>
          <p:cNvSpPr txBox="1">
            <a:spLocks noChangeArrowheads="1"/>
          </p:cNvSpPr>
          <p:nvPr/>
        </p:nvSpPr>
        <p:spPr bwMode="auto">
          <a:xfrm>
            <a:off x="506413" y="1917700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6600CC"/>
                </a:solidFill>
                <a:latin typeface="Verdana" pitchFamily="34" charset="0"/>
              </a:rPr>
              <a:t>Mum</a:t>
            </a:r>
          </a:p>
        </p:txBody>
      </p:sp>
      <p:sp>
        <p:nvSpPr>
          <p:cNvPr id="137268" name="Text Box 52"/>
          <p:cNvSpPr txBox="1">
            <a:spLocks noChangeArrowheads="1"/>
          </p:cNvSpPr>
          <p:nvPr/>
        </p:nvSpPr>
        <p:spPr bwMode="auto">
          <a:xfrm>
            <a:off x="7615238" y="1974850"/>
            <a:ext cx="852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6600CC"/>
                </a:solidFill>
                <a:latin typeface="Verdana" pitchFamily="34" charset="0"/>
              </a:rPr>
              <a:t>Dad</a:t>
            </a:r>
          </a:p>
        </p:txBody>
      </p:sp>
      <p:sp>
        <p:nvSpPr>
          <p:cNvPr id="137269" name="Text Box 53"/>
          <p:cNvSpPr txBox="1">
            <a:spLocks noChangeArrowheads="1"/>
          </p:cNvSpPr>
          <p:nvPr/>
        </p:nvSpPr>
        <p:spPr bwMode="auto">
          <a:xfrm>
            <a:off x="690563" y="3879850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6600CC"/>
                </a:solidFill>
                <a:latin typeface="Verdana" pitchFamily="34" charset="0"/>
              </a:rPr>
              <a:t>son</a:t>
            </a:r>
          </a:p>
        </p:txBody>
      </p:sp>
      <p:sp>
        <p:nvSpPr>
          <p:cNvPr id="137271" name="Text Box 55"/>
          <p:cNvSpPr txBox="1">
            <a:spLocks noChangeArrowheads="1"/>
          </p:cNvSpPr>
          <p:nvPr/>
        </p:nvSpPr>
        <p:spPr bwMode="auto">
          <a:xfrm>
            <a:off x="588963" y="5373688"/>
            <a:ext cx="85550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rgbClr val="010066"/>
                </a:solidFill>
              </a:rPr>
              <a:t>Humans, like all living things, inherit</a:t>
            </a:r>
            <a:r>
              <a:rPr lang="en-GB" sz="2400" b="1">
                <a:solidFill>
                  <a:srgbClr val="010066"/>
                </a:solidFill>
              </a:rPr>
              <a:t> characteristics</a:t>
            </a:r>
            <a:r>
              <a:rPr lang="en-GB" sz="2400">
                <a:solidFill>
                  <a:srgbClr val="010066"/>
                </a:solidFill>
              </a:rPr>
              <a:t> from their parents. How are characteristics passed on?</a:t>
            </a:r>
            <a:endParaRPr lang="en-GB" sz="2000">
              <a:latin typeface="Verdana" pitchFamily="34" charset="0"/>
            </a:endParaRPr>
          </a:p>
        </p:txBody>
      </p:sp>
      <p:sp>
        <p:nvSpPr>
          <p:cNvPr id="137275" name="Text Box 59"/>
          <p:cNvSpPr txBox="1">
            <a:spLocks noChangeArrowheads="1"/>
          </p:cNvSpPr>
          <p:nvPr/>
        </p:nvSpPr>
        <p:spPr bwMode="auto">
          <a:xfrm>
            <a:off x="636588" y="739775"/>
            <a:ext cx="7031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rgbClr val="010066"/>
                </a:solidFill>
              </a:rPr>
              <a:t>Why do members of the same family look similar?</a:t>
            </a:r>
          </a:p>
        </p:txBody>
      </p:sp>
      <p:sp>
        <p:nvSpPr>
          <p:cNvPr id="137276" name="Oval 60"/>
          <p:cNvSpPr>
            <a:spLocks noChangeAspect="1" noChangeArrowheads="1"/>
          </p:cNvSpPr>
          <p:nvPr/>
        </p:nvSpPr>
        <p:spPr bwMode="auto">
          <a:xfrm>
            <a:off x="330200" y="831850"/>
            <a:ext cx="252413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137286" name="Text Box 70"/>
          <p:cNvSpPr txBox="1">
            <a:spLocks noChangeArrowheads="1"/>
          </p:cNvSpPr>
          <p:nvPr/>
        </p:nvSpPr>
        <p:spPr bwMode="auto">
          <a:xfrm>
            <a:off x="7451725" y="4032250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6600CC"/>
                </a:solidFill>
                <a:latin typeface="Verdana" pitchFamily="34" charset="0"/>
              </a:rPr>
              <a:t>daughter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1080</Words>
  <Application>Microsoft Office PowerPoint</Application>
  <PresentationFormat>On-screen Show (4:3)</PresentationFormat>
  <Paragraphs>175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UNIT 2</vt:lpstr>
      <vt:lpstr>Topics to cover</vt:lpstr>
      <vt:lpstr>Variation</vt:lpstr>
      <vt:lpstr>Learning objectives</vt:lpstr>
      <vt:lpstr>Variation </vt:lpstr>
      <vt:lpstr>      Variation within species</vt:lpstr>
      <vt:lpstr>      Variation within species</vt:lpstr>
      <vt:lpstr>      Spot the family likeness</vt:lpstr>
      <vt:lpstr>      Inherited characteristics</vt:lpstr>
      <vt:lpstr>      Inherited characteristics</vt:lpstr>
      <vt:lpstr>      Causes of variation</vt:lpstr>
      <vt:lpstr>      Causes of variation</vt:lpstr>
      <vt:lpstr>      Causes of variation</vt:lpstr>
      <vt:lpstr>A warning!</vt:lpstr>
      <vt:lpstr>Genetic causes of variation</vt:lpstr>
      <vt:lpstr>      How to classify variation </vt:lpstr>
      <vt:lpstr>      How to classify variation</vt:lpstr>
      <vt:lpstr>Slide 18</vt:lpstr>
      <vt:lpstr>Slide 19</vt:lpstr>
      <vt:lpstr>Learning objectives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 </dc:creator>
  <cp:lastModifiedBy> </cp:lastModifiedBy>
  <cp:revision>6</cp:revision>
  <dcterms:created xsi:type="dcterms:W3CDTF">2008-12-22T08:33:01Z</dcterms:created>
  <dcterms:modified xsi:type="dcterms:W3CDTF">2008-12-23T08:50:42Z</dcterms:modified>
</cp:coreProperties>
</file>