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8C202-F2F3-4F23-B0BD-1D916D4E545A}" type="datetimeFigureOut">
              <a:rPr lang="en-US" smtClean="0"/>
              <a:pPr/>
              <a:t>10/12/2010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F4E0C-4526-4CD9-80D6-732103FA302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Sex Linkage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8.3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Haemophilia sheet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chromosome pairs do humans have?</a:t>
            </a:r>
          </a:p>
          <a:p>
            <a:pPr lvl="1"/>
            <a:r>
              <a:rPr lang="en-GB" dirty="0" smtClean="0"/>
              <a:t>23 pairs</a:t>
            </a:r>
          </a:p>
          <a:p>
            <a:r>
              <a:rPr lang="en-GB" dirty="0" smtClean="0"/>
              <a:t>What are the sex chromosomes and how is it determined if a person is male or female?</a:t>
            </a:r>
          </a:p>
          <a:p>
            <a:pPr lvl="1"/>
            <a:r>
              <a:rPr lang="en-GB" dirty="0" smtClean="0"/>
              <a:t>X and Y</a:t>
            </a:r>
          </a:p>
          <a:p>
            <a:pPr lvl="1"/>
            <a:r>
              <a:rPr lang="en-GB" dirty="0" smtClean="0"/>
              <a:t>Male = XY, Female = XX</a:t>
            </a:r>
          </a:p>
          <a:p>
            <a:r>
              <a:rPr lang="en-GB" dirty="0" smtClean="0"/>
              <a:t>Do you know any conditions that are sex linked?</a:t>
            </a:r>
          </a:p>
          <a:p>
            <a:pPr lvl="1"/>
            <a:r>
              <a:rPr lang="en-GB" dirty="0" smtClean="0"/>
              <a:t>Red-Green colour blindness</a:t>
            </a:r>
          </a:p>
          <a:p>
            <a:pPr lvl="1"/>
            <a:r>
              <a:rPr lang="en-GB" dirty="0" smtClean="0"/>
              <a:t>Haemophilia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how sex is determined genetically</a:t>
            </a:r>
          </a:p>
          <a:p>
            <a:r>
              <a:rPr lang="en-GB" dirty="0" smtClean="0"/>
              <a:t>Explain sex linkage</a:t>
            </a:r>
          </a:p>
          <a:p>
            <a:r>
              <a:rPr lang="en-GB" dirty="0" smtClean="0"/>
              <a:t>Explain how haemophilia is inherited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Success Criteria</a:t>
            </a:r>
          </a:p>
          <a:p>
            <a:r>
              <a:rPr lang="en-GB" dirty="0" smtClean="0"/>
              <a:t>Complete a </a:t>
            </a:r>
            <a:r>
              <a:rPr lang="en-GB" dirty="0" err="1" smtClean="0"/>
              <a:t>punnet</a:t>
            </a:r>
            <a:r>
              <a:rPr lang="en-GB" dirty="0" smtClean="0"/>
              <a:t> squares for sex determination in humans, red-green colour blindness and haemophilia</a:t>
            </a:r>
          </a:p>
          <a:p>
            <a:r>
              <a:rPr lang="en-GB" dirty="0" smtClean="0"/>
              <a:t>Complete sheet/answer questions about pedigree charts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sex determined in humans?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 </a:t>
            </a:r>
            <a:r>
              <a:rPr lang="en-GB" dirty="0" err="1" smtClean="0"/>
              <a:t>Punnet</a:t>
            </a:r>
            <a:r>
              <a:rPr lang="en-GB" dirty="0" smtClean="0"/>
              <a:t> square to show how sex is determined in humans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Phenotypes:   1:1     (50% male, 50% female)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000232" y="2857496"/>
            <a:ext cx="3715570" cy="264479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X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214678" y="378619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XX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471488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XY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XY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14678" y="471488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XX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Linked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Some conditions are passed on through the sex chromosomes</a:t>
            </a:r>
          </a:p>
          <a:p>
            <a:r>
              <a:rPr lang="en-GB" dirty="0" smtClean="0"/>
              <a:t>They are </a:t>
            </a:r>
            <a:r>
              <a:rPr lang="en-GB" dirty="0" smtClean="0"/>
              <a:t>usually on </a:t>
            </a:r>
            <a:r>
              <a:rPr lang="en-GB" dirty="0" smtClean="0"/>
              <a:t>the X, not Y as the X is a bigger chromosome</a:t>
            </a:r>
          </a:p>
          <a:p>
            <a:pPr>
              <a:buNone/>
            </a:pPr>
            <a:r>
              <a:rPr lang="en-GB" u="sng" dirty="0" smtClean="0"/>
              <a:t>Red-green colour blindness </a:t>
            </a:r>
          </a:p>
          <a:p>
            <a:r>
              <a:rPr lang="en-GB" dirty="0" smtClean="0"/>
              <a:t>Passed on the X chromosome. </a:t>
            </a:r>
          </a:p>
          <a:p>
            <a:r>
              <a:rPr lang="en-GB" dirty="0" smtClean="0"/>
              <a:t>Normal sighted man = X</a:t>
            </a:r>
            <a:r>
              <a:rPr lang="en-GB" baseline="30000" dirty="0" smtClean="0"/>
              <a:t>B</a:t>
            </a:r>
            <a:r>
              <a:rPr lang="en-GB" dirty="0" smtClean="0"/>
              <a:t>Y </a:t>
            </a:r>
          </a:p>
          <a:p>
            <a:r>
              <a:rPr lang="en-GB" dirty="0" smtClean="0"/>
              <a:t>Normal sighted woman = X</a:t>
            </a:r>
            <a:r>
              <a:rPr lang="en-GB" baseline="30000" dirty="0" smtClean="0"/>
              <a:t>B</a:t>
            </a:r>
            <a:r>
              <a:rPr lang="en-GB" dirty="0" smtClean="0"/>
              <a:t>X</a:t>
            </a:r>
            <a:r>
              <a:rPr lang="en-GB" baseline="30000" dirty="0" smtClean="0"/>
              <a:t>B</a:t>
            </a:r>
            <a:r>
              <a:rPr lang="en-GB" dirty="0" smtClean="0"/>
              <a:t> or </a:t>
            </a:r>
            <a:r>
              <a:rPr lang="en-GB" dirty="0" err="1" smtClean="0"/>
              <a:t>X</a:t>
            </a:r>
            <a:r>
              <a:rPr lang="en-GB" baseline="30000" dirty="0" err="1" smtClean="0"/>
              <a:t>B</a:t>
            </a:r>
            <a:r>
              <a:rPr lang="en-GB" dirty="0" err="1" smtClean="0"/>
              <a:t>X</a:t>
            </a:r>
            <a:r>
              <a:rPr lang="en-GB" baseline="30000" dirty="0" err="1" smtClean="0"/>
              <a:t>b</a:t>
            </a:r>
            <a:endParaRPr lang="en-GB" baseline="30000" dirty="0" smtClean="0"/>
          </a:p>
          <a:p>
            <a:r>
              <a:rPr lang="en-GB" dirty="0" smtClean="0"/>
              <a:t>Colour blind man = </a:t>
            </a:r>
            <a:r>
              <a:rPr lang="en-GB" dirty="0" err="1" smtClean="0"/>
              <a:t>X</a:t>
            </a:r>
            <a:r>
              <a:rPr lang="en-GB" baseline="30000" dirty="0" err="1" smtClean="0"/>
              <a:t>b</a:t>
            </a:r>
            <a:r>
              <a:rPr lang="en-GB" dirty="0" err="1" smtClean="0"/>
              <a:t>Y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Colour blind woman = </a:t>
            </a:r>
            <a:r>
              <a:rPr lang="en-GB" dirty="0" err="1" smtClean="0"/>
              <a:t>X</a:t>
            </a:r>
            <a:r>
              <a:rPr lang="en-GB" baseline="30000" dirty="0" err="1" smtClean="0"/>
              <a:t>b</a:t>
            </a:r>
            <a:r>
              <a:rPr lang="en-GB" dirty="0" err="1" smtClean="0"/>
              <a:t>X</a:t>
            </a:r>
            <a:r>
              <a:rPr lang="en-GB" baseline="30000" dirty="0" err="1" smtClean="0"/>
              <a:t>b</a:t>
            </a:r>
            <a:endParaRPr lang="en-GB" baseline="30000" dirty="0" smtClean="0"/>
          </a:p>
          <a:p>
            <a:r>
              <a:rPr lang="en-GB" dirty="0" smtClean="0"/>
              <a:t>A man only needs 1 recessive allele to be colour blind, a woman would need </a:t>
            </a:r>
            <a:r>
              <a:rPr lang="en-GB" dirty="0" smtClean="0"/>
              <a:t>2 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71810"/>
            <a:ext cx="2329437" cy="218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Red-Green Colour Blindness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r>
              <a:rPr lang="en-GB" dirty="0" smtClean="0"/>
              <a:t>Task: draw a </a:t>
            </a:r>
            <a:r>
              <a:rPr lang="en-GB" dirty="0" err="1" smtClean="0"/>
              <a:t>punnet</a:t>
            </a:r>
            <a:r>
              <a:rPr lang="en-GB" dirty="0" smtClean="0"/>
              <a:t> square for a colour blind male and a normal female (homozygous dominant)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Phenotypes: All normal sighted (All females are carriers, males are normal sighted)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000232" y="2857496"/>
            <a:ext cx="3715570" cy="264479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X</a:t>
              </a:r>
              <a:r>
                <a:rPr lang="en-GB" baseline="30000" dirty="0" err="1" smtClean="0"/>
                <a:t>b</a:t>
              </a:r>
              <a:endParaRPr lang="en-GB" baseline="30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X</a:t>
              </a:r>
              <a:r>
                <a:rPr lang="en-GB" baseline="30000" dirty="0" smtClean="0"/>
                <a:t>B</a:t>
              </a:r>
              <a:endParaRPr lang="en-GB" baseline="30000" dirty="0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X</a:t>
              </a:r>
              <a:r>
                <a:rPr lang="en-GB" baseline="30000" dirty="0" smtClean="0"/>
                <a:t>B</a:t>
              </a:r>
              <a:endParaRPr lang="en-GB" baseline="30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71802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X</a:t>
            </a:r>
            <a:r>
              <a:rPr lang="en-GB" sz="3600" baseline="30000" dirty="0" err="1" smtClean="0"/>
              <a:t>B</a:t>
            </a:r>
            <a:r>
              <a:rPr lang="en-GB" sz="3600" dirty="0" err="1" smtClean="0"/>
              <a:t>X</a:t>
            </a:r>
            <a:r>
              <a:rPr lang="en-GB" sz="3600" baseline="30000" dirty="0" err="1" smtClean="0"/>
              <a:t>b</a:t>
            </a:r>
            <a:endParaRPr lang="en-GB" sz="36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1802" y="471488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X</a:t>
            </a:r>
            <a:r>
              <a:rPr lang="en-GB" sz="3600" baseline="30000" dirty="0" err="1" smtClean="0"/>
              <a:t>B</a:t>
            </a:r>
            <a:r>
              <a:rPr lang="en-GB" sz="3600" dirty="0" err="1" smtClean="0"/>
              <a:t>X</a:t>
            </a:r>
            <a:r>
              <a:rPr lang="en-GB" sz="3600" baseline="30000" dirty="0" err="1" smtClean="0"/>
              <a:t>b</a:t>
            </a:r>
            <a:endParaRPr lang="en-GB" sz="36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385762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</a:t>
            </a:r>
            <a:r>
              <a:rPr lang="en-GB" sz="3600" baseline="30000" dirty="0" smtClean="0"/>
              <a:t>B</a:t>
            </a:r>
            <a:r>
              <a:rPr lang="en-GB" sz="3600" dirty="0" smtClean="0"/>
              <a:t>Y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471488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</a:t>
            </a:r>
            <a:r>
              <a:rPr lang="en-GB" sz="3600" baseline="30000" dirty="0" smtClean="0"/>
              <a:t>B</a:t>
            </a:r>
            <a:r>
              <a:rPr lang="en-GB" sz="3600" dirty="0" smtClean="0"/>
              <a:t>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Haemophilia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Blood clots slowly (DNA is altered so that proteins required in clotting aren’t coded for) and even then there may still be internal bleeding</a:t>
            </a:r>
          </a:p>
          <a:p>
            <a:r>
              <a:rPr lang="en-GB" dirty="0" smtClean="0"/>
              <a:t>Potentially lethal, so the gene is relatively rare</a:t>
            </a:r>
          </a:p>
          <a:p>
            <a:r>
              <a:rPr lang="en-GB" dirty="0" smtClean="0"/>
              <a:t>Almost always found in males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TASK: draw a </a:t>
            </a:r>
            <a:r>
              <a:rPr lang="en-GB" dirty="0" err="1" smtClean="0"/>
              <a:t>punnet</a:t>
            </a:r>
            <a:r>
              <a:rPr lang="en-GB" dirty="0" smtClean="0"/>
              <a:t> square to show the cross between a carrier female and a normal male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643314"/>
            <a:ext cx="1934959" cy="145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Cross = carrier female and normal male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Offspring phenotypes: normal females, half males will be normal and half will have haemophilia</a:t>
            </a:r>
          </a:p>
          <a:p>
            <a:r>
              <a:rPr lang="en-GB" dirty="0" smtClean="0"/>
              <a:t>Genotypes: ¼ normal female, ¼ carrier female, ¼ normal male, ¼ haemophiliac male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357422" y="2428868"/>
            <a:ext cx="3715570" cy="264479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X</a:t>
              </a:r>
              <a:r>
                <a:rPr lang="en-GB" baseline="30000" dirty="0" smtClean="0"/>
                <a:t>H</a:t>
              </a:r>
              <a:endParaRPr lang="en-GB" baseline="30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X</a:t>
              </a:r>
              <a:r>
                <a:rPr lang="en-GB" baseline="30000" dirty="0" smtClean="0"/>
                <a:t>H</a:t>
              </a:r>
              <a:endParaRPr lang="en-GB" baseline="30000" dirty="0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err="1" smtClean="0"/>
                <a:t>X</a:t>
              </a:r>
              <a:r>
                <a:rPr lang="en-GB" baseline="30000" dirty="0" err="1" smtClean="0"/>
                <a:t>h</a:t>
              </a:r>
              <a:endParaRPr lang="en-GB" baseline="30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357554" y="335756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</a:t>
            </a:r>
            <a:r>
              <a:rPr lang="en-GB" sz="3600" baseline="30000" dirty="0" smtClean="0"/>
              <a:t>H</a:t>
            </a:r>
            <a:r>
              <a:rPr lang="en-GB" sz="3600" dirty="0" smtClean="0"/>
              <a:t>X</a:t>
            </a:r>
            <a:r>
              <a:rPr lang="en-GB" sz="3600" baseline="30000" dirty="0" smtClean="0"/>
              <a:t>H</a:t>
            </a:r>
            <a:endParaRPr lang="en-GB" sz="36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54" y="435769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X</a:t>
            </a:r>
            <a:r>
              <a:rPr lang="en-GB" sz="3600" baseline="30000" dirty="0" err="1" smtClean="0"/>
              <a:t>H</a:t>
            </a:r>
            <a:r>
              <a:rPr lang="en-GB" sz="3600" dirty="0" err="1" smtClean="0"/>
              <a:t>X</a:t>
            </a:r>
            <a:r>
              <a:rPr lang="en-GB" sz="3600" baseline="30000" dirty="0" err="1" smtClean="0"/>
              <a:t>h</a:t>
            </a:r>
            <a:endParaRPr lang="en-GB" sz="36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342900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</a:t>
            </a:r>
            <a:r>
              <a:rPr lang="en-GB" sz="3600" baseline="30000" dirty="0" smtClean="0"/>
              <a:t>H</a:t>
            </a:r>
            <a:r>
              <a:rPr lang="en-GB" sz="3600" dirty="0" smtClean="0"/>
              <a:t>Y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435769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X</a:t>
            </a:r>
            <a:r>
              <a:rPr lang="en-GB" sz="3600" baseline="30000" dirty="0" err="1" smtClean="0"/>
              <a:t>h</a:t>
            </a:r>
            <a:r>
              <a:rPr lang="en-GB" sz="3600" dirty="0" err="1" smtClean="0"/>
              <a:t>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Pedigree 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Squares are males</a:t>
            </a:r>
          </a:p>
          <a:p>
            <a:r>
              <a:rPr lang="en-GB" dirty="0" smtClean="0"/>
              <a:t>Circles are females</a:t>
            </a:r>
          </a:p>
          <a:p>
            <a:r>
              <a:rPr lang="en-GB" dirty="0" smtClean="0"/>
              <a:t>Shading = sufferer of the disease</a:t>
            </a:r>
          </a:p>
          <a:p>
            <a:r>
              <a:rPr lang="en-GB" dirty="0" smtClean="0"/>
              <a:t>Dot in the circle = female carrier of the disease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752063"/>
            <a:ext cx="4214842" cy="310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403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Sex Linkage</vt:lpstr>
      <vt:lpstr>Starter</vt:lpstr>
      <vt:lpstr>Learning Objectives</vt:lpstr>
      <vt:lpstr>How is sex determined in humans?</vt:lpstr>
      <vt:lpstr>Sex Linked Diseases</vt:lpstr>
      <vt:lpstr>Red-Green Colour Blindness</vt:lpstr>
      <vt:lpstr>Haemophilia</vt:lpstr>
      <vt:lpstr>Answer</vt:lpstr>
      <vt:lpstr>Pedigree Charts</vt:lpstr>
      <vt:lpstr>Task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Linkage</dc:title>
  <dc:creator> </dc:creator>
  <cp:lastModifiedBy> </cp:lastModifiedBy>
  <cp:revision>24</cp:revision>
  <dcterms:created xsi:type="dcterms:W3CDTF">2010-10-07T20:15:51Z</dcterms:created>
  <dcterms:modified xsi:type="dcterms:W3CDTF">2010-10-12T10:27:44Z</dcterms:modified>
</cp:coreProperties>
</file>