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7" r:id="rId2"/>
    <p:sldId id="256" r:id="rId3"/>
    <p:sldId id="257" r:id="rId4"/>
    <p:sldId id="280" r:id="rId5"/>
    <p:sldId id="259" r:id="rId6"/>
    <p:sldId id="266" r:id="rId7"/>
    <p:sldId id="260" r:id="rId8"/>
    <p:sldId id="262" r:id="rId9"/>
    <p:sldId id="263" r:id="rId10"/>
    <p:sldId id="261" r:id="rId11"/>
    <p:sldId id="264" r:id="rId12"/>
    <p:sldId id="265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36D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6891" autoAdjust="0"/>
  </p:normalViewPr>
  <p:slideViewPr>
    <p:cSldViewPr>
      <p:cViewPr>
        <p:scale>
          <a:sx n="60" d="100"/>
          <a:sy n="60" d="100"/>
        </p:scale>
        <p:origin x="-786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9C156-F916-4313-8D48-14AC23AB1B15}" type="datetimeFigureOut">
              <a:rPr lang="en-GB" smtClean="0"/>
              <a:pPr/>
              <a:t>07/03/2012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8819C-9925-4C46-A9FE-B099F06459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1295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It is understandable</a:t>
            </a:r>
            <a:r>
              <a:rPr lang="en-GB" baseline="0" dirty="0" smtClean="0"/>
              <a:t> that students may not have many ideas on what enzymes are used for at this stage – which is why suggestions are provided.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8819C-9925-4C46-A9FE-B099F0645989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84244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CAED-F0F3-4F01-94FB-AEF684DB16D5}" type="datetimeFigureOut">
              <a:rPr lang="en-GB" smtClean="0"/>
              <a:pPr/>
              <a:t>07/03/2012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D47A-1B40-4882-BD7B-066F28E73A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15286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CAED-F0F3-4F01-94FB-AEF684DB16D5}" type="datetimeFigureOut">
              <a:rPr lang="en-GB" smtClean="0"/>
              <a:pPr/>
              <a:t>07/03/2012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D47A-1B40-4882-BD7B-066F28E73A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6749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CAED-F0F3-4F01-94FB-AEF684DB16D5}" type="datetimeFigureOut">
              <a:rPr lang="en-GB" smtClean="0"/>
              <a:pPr/>
              <a:t>07/03/2012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D47A-1B40-4882-BD7B-066F28E73A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68126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CAED-F0F3-4F01-94FB-AEF684DB16D5}" type="datetimeFigureOut">
              <a:rPr lang="en-GB" smtClean="0"/>
              <a:pPr/>
              <a:t>07/03/2012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D47A-1B40-4882-BD7B-066F28E73A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71938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CAED-F0F3-4F01-94FB-AEF684DB16D5}" type="datetimeFigureOut">
              <a:rPr lang="en-GB" smtClean="0"/>
              <a:pPr/>
              <a:t>07/03/2012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D47A-1B40-4882-BD7B-066F28E73A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57160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CAED-F0F3-4F01-94FB-AEF684DB16D5}" type="datetimeFigureOut">
              <a:rPr lang="en-GB" smtClean="0"/>
              <a:pPr/>
              <a:t>07/03/2012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D47A-1B40-4882-BD7B-066F28E73A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9625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CAED-F0F3-4F01-94FB-AEF684DB16D5}" type="datetimeFigureOut">
              <a:rPr lang="en-GB" smtClean="0"/>
              <a:pPr/>
              <a:t>07/03/2012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D47A-1B40-4882-BD7B-066F28E73A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6170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CAED-F0F3-4F01-94FB-AEF684DB16D5}" type="datetimeFigureOut">
              <a:rPr lang="en-GB" smtClean="0"/>
              <a:pPr/>
              <a:t>07/03/2012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D47A-1B40-4882-BD7B-066F28E73A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49953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CAED-F0F3-4F01-94FB-AEF684DB16D5}" type="datetimeFigureOut">
              <a:rPr lang="en-GB" smtClean="0"/>
              <a:pPr/>
              <a:t>07/03/2012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D47A-1B40-4882-BD7B-066F28E73A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8230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CAED-F0F3-4F01-94FB-AEF684DB16D5}" type="datetimeFigureOut">
              <a:rPr lang="en-GB" smtClean="0"/>
              <a:pPr/>
              <a:t>07/03/2012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D47A-1B40-4882-BD7B-066F28E73A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4029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ECAED-F0F3-4F01-94FB-AEF684DB16D5}" type="datetimeFigureOut">
              <a:rPr lang="en-GB" smtClean="0"/>
              <a:pPr/>
              <a:t>07/03/2012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D47A-1B40-4882-BD7B-066F28E73A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00923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ECAED-F0F3-4F01-94FB-AEF684DB16D5}" type="datetimeFigureOut">
              <a:rPr lang="en-GB" smtClean="0"/>
              <a:pPr/>
              <a:t>07/03/2012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6D47A-1B40-4882-BD7B-066F28E73A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1056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Note:</a:t>
            </a:r>
            <a:br>
              <a:rPr lang="en-GB" dirty="0" smtClean="0"/>
            </a:br>
            <a:r>
              <a:rPr lang="en-GB" sz="2400" dirty="0" smtClean="0"/>
              <a:t>There is a practical to go with this lesson (check the lesson folder).</a:t>
            </a:r>
            <a:br>
              <a:rPr lang="en-GB" sz="2400" dirty="0" smtClean="0"/>
            </a:br>
            <a:r>
              <a:rPr lang="en-GB" sz="2400" dirty="0" smtClean="0"/>
              <a:t>You may want to do it as a separate lesson after teaching this.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2927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755576" y="1412776"/>
            <a:ext cx="4104456" cy="4227490"/>
          </a:xfrm>
          <a:custGeom>
            <a:avLst/>
            <a:gdLst>
              <a:gd name="connsiteX0" fmla="*/ 313073 w 5344243"/>
              <a:gd name="connsiteY0" fmla="*/ 2984233 h 5235602"/>
              <a:gd name="connsiteX1" fmla="*/ 13528 w 5344243"/>
              <a:gd name="connsiteY1" fmla="*/ 1533805 h 5235602"/>
              <a:gd name="connsiteX2" fmla="*/ 801804 w 5344243"/>
              <a:gd name="connsiteY2" fmla="*/ 587874 h 5235602"/>
              <a:gd name="connsiteX3" fmla="*/ 2078811 w 5344243"/>
              <a:gd name="connsiteY3" fmla="*/ 99143 h 5235602"/>
              <a:gd name="connsiteX4" fmla="*/ 4002204 w 5344243"/>
              <a:gd name="connsiteY4" fmla="*/ 83378 h 5235602"/>
              <a:gd name="connsiteX5" fmla="*/ 4869307 w 5344243"/>
              <a:gd name="connsiteY5" fmla="*/ 997778 h 5235602"/>
              <a:gd name="connsiteX6" fmla="*/ 4553997 w 5344243"/>
              <a:gd name="connsiteY6" fmla="*/ 1344619 h 5235602"/>
              <a:gd name="connsiteX7" fmla="*/ 2914383 w 5344243"/>
              <a:gd name="connsiteY7" fmla="*/ 1738757 h 5235602"/>
              <a:gd name="connsiteX8" fmla="*/ 2173404 w 5344243"/>
              <a:gd name="connsiteY8" fmla="*/ 1738757 h 5235602"/>
              <a:gd name="connsiteX9" fmla="*/ 1968452 w 5344243"/>
              <a:gd name="connsiteY9" fmla="*/ 2006771 h 5235602"/>
              <a:gd name="connsiteX10" fmla="*/ 2047280 w 5344243"/>
              <a:gd name="connsiteY10" fmla="*/ 2999999 h 5235602"/>
              <a:gd name="connsiteX11" fmla="*/ 2299528 w 5344243"/>
              <a:gd name="connsiteY11" fmla="*/ 3693681 h 5235602"/>
              <a:gd name="connsiteX12" fmla="*/ 2867087 w 5344243"/>
              <a:gd name="connsiteY12" fmla="*/ 3567557 h 5235602"/>
              <a:gd name="connsiteX13" fmla="*/ 3576535 w 5344243"/>
              <a:gd name="connsiteY13" fmla="*/ 3599088 h 5235602"/>
              <a:gd name="connsiteX14" fmla="*/ 5153087 w 5344243"/>
              <a:gd name="connsiteY14" fmla="*/ 3740978 h 5235602"/>
              <a:gd name="connsiteX15" fmla="*/ 5200383 w 5344243"/>
              <a:gd name="connsiteY15" fmla="*/ 4308536 h 5235602"/>
              <a:gd name="connsiteX16" fmla="*/ 4096797 w 5344243"/>
              <a:gd name="connsiteY16" fmla="*/ 4813033 h 5235602"/>
              <a:gd name="connsiteX17" fmla="*/ 1810797 w 5344243"/>
              <a:gd name="connsiteY17" fmla="*/ 5175640 h 5235602"/>
              <a:gd name="connsiteX18" fmla="*/ 439197 w 5344243"/>
              <a:gd name="connsiteY18" fmla="*/ 3504495 h 5235602"/>
              <a:gd name="connsiteX19" fmla="*/ 313073 w 5344243"/>
              <a:gd name="connsiteY19" fmla="*/ 2984233 h 523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344243" h="5235602">
                <a:moveTo>
                  <a:pt x="313073" y="2984233"/>
                </a:moveTo>
                <a:cubicBezTo>
                  <a:pt x="242128" y="2655785"/>
                  <a:pt x="-67927" y="1933198"/>
                  <a:pt x="13528" y="1533805"/>
                </a:cubicBezTo>
                <a:cubicBezTo>
                  <a:pt x="94983" y="1134412"/>
                  <a:pt x="457590" y="826984"/>
                  <a:pt x="801804" y="587874"/>
                </a:cubicBezTo>
                <a:cubicBezTo>
                  <a:pt x="1146018" y="348764"/>
                  <a:pt x="1545411" y="183226"/>
                  <a:pt x="2078811" y="99143"/>
                </a:cubicBezTo>
                <a:cubicBezTo>
                  <a:pt x="2612211" y="15060"/>
                  <a:pt x="3537121" y="-66394"/>
                  <a:pt x="4002204" y="83378"/>
                </a:cubicBezTo>
                <a:cubicBezTo>
                  <a:pt x="4467287" y="233150"/>
                  <a:pt x="4777342" y="787571"/>
                  <a:pt x="4869307" y="997778"/>
                </a:cubicBezTo>
                <a:cubicBezTo>
                  <a:pt x="4961273" y="1207985"/>
                  <a:pt x="4879818" y="1221123"/>
                  <a:pt x="4553997" y="1344619"/>
                </a:cubicBezTo>
                <a:cubicBezTo>
                  <a:pt x="4228176" y="1468115"/>
                  <a:pt x="3311148" y="1673067"/>
                  <a:pt x="2914383" y="1738757"/>
                </a:cubicBezTo>
                <a:cubicBezTo>
                  <a:pt x="2517618" y="1804447"/>
                  <a:pt x="2331059" y="1694088"/>
                  <a:pt x="2173404" y="1738757"/>
                </a:cubicBezTo>
                <a:cubicBezTo>
                  <a:pt x="2015749" y="1783426"/>
                  <a:pt x="1989473" y="1796564"/>
                  <a:pt x="1968452" y="2006771"/>
                </a:cubicBezTo>
                <a:cubicBezTo>
                  <a:pt x="1947431" y="2216978"/>
                  <a:pt x="1992101" y="2718847"/>
                  <a:pt x="2047280" y="2999999"/>
                </a:cubicBezTo>
                <a:cubicBezTo>
                  <a:pt x="2102459" y="3281151"/>
                  <a:pt x="2162894" y="3599088"/>
                  <a:pt x="2299528" y="3693681"/>
                </a:cubicBezTo>
                <a:cubicBezTo>
                  <a:pt x="2436163" y="3788274"/>
                  <a:pt x="2654253" y="3583323"/>
                  <a:pt x="2867087" y="3567557"/>
                </a:cubicBezTo>
                <a:cubicBezTo>
                  <a:pt x="3079922" y="3551792"/>
                  <a:pt x="3195535" y="3570185"/>
                  <a:pt x="3576535" y="3599088"/>
                </a:cubicBezTo>
                <a:cubicBezTo>
                  <a:pt x="3957535" y="3627991"/>
                  <a:pt x="4882446" y="3622737"/>
                  <a:pt x="5153087" y="3740978"/>
                </a:cubicBezTo>
                <a:cubicBezTo>
                  <a:pt x="5423728" y="3859219"/>
                  <a:pt x="5376431" y="4129860"/>
                  <a:pt x="5200383" y="4308536"/>
                </a:cubicBezTo>
                <a:cubicBezTo>
                  <a:pt x="5024335" y="4487212"/>
                  <a:pt x="4661728" y="4668516"/>
                  <a:pt x="4096797" y="4813033"/>
                </a:cubicBezTo>
                <a:cubicBezTo>
                  <a:pt x="3531866" y="4957550"/>
                  <a:pt x="2420397" y="5393730"/>
                  <a:pt x="1810797" y="5175640"/>
                </a:cubicBezTo>
                <a:cubicBezTo>
                  <a:pt x="1201197" y="4957550"/>
                  <a:pt x="683562" y="3872357"/>
                  <a:pt x="439197" y="3504495"/>
                </a:cubicBezTo>
                <a:cubicBezTo>
                  <a:pt x="194832" y="3136633"/>
                  <a:pt x="384018" y="3312681"/>
                  <a:pt x="313073" y="2984233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11560" y="620688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enzyme</a:t>
            </a:r>
            <a:endParaRPr lang="en-GB" sz="3200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19672" y="1205463"/>
            <a:ext cx="504056" cy="6393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5576" y="4797152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active site</a:t>
            </a:r>
            <a:endParaRPr lang="en-GB" sz="3200" b="1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979712" y="4221088"/>
            <a:ext cx="432048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5796136" y="913075"/>
            <a:ext cx="2698312" cy="2009061"/>
          </a:xfrm>
          <a:custGeom>
            <a:avLst/>
            <a:gdLst>
              <a:gd name="connsiteX0" fmla="*/ 2192976 w 2698312"/>
              <a:gd name="connsiteY0" fmla="*/ 5424 h 2009061"/>
              <a:gd name="connsiteX1" fmla="*/ 1656949 w 2698312"/>
              <a:gd name="connsiteY1" fmla="*/ 194610 h 2009061"/>
              <a:gd name="connsiteX2" fmla="*/ 821376 w 2698312"/>
              <a:gd name="connsiteY2" fmla="*/ 399562 h 2009061"/>
              <a:gd name="connsiteX3" fmla="*/ 348411 w 2698312"/>
              <a:gd name="connsiteY3" fmla="*/ 399562 h 2009061"/>
              <a:gd name="connsiteX4" fmla="*/ 174990 w 2698312"/>
              <a:gd name="connsiteY4" fmla="*/ 399562 h 2009061"/>
              <a:gd name="connsiteX5" fmla="*/ 64632 w 2698312"/>
              <a:gd name="connsiteY5" fmla="*/ 446858 h 2009061"/>
              <a:gd name="connsiteX6" fmla="*/ 1569 w 2698312"/>
              <a:gd name="connsiteY6" fmla="*/ 604513 h 2009061"/>
              <a:gd name="connsiteX7" fmla="*/ 127694 w 2698312"/>
              <a:gd name="connsiteY7" fmla="*/ 1613506 h 2009061"/>
              <a:gd name="connsiteX8" fmla="*/ 222287 w 2698312"/>
              <a:gd name="connsiteY8" fmla="*/ 1834224 h 2009061"/>
              <a:gd name="connsiteX9" fmla="*/ 253818 w 2698312"/>
              <a:gd name="connsiteY9" fmla="*/ 1960348 h 2009061"/>
              <a:gd name="connsiteX10" fmla="*/ 395707 w 2698312"/>
              <a:gd name="connsiteY10" fmla="*/ 2007644 h 2009061"/>
              <a:gd name="connsiteX11" fmla="*/ 616425 w 2698312"/>
              <a:gd name="connsiteY11" fmla="*/ 1913051 h 2009061"/>
              <a:gd name="connsiteX12" fmla="*/ 979032 w 2698312"/>
              <a:gd name="connsiteY12" fmla="*/ 1881520 h 2009061"/>
              <a:gd name="connsiteX13" fmla="*/ 1814604 w 2698312"/>
              <a:gd name="connsiteY13" fmla="*/ 1960348 h 2009061"/>
              <a:gd name="connsiteX14" fmla="*/ 2429459 w 2698312"/>
              <a:gd name="connsiteY14" fmla="*/ 1976113 h 2009061"/>
              <a:gd name="connsiteX15" fmla="*/ 2697473 w 2698312"/>
              <a:gd name="connsiteY15" fmla="*/ 1645037 h 2009061"/>
              <a:gd name="connsiteX16" fmla="*/ 2508287 w 2698312"/>
              <a:gd name="connsiteY16" fmla="*/ 431093 h 2009061"/>
              <a:gd name="connsiteX17" fmla="*/ 2350632 w 2698312"/>
              <a:gd name="connsiteY17" fmla="*/ 84251 h 2009061"/>
              <a:gd name="connsiteX18" fmla="*/ 2192976 w 2698312"/>
              <a:gd name="connsiteY18" fmla="*/ 5424 h 2009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98312" h="2009061">
                <a:moveTo>
                  <a:pt x="2192976" y="5424"/>
                </a:moveTo>
                <a:cubicBezTo>
                  <a:pt x="2077362" y="23817"/>
                  <a:pt x="1885549" y="128920"/>
                  <a:pt x="1656949" y="194610"/>
                </a:cubicBezTo>
                <a:cubicBezTo>
                  <a:pt x="1428349" y="260300"/>
                  <a:pt x="1039466" y="365403"/>
                  <a:pt x="821376" y="399562"/>
                </a:cubicBezTo>
                <a:cubicBezTo>
                  <a:pt x="603286" y="433721"/>
                  <a:pt x="348411" y="399562"/>
                  <a:pt x="348411" y="399562"/>
                </a:cubicBezTo>
                <a:cubicBezTo>
                  <a:pt x="240680" y="399562"/>
                  <a:pt x="222286" y="391679"/>
                  <a:pt x="174990" y="399562"/>
                </a:cubicBezTo>
                <a:cubicBezTo>
                  <a:pt x="127694" y="407445"/>
                  <a:pt x="93535" y="412700"/>
                  <a:pt x="64632" y="446858"/>
                </a:cubicBezTo>
                <a:cubicBezTo>
                  <a:pt x="35729" y="481016"/>
                  <a:pt x="-8941" y="410072"/>
                  <a:pt x="1569" y="604513"/>
                </a:cubicBezTo>
                <a:cubicBezTo>
                  <a:pt x="12079" y="798954"/>
                  <a:pt x="90908" y="1408554"/>
                  <a:pt x="127694" y="1613506"/>
                </a:cubicBezTo>
                <a:cubicBezTo>
                  <a:pt x="164480" y="1818458"/>
                  <a:pt x="201266" y="1776417"/>
                  <a:pt x="222287" y="1834224"/>
                </a:cubicBezTo>
                <a:cubicBezTo>
                  <a:pt x="243308" y="1892031"/>
                  <a:pt x="224915" y="1931445"/>
                  <a:pt x="253818" y="1960348"/>
                </a:cubicBezTo>
                <a:cubicBezTo>
                  <a:pt x="282721" y="1989251"/>
                  <a:pt x="335272" y="2015527"/>
                  <a:pt x="395707" y="2007644"/>
                </a:cubicBezTo>
                <a:cubicBezTo>
                  <a:pt x="456141" y="1999761"/>
                  <a:pt x="519204" y="1934072"/>
                  <a:pt x="616425" y="1913051"/>
                </a:cubicBezTo>
                <a:cubicBezTo>
                  <a:pt x="713646" y="1892030"/>
                  <a:pt x="779335" y="1873637"/>
                  <a:pt x="979032" y="1881520"/>
                </a:cubicBezTo>
                <a:cubicBezTo>
                  <a:pt x="1178729" y="1889403"/>
                  <a:pt x="1572866" y="1944583"/>
                  <a:pt x="1814604" y="1960348"/>
                </a:cubicBezTo>
                <a:cubicBezTo>
                  <a:pt x="2056342" y="1976114"/>
                  <a:pt x="2282314" y="2028665"/>
                  <a:pt x="2429459" y="1976113"/>
                </a:cubicBezTo>
                <a:cubicBezTo>
                  <a:pt x="2576604" y="1923561"/>
                  <a:pt x="2684335" y="1902540"/>
                  <a:pt x="2697473" y="1645037"/>
                </a:cubicBezTo>
                <a:cubicBezTo>
                  <a:pt x="2710611" y="1387534"/>
                  <a:pt x="2566094" y="691224"/>
                  <a:pt x="2508287" y="431093"/>
                </a:cubicBezTo>
                <a:cubicBezTo>
                  <a:pt x="2450480" y="170962"/>
                  <a:pt x="2403184" y="152568"/>
                  <a:pt x="2350632" y="84251"/>
                </a:cubicBezTo>
                <a:cubicBezTo>
                  <a:pt x="2298080" y="15934"/>
                  <a:pt x="2308590" y="-12969"/>
                  <a:pt x="2192976" y="5424"/>
                </a:cubicBez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012160" y="3068960"/>
            <a:ext cx="233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substrate</a:t>
            </a:r>
            <a:endParaRPr lang="en-GB" sz="3200" b="1" dirty="0"/>
          </a:p>
        </p:txBody>
      </p:sp>
      <p:sp>
        <p:nvSpPr>
          <p:cNvPr id="16" name="Freeform 15"/>
          <p:cNvSpPr/>
          <p:nvPr/>
        </p:nvSpPr>
        <p:spPr>
          <a:xfrm>
            <a:off x="2336000" y="2364265"/>
            <a:ext cx="2615722" cy="1288545"/>
          </a:xfrm>
          <a:custGeom>
            <a:avLst/>
            <a:gdLst>
              <a:gd name="connsiteX0" fmla="*/ 2186550 w 2615722"/>
              <a:gd name="connsiteY0" fmla="*/ 13430 h 1288545"/>
              <a:gd name="connsiteX1" fmla="*/ 1713585 w 2615722"/>
              <a:gd name="connsiteY1" fmla="*/ 202617 h 1288545"/>
              <a:gd name="connsiteX2" fmla="*/ 1051433 w 2615722"/>
              <a:gd name="connsiteY2" fmla="*/ 376037 h 1288545"/>
              <a:gd name="connsiteX3" fmla="*/ 720357 w 2615722"/>
              <a:gd name="connsiteY3" fmla="*/ 454865 h 1288545"/>
              <a:gd name="connsiteX4" fmla="*/ 200095 w 2615722"/>
              <a:gd name="connsiteY4" fmla="*/ 454865 h 1288545"/>
              <a:gd name="connsiteX5" fmla="*/ 10909 w 2615722"/>
              <a:gd name="connsiteY5" fmla="*/ 549458 h 1288545"/>
              <a:gd name="connsiteX6" fmla="*/ 26674 w 2615722"/>
              <a:gd name="connsiteY6" fmla="*/ 943596 h 1288545"/>
              <a:gd name="connsiteX7" fmla="*/ 58205 w 2615722"/>
              <a:gd name="connsiteY7" fmla="*/ 1243141 h 1288545"/>
              <a:gd name="connsiteX8" fmla="*/ 247392 w 2615722"/>
              <a:gd name="connsiteY8" fmla="*/ 1274672 h 1288545"/>
              <a:gd name="connsiteX9" fmla="*/ 1587461 w 2615722"/>
              <a:gd name="connsiteY9" fmla="*/ 1117017 h 1288545"/>
              <a:gd name="connsiteX10" fmla="*/ 2454564 w 2615722"/>
              <a:gd name="connsiteY10" fmla="*/ 1006658 h 1288545"/>
              <a:gd name="connsiteX11" fmla="*/ 2549157 w 2615722"/>
              <a:gd name="connsiteY11" fmla="*/ 990893 h 1288545"/>
              <a:gd name="connsiteX12" fmla="*/ 2612219 w 2615722"/>
              <a:gd name="connsiteY12" fmla="*/ 912065 h 1288545"/>
              <a:gd name="connsiteX13" fmla="*/ 2580688 w 2615722"/>
              <a:gd name="connsiteY13" fmla="*/ 580989 h 1288545"/>
              <a:gd name="connsiteX14" fmla="*/ 2359971 w 2615722"/>
              <a:gd name="connsiteY14" fmla="*/ 155320 h 1288545"/>
              <a:gd name="connsiteX15" fmla="*/ 2265378 w 2615722"/>
              <a:gd name="connsiteY15" fmla="*/ 29196 h 1288545"/>
              <a:gd name="connsiteX16" fmla="*/ 2186550 w 2615722"/>
              <a:gd name="connsiteY16" fmla="*/ 13430 h 128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15722" h="1288545">
                <a:moveTo>
                  <a:pt x="2186550" y="13430"/>
                </a:moveTo>
                <a:cubicBezTo>
                  <a:pt x="2094584" y="42334"/>
                  <a:pt x="1902771" y="142183"/>
                  <a:pt x="1713585" y="202617"/>
                </a:cubicBezTo>
                <a:cubicBezTo>
                  <a:pt x="1524399" y="263052"/>
                  <a:pt x="1216971" y="333996"/>
                  <a:pt x="1051433" y="376037"/>
                </a:cubicBezTo>
                <a:cubicBezTo>
                  <a:pt x="885895" y="418078"/>
                  <a:pt x="862247" y="441727"/>
                  <a:pt x="720357" y="454865"/>
                </a:cubicBezTo>
                <a:cubicBezTo>
                  <a:pt x="578467" y="468003"/>
                  <a:pt x="318336" y="439100"/>
                  <a:pt x="200095" y="454865"/>
                </a:cubicBezTo>
                <a:cubicBezTo>
                  <a:pt x="81854" y="470631"/>
                  <a:pt x="39812" y="468003"/>
                  <a:pt x="10909" y="549458"/>
                </a:cubicBezTo>
                <a:cubicBezTo>
                  <a:pt x="-17995" y="630913"/>
                  <a:pt x="18791" y="827982"/>
                  <a:pt x="26674" y="943596"/>
                </a:cubicBezTo>
                <a:cubicBezTo>
                  <a:pt x="34557" y="1059210"/>
                  <a:pt x="21419" y="1187962"/>
                  <a:pt x="58205" y="1243141"/>
                </a:cubicBezTo>
                <a:cubicBezTo>
                  <a:pt x="94991" y="1298320"/>
                  <a:pt x="-7484" y="1295693"/>
                  <a:pt x="247392" y="1274672"/>
                </a:cubicBezTo>
                <a:cubicBezTo>
                  <a:pt x="502268" y="1253651"/>
                  <a:pt x="1587461" y="1117017"/>
                  <a:pt x="1587461" y="1117017"/>
                </a:cubicBezTo>
                <a:lnTo>
                  <a:pt x="2454564" y="1006658"/>
                </a:lnTo>
                <a:cubicBezTo>
                  <a:pt x="2614847" y="985637"/>
                  <a:pt x="2522881" y="1006658"/>
                  <a:pt x="2549157" y="990893"/>
                </a:cubicBezTo>
                <a:cubicBezTo>
                  <a:pt x="2575433" y="975128"/>
                  <a:pt x="2606964" y="980382"/>
                  <a:pt x="2612219" y="912065"/>
                </a:cubicBezTo>
                <a:cubicBezTo>
                  <a:pt x="2617474" y="843748"/>
                  <a:pt x="2622729" y="707113"/>
                  <a:pt x="2580688" y="580989"/>
                </a:cubicBezTo>
                <a:cubicBezTo>
                  <a:pt x="2538647" y="454865"/>
                  <a:pt x="2412523" y="247286"/>
                  <a:pt x="2359971" y="155320"/>
                </a:cubicBezTo>
                <a:cubicBezTo>
                  <a:pt x="2307419" y="63355"/>
                  <a:pt x="2302164" y="50217"/>
                  <a:pt x="2265378" y="29196"/>
                </a:cubicBezTo>
                <a:cubicBezTo>
                  <a:pt x="2228592" y="8175"/>
                  <a:pt x="2278516" y="-15474"/>
                  <a:pt x="2186550" y="13430"/>
                </a:cubicBezTo>
                <a:close/>
              </a:path>
            </a:pathLst>
          </a:cu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2411760" y="3370019"/>
            <a:ext cx="2619361" cy="1046683"/>
          </a:xfrm>
          <a:custGeom>
            <a:avLst/>
            <a:gdLst>
              <a:gd name="connsiteX0" fmla="*/ 234694 w 2619361"/>
              <a:gd name="connsiteY0" fmla="*/ 316214 h 1046683"/>
              <a:gd name="connsiteX1" fmla="*/ 2331507 w 2619361"/>
              <a:gd name="connsiteY1" fmla="*/ 48201 h 1046683"/>
              <a:gd name="connsiteX2" fmla="*/ 2347273 w 2619361"/>
              <a:gd name="connsiteY2" fmla="*/ 16670 h 1046683"/>
              <a:gd name="connsiteX3" fmla="*/ 2536459 w 2619361"/>
              <a:gd name="connsiteY3" fmla="*/ 32435 h 1046683"/>
              <a:gd name="connsiteX4" fmla="*/ 2583756 w 2619361"/>
              <a:gd name="connsiteY4" fmla="*/ 379276 h 1046683"/>
              <a:gd name="connsiteX5" fmla="*/ 2615287 w 2619361"/>
              <a:gd name="connsiteY5" fmla="*/ 820711 h 1046683"/>
              <a:gd name="connsiteX6" fmla="*/ 2489163 w 2619361"/>
              <a:gd name="connsiteY6" fmla="*/ 962601 h 1046683"/>
              <a:gd name="connsiteX7" fmla="*/ 2268445 w 2619361"/>
              <a:gd name="connsiteY7" fmla="*/ 1025663 h 1046683"/>
              <a:gd name="connsiteX8" fmla="*/ 1858542 w 2619361"/>
              <a:gd name="connsiteY8" fmla="*/ 1009897 h 1046683"/>
              <a:gd name="connsiteX9" fmla="*/ 1149094 w 2619361"/>
              <a:gd name="connsiteY9" fmla="*/ 899539 h 1046683"/>
              <a:gd name="connsiteX10" fmla="*/ 676128 w 2619361"/>
              <a:gd name="connsiteY10" fmla="*/ 915304 h 1046683"/>
              <a:gd name="connsiteX11" fmla="*/ 360818 w 2619361"/>
              <a:gd name="connsiteY11" fmla="*/ 1025663 h 1046683"/>
              <a:gd name="connsiteX12" fmla="*/ 266225 w 2619361"/>
              <a:gd name="connsiteY12" fmla="*/ 1041428 h 1046683"/>
              <a:gd name="connsiteX13" fmla="*/ 140101 w 2619361"/>
              <a:gd name="connsiteY13" fmla="*/ 962601 h 1046683"/>
              <a:gd name="connsiteX14" fmla="*/ 13976 w 2619361"/>
              <a:gd name="connsiteY14" fmla="*/ 379276 h 1046683"/>
              <a:gd name="connsiteX15" fmla="*/ 29742 w 2619361"/>
              <a:gd name="connsiteY15" fmla="*/ 300449 h 1046683"/>
              <a:gd name="connsiteX16" fmla="*/ 234694 w 2619361"/>
              <a:gd name="connsiteY16" fmla="*/ 316214 h 1046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19361" h="1046683">
                <a:moveTo>
                  <a:pt x="234694" y="316214"/>
                </a:moveTo>
                <a:cubicBezTo>
                  <a:pt x="618322" y="274173"/>
                  <a:pt x="1979411" y="98125"/>
                  <a:pt x="2331507" y="48201"/>
                </a:cubicBezTo>
                <a:cubicBezTo>
                  <a:pt x="2683603" y="-1723"/>
                  <a:pt x="2313114" y="19298"/>
                  <a:pt x="2347273" y="16670"/>
                </a:cubicBezTo>
                <a:cubicBezTo>
                  <a:pt x="2381432" y="14042"/>
                  <a:pt x="2497045" y="-27999"/>
                  <a:pt x="2536459" y="32435"/>
                </a:cubicBezTo>
                <a:cubicBezTo>
                  <a:pt x="2575873" y="92869"/>
                  <a:pt x="2570618" y="247897"/>
                  <a:pt x="2583756" y="379276"/>
                </a:cubicBezTo>
                <a:cubicBezTo>
                  <a:pt x="2596894" y="510655"/>
                  <a:pt x="2631052" y="723490"/>
                  <a:pt x="2615287" y="820711"/>
                </a:cubicBezTo>
                <a:cubicBezTo>
                  <a:pt x="2599522" y="917932"/>
                  <a:pt x="2546970" y="928442"/>
                  <a:pt x="2489163" y="962601"/>
                </a:cubicBezTo>
                <a:cubicBezTo>
                  <a:pt x="2431356" y="996760"/>
                  <a:pt x="2373548" y="1017780"/>
                  <a:pt x="2268445" y="1025663"/>
                </a:cubicBezTo>
                <a:cubicBezTo>
                  <a:pt x="2163342" y="1033546"/>
                  <a:pt x="2045101" y="1030918"/>
                  <a:pt x="1858542" y="1009897"/>
                </a:cubicBezTo>
                <a:cubicBezTo>
                  <a:pt x="1671983" y="988876"/>
                  <a:pt x="1346163" y="915304"/>
                  <a:pt x="1149094" y="899539"/>
                </a:cubicBezTo>
                <a:cubicBezTo>
                  <a:pt x="952025" y="883774"/>
                  <a:pt x="807507" y="894283"/>
                  <a:pt x="676128" y="915304"/>
                </a:cubicBezTo>
                <a:cubicBezTo>
                  <a:pt x="544749" y="936325"/>
                  <a:pt x="429135" y="1004642"/>
                  <a:pt x="360818" y="1025663"/>
                </a:cubicBezTo>
                <a:cubicBezTo>
                  <a:pt x="292501" y="1046684"/>
                  <a:pt x="303011" y="1051938"/>
                  <a:pt x="266225" y="1041428"/>
                </a:cubicBezTo>
                <a:cubicBezTo>
                  <a:pt x="229439" y="1030918"/>
                  <a:pt x="182142" y="1072960"/>
                  <a:pt x="140101" y="962601"/>
                </a:cubicBezTo>
                <a:cubicBezTo>
                  <a:pt x="98059" y="852242"/>
                  <a:pt x="32369" y="489635"/>
                  <a:pt x="13976" y="379276"/>
                </a:cubicBezTo>
                <a:cubicBezTo>
                  <a:pt x="-4417" y="268917"/>
                  <a:pt x="-9672" y="313587"/>
                  <a:pt x="29742" y="300449"/>
                </a:cubicBezTo>
                <a:cubicBezTo>
                  <a:pt x="69156" y="287311"/>
                  <a:pt x="-148934" y="358255"/>
                  <a:pt x="234694" y="316214"/>
                </a:cubicBezTo>
                <a:close/>
              </a:path>
            </a:pathLst>
          </a:cu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6516216" y="2492896"/>
            <a:ext cx="197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products</a:t>
            </a:r>
            <a:endParaRPr lang="en-GB" sz="3200" b="1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7145292" y="1700808"/>
            <a:ext cx="163012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308304" y="3077671"/>
            <a:ext cx="0" cy="15754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9512" y="18864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1.</a:t>
            </a:r>
            <a:endParaRPr lang="en-GB" sz="2800" b="1" dirty="0"/>
          </a:p>
        </p:txBody>
      </p:sp>
    </p:spTree>
    <p:extLst>
      <p:ext uri="{BB962C8B-B14F-4D97-AF65-F5344CB8AC3E}">
        <p14:creationId xmlns="" xmlns:p14="http://schemas.microsoft.com/office/powerpoint/2010/main" val="335701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-0.06302 0.08403 L -0.22049 0.16806 L -0.38576 0.20996 " pathEditMode="relative" ptsTypes="AAAA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948 -0.03171 L 0.27553 -0.11551 L 0.37796 -0.24166 " pathEditMode="relative" ptsTypes="AAAA">
                                      <p:cBhvr>
                                        <p:cTn id="4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847 -0.05254 L 0.32292 -0.01041 L 0.40955 0.13658 " pathEditMode="relative" ptsTypes="AAAA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4" grpId="0" animBg="1"/>
      <p:bldP spid="14" grpId="1" animBg="1"/>
      <p:bldP spid="14" grpId="2" animBg="1"/>
      <p:bldP spid="15" grpId="0"/>
      <p:bldP spid="15" grpId="1"/>
      <p:bldP spid="16" grpId="0" animBg="1"/>
      <p:bldP spid="16" grpId="1" animBg="1"/>
      <p:bldP spid="17" grpId="0" animBg="1"/>
      <p:bldP spid="17" grpId="1" animBg="1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02630"/>
            <a:ext cx="7056784" cy="3460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Demonstration</a:t>
            </a:r>
            <a:endParaRPr lang="en-GB" dirty="0"/>
          </a:p>
        </p:txBody>
      </p:sp>
      <p:pic>
        <p:nvPicPr>
          <p:cNvPr id="5" name="Picture 2" descr="http://www.ifimages.com/photos/9u9aR7AW8FQPn32OsDq1a7TiVHA/author-757/Colorful-Illustration-DNA-double-helix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639" r="50000"/>
          <a:stretch/>
        </p:blipFill>
        <p:spPr bwMode="auto">
          <a:xfrm>
            <a:off x="7596336" y="0"/>
            <a:ext cx="1377255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7128792" cy="597666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Watch what happens when </a:t>
            </a:r>
            <a:r>
              <a:rPr lang="en-GB" sz="2400" b="1" dirty="0" smtClean="0"/>
              <a:t>hydrogen peroxide</a:t>
            </a:r>
            <a:r>
              <a:rPr lang="en-GB" sz="2400" dirty="0" smtClean="0"/>
              <a:t> is added to a piece of </a:t>
            </a:r>
            <a:r>
              <a:rPr lang="en-GB" sz="2400" b="1" dirty="0" smtClean="0"/>
              <a:t>liver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r>
              <a:rPr lang="en-GB" sz="2400" dirty="0" smtClean="0"/>
              <a:t>The cells of the liver contain an </a:t>
            </a:r>
            <a:r>
              <a:rPr lang="en-GB" sz="2400" b="1" dirty="0" smtClean="0"/>
              <a:t>enzyme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r>
              <a:rPr lang="en-GB" sz="2400" dirty="0" smtClean="0"/>
              <a:t>The hydrogen peroxide is the </a:t>
            </a:r>
            <a:r>
              <a:rPr lang="en-GB" sz="2400" b="1" dirty="0" smtClean="0"/>
              <a:t>substrate</a:t>
            </a:r>
            <a:r>
              <a:rPr lang="en-GB" sz="2400" dirty="0" smtClean="0"/>
              <a:t> and is being broken down.</a:t>
            </a:r>
          </a:p>
          <a:p>
            <a:endParaRPr lang="en-GB" sz="2400" dirty="0"/>
          </a:p>
          <a:p>
            <a:pPr marL="0" indent="0" algn="ctr">
              <a:buNone/>
            </a:pPr>
            <a:r>
              <a:rPr lang="en-GB" sz="2400" dirty="0" smtClean="0"/>
              <a:t>Make sure you understand that enzymes act as </a:t>
            </a:r>
            <a:r>
              <a:rPr lang="en-GB" b="1" u="sng" dirty="0" smtClean="0"/>
              <a:t>BIOLOGICAL CATALYSTS</a:t>
            </a:r>
          </a:p>
          <a:p>
            <a:pPr marL="0" indent="0" algn="ctr">
              <a:buNone/>
            </a:pPr>
            <a:r>
              <a:rPr lang="en-GB" sz="2400" dirty="0" smtClean="0"/>
              <a:t>by </a:t>
            </a:r>
            <a:r>
              <a:rPr lang="en-GB" sz="2400" u="sng" dirty="0" smtClean="0"/>
              <a:t>speeding up reactions</a:t>
            </a:r>
            <a:r>
              <a:rPr lang="en-GB" sz="2400" dirty="0" smtClean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512" y="18864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2</a:t>
            </a:r>
            <a:r>
              <a:rPr lang="en-GB" sz="2800" b="1" dirty="0" smtClean="0"/>
              <a:t>.</a:t>
            </a:r>
            <a:endParaRPr lang="en-GB" sz="2800" b="1" dirty="0"/>
          </a:p>
        </p:txBody>
      </p:sp>
    </p:spTree>
    <p:extLst>
      <p:ext uri="{BB962C8B-B14F-4D97-AF65-F5344CB8AC3E}">
        <p14:creationId xmlns="" xmlns:p14="http://schemas.microsoft.com/office/powerpoint/2010/main" val="330859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ifimages.com/photos/9u9aR7AW8FQPn32OsDq1a7TiVHA/author-757/Colorful-Illustration-DNA-double-helix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639" r="50000"/>
          <a:stretch/>
        </p:blipFill>
        <p:spPr bwMode="auto">
          <a:xfrm>
            <a:off x="7596336" y="0"/>
            <a:ext cx="1377255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7128792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u="sng" dirty="0" smtClean="0"/>
              <a:t>ANSWERS to worksheet 1</a:t>
            </a:r>
          </a:p>
          <a:p>
            <a:pPr marL="0" indent="0">
              <a:buNone/>
            </a:pPr>
            <a:endParaRPr lang="en-GB" sz="2400" b="1" u="sng" dirty="0"/>
          </a:p>
          <a:p>
            <a:pPr marL="0" indent="0">
              <a:buNone/>
            </a:pPr>
            <a:r>
              <a:rPr lang="en-GB" sz="2400" b="1" u="sng" dirty="0" smtClean="0"/>
              <a:t>A</a:t>
            </a:r>
            <a:r>
              <a:rPr lang="en-GB" sz="2400" dirty="0" smtClean="0"/>
              <a:t>. </a:t>
            </a:r>
          </a:p>
          <a:p>
            <a:pPr marL="0" indent="0">
              <a:buNone/>
            </a:pPr>
            <a:r>
              <a:rPr lang="en-GB" sz="2400" dirty="0" smtClean="0"/>
              <a:t>Enzyme</a:t>
            </a:r>
          </a:p>
          <a:p>
            <a:pPr marL="0" indent="0">
              <a:buNone/>
            </a:pPr>
            <a:r>
              <a:rPr lang="en-GB" sz="2400" dirty="0" smtClean="0"/>
              <a:t>Oxygen</a:t>
            </a:r>
          </a:p>
          <a:p>
            <a:pPr marL="0" indent="0">
              <a:buNone/>
            </a:pPr>
            <a:r>
              <a:rPr lang="en-GB" sz="2400" dirty="0" smtClean="0"/>
              <a:t>Protein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u="sng" dirty="0" smtClean="0"/>
              <a:t>B</a:t>
            </a:r>
            <a:r>
              <a:rPr lang="en-GB" sz="2400" dirty="0" smtClean="0"/>
              <a:t>.</a:t>
            </a:r>
          </a:p>
          <a:p>
            <a:pPr marL="0" indent="0">
              <a:buNone/>
            </a:pPr>
            <a:r>
              <a:rPr lang="en-GB" sz="2400" dirty="0" smtClean="0"/>
              <a:t>Enzyme</a:t>
            </a:r>
          </a:p>
          <a:p>
            <a:pPr marL="0" indent="0">
              <a:buNone/>
            </a:pPr>
            <a:r>
              <a:rPr lang="en-GB" sz="2400" dirty="0" smtClean="0"/>
              <a:t>Active</a:t>
            </a:r>
          </a:p>
        </p:txBody>
      </p:sp>
    </p:spTree>
    <p:extLst>
      <p:ext uri="{BB962C8B-B14F-4D97-AF65-F5344CB8AC3E}">
        <p14:creationId xmlns="" xmlns:p14="http://schemas.microsoft.com/office/powerpoint/2010/main" val="139161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02630"/>
            <a:ext cx="7056784" cy="3460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Lock &amp; Key Theory</a:t>
            </a:r>
            <a:endParaRPr lang="en-GB" dirty="0"/>
          </a:p>
        </p:txBody>
      </p:sp>
      <p:pic>
        <p:nvPicPr>
          <p:cNvPr id="5" name="Picture 2" descr="http://www.ifimages.com/photos/9u9aR7AW8FQPn32OsDq1a7TiVHA/author-757/Colorful-Illustration-DNA-double-helix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639" r="50000"/>
          <a:stretch/>
        </p:blipFill>
        <p:spPr bwMode="auto">
          <a:xfrm>
            <a:off x="7596336" y="0"/>
            <a:ext cx="1377255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7128792" cy="597666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The animation you saw earlier showed the enzyme and substrate to have a </a:t>
            </a:r>
            <a:r>
              <a:rPr lang="en-GB" sz="2400" b="1" dirty="0" smtClean="0"/>
              <a:t>complimentary shape</a:t>
            </a:r>
            <a:r>
              <a:rPr lang="en-GB" sz="2400" dirty="0" smtClean="0"/>
              <a:t>.</a:t>
            </a:r>
          </a:p>
          <a:p>
            <a:pPr marL="0" indent="0" algn="ctr">
              <a:buNone/>
            </a:pPr>
            <a:r>
              <a:rPr lang="en-GB" sz="2400" b="1" u="sng" dirty="0" smtClean="0"/>
              <a:t>What does complimentary mean?</a:t>
            </a:r>
          </a:p>
          <a:p>
            <a:pPr marL="0" indent="0" algn="ctr">
              <a:buNone/>
            </a:pPr>
            <a:endParaRPr lang="en-GB" sz="2400" b="1" u="sng" dirty="0"/>
          </a:p>
          <a:p>
            <a:r>
              <a:rPr lang="en-GB" sz="2400" dirty="0" smtClean="0"/>
              <a:t>All enzymes have a </a:t>
            </a:r>
            <a:r>
              <a:rPr lang="en-GB" sz="2400" b="1" dirty="0" smtClean="0"/>
              <a:t>uniquely shaped </a:t>
            </a:r>
            <a:r>
              <a:rPr lang="en-GB" sz="2400" b="1" u="sng" dirty="0" smtClean="0"/>
              <a:t>active site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Only a </a:t>
            </a:r>
            <a:r>
              <a:rPr lang="en-GB" sz="2400" b="1" dirty="0" smtClean="0"/>
              <a:t>correctly shaped substrate</a:t>
            </a:r>
            <a:r>
              <a:rPr lang="en-GB" sz="2400" dirty="0"/>
              <a:t> </a:t>
            </a:r>
            <a:r>
              <a:rPr lang="en-GB" sz="2400" dirty="0" smtClean="0"/>
              <a:t>will fit, and react.</a:t>
            </a:r>
          </a:p>
        </p:txBody>
      </p:sp>
      <p:sp>
        <p:nvSpPr>
          <p:cNvPr id="6" name="Freeform 5"/>
          <p:cNvSpPr/>
          <p:nvPr/>
        </p:nvSpPr>
        <p:spPr>
          <a:xfrm>
            <a:off x="1619672" y="3745170"/>
            <a:ext cx="1296144" cy="1419178"/>
          </a:xfrm>
          <a:custGeom>
            <a:avLst/>
            <a:gdLst>
              <a:gd name="connsiteX0" fmla="*/ 313073 w 5344243"/>
              <a:gd name="connsiteY0" fmla="*/ 2984233 h 5235602"/>
              <a:gd name="connsiteX1" fmla="*/ 13528 w 5344243"/>
              <a:gd name="connsiteY1" fmla="*/ 1533805 h 5235602"/>
              <a:gd name="connsiteX2" fmla="*/ 801804 w 5344243"/>
              <a:gd name="connsiteY2" fmla="*/ 587874 h 5235602"/>
              <a:gd name="connsiteX3" fmla="*/ 2078811 w 5344243"/>
              <a:gd name="connsiteY3" fmla="*/ 99143 h 5235602"/>
              <a:gd name="connsiteX4" fmla="*/ 4002204 w 5344243"/>
              <a:gd name="connsiteY4" fmla="*/ 83378 h 5235602"/>
              <a:gd name="connsiteX5" fmla="*/ 4869307 w 5344243"/>
              <a:gd name="connsiteY5" fmla="*/ 997778 h 5235602"/>
              <a:gd name="connsiteX6" fmla="*/ 4553997 w 5344243"/>
              <a:gd name="connsiteY6" fmla="*/ 1344619 h 5235602"/>
              <a:gd name="connsiteX7" fmla="*/ 2914383 w 5344243"/>
              <a:gd name="connsiteY7" fmla="*/ 1738757 h 5235602"/>
              <a:gd name="connsiteX8" fmla="*/ 2173404 w 5344243"/>
              <a:gd name="connsiteY8" fmla="*/ 1738757 h 5235602"/>
              <a:gd name="connsiteX9" fmla="*/ 1968452 w 5344243"/>
              <a:gd name="connsiteY9" fmla="*/ 2006771 h 5235602"/>
              <a:gd name="connsiteX10" fmla="*/ 2047280 w 5344243"/>
              <a:gd name="connsiteY10" fmla="*/ 2999999 h 5235602"/>
              <a:gd name="connsiteX11" fmla="*/ 2299528 w 5344243"/>
              <a:gd name="connsiteY11" fmla="*/ 3693681 h 5235602"/>
              <a:gd name="connsiteX12" fmla="*/ 2867087 w 5344243"/>
              <a:gd name="connsiteY12" fmla="*/ 3567557 h 5235602"/>
              <a:gd name="connsiteX13" fmla="*/ 3576535 w 5344243"/>
              <a:gd name="connsiteY13" fmla="*/ 3599088 h 5235602"/>
              <a:gd name="connsiteX14" fmla="*/ 5153087 w 5344243"/>
              <a:gd name="connsiteY14" fmla="*/ 3740978 h 5235602"/>
              <a:gd name="connsiteX15" fmla="*/ 5200383 w 5344243"/>
              <a:gd name="connsiteY15" fmla="*/ 4308536 h 5235602"/>
              <a:gd name="connsiteX16" fmla="*/ 4096797 w 5344243"/>
              <a:gd name="connsiteY16" fmla="*/ 4813033 h 5235602"/>
              <a:gd name="connsiteX17" fmla="*/ 1810797 w 5344243"/>
              <a:gd name="connsiteY17" fmla="*/ 5175640 h 5235602"/>
              <a:gd name="connsiteX18" fmla="*/ 439197 w 5344243"/>
              <a:gd name="connsiteY18" fmla="*/ 3504495 h 5235602"/>
              <a:gd name="connsiteX19" fmla="*/ 313073 w 5344243"/>
              <a:gd name="connsiteY19" fmla="*/ 2984233 h 523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344243" h="5235602">
                <a:moveTo>
                  <a:pt x="313073" y="2984233"/>
                </a:moveTo>
                <a:cubicBezTo>
                  <a:pt x="242128" y="2655785"/>
                  <a:pt x="-67927" y="1933198"/>
                  <a:pt x="13528" y="1533805"/>
                </a:cubicBezTo>
                <a:cubicBezTo>
                  <a:pt x="94983" y="1134412"/>
                  <a:pt x="457590" y="826984"/>
                  <a:pt x="801804" y="587874"/>
                </a:cubicBezTo>
                <a:cubicBezTo>
                  <a:pt x="1146018" y="348764"/>
                  <a:pt x="1545411" y="183226"/>
                  <a:pt x="2078811" y="99143"/>
                </a:cubicBezTo>
                <a:cubicBezTo>
                  <a:pt x="2612211" y="15060"/>
                  <a:pt x="3537121" y="-66394"/>
                  <a:pt x="4002204" y="83378"/>
                </a:cubicBezTo>
                <a:cubicBezTo>
                  <a:pt x="4467287" y="233150"/>
                  <a:pt x="4777342" y="787571"/>
                  <a:pt x="4869307" y="997778"/>
                </a:cubicBezTo>
                <a:cubicBezTo>
                  <a:pt x="4961273" y="1207985"/>
                  <a:pt x="4879818" y="1221123"/>
                  <a:pt x="4553997" y="1344619"/>
                </a:cubicBezTo>
                <a:cubicBezTo>
                  <a:pt x="4228176" y="1468115"/>
                  <a:pt x="3311148" y="1673067"/>
                  <a:pt x="2914383" y="1738757"/>
                </a:cubicBezTo>
                <a:cubicBezTo>
                  <a:pt x="2517618" y="1804447"/>
                  <a:pt x="2331059" y="1694088"/>
                  <a:pt x="2173404" y="1738757"/>
                </a:cubicBezTo>
                <a:cubicBezTo>
                  <a:pt x="2015749" y="1783426"/>
                  <a:pt x="1989473" y="1796564"/>
                  <a:pt x="1968452" y="2006771"/>
                </a:cubicBezTo>
                <a:cubicBezTo>
                  <a:pt x="1947431" y="2216978"/>
                  <a:pt x="1992101" y="2718847"/>
                  <a:pt x="2047280" y="2999999"/>
                </a:cubicBezTo>
                <a:cubicBezTo>
                  <a:pt x="2102459" y="3281151"/>
                  <a:pt x="2162894" y="3599088"/>
                  <a:pt x="2299528" y="3693681"/>
                </a:cubicBezTo>
                <a:cubicBezTo>
                  <a:pt x="2436163" y="3788274"/>
                  <a:pt x="2654253" y="3583323"/>
                  <a:pt x="2867087" y="3567557"/>
                </a:cubicBezTo>
                <a:cubicBezTo>
                  <a:pt x="3079922" y="3551792"/>
                  <a:pt x="3195535" y="3570185"/>
                  <a:pt x="3576535" y="3599088"/>
                </a:cubicBezTo>
                <a:cubicBezTo>
                  <a:pt x="3957535" y="3627991"/>
                  <a:pt x="4882446" y="3622737"/>
                  <a:pt x="5153087" y="3740978"/>
                </a:cubicBezTo>
                <a:cubicBezTo>
                  <a:pt x="5423728" y="3859219"/>
                  <a:pt x="5376431" y="4129860"/>
                  <a:pt x="5200383" y="4308536"/>
                </a:cubicBezTo>
                <a:cubicBezTo>
                  <a:pt x="5024335" y="4487212"/>
                  <a:pt x="4661728" y="4668516"/>
                  <a:pt x="4096797" y="4813033"/>
                </a:cubicBezTo>
                <a:cubicBezTo>
                  <a:pt x="3531866" y="4957550"/>
                  <a:pt x="2420397" y="5393730"/>
                  <a:pt x="1810797" y="5175640"/>
                </a:cubicBezTo>
                <a:cubicBezTo>
                  <a:pt x="1201197" y="4957550"/>
                  <a:pt x="683562" y="3872357"/>
                  <a:pt x="439197" y="3504495"/>
                </a:cubicBezTo>
                <a:cubicBezTo>
                  <a:pt x="194832" y="3136633"/>
                  <a:pt x="384018" y="3312681"/>
                  <a:pt x="313073" y="2984233"/>
                </a:cubicBezTo>
                <a:close/>
              </a:path>
            </a:pathLst>
          </a:cu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4644008" y="3905289"/>
            <a:ext cx="792088" cy="712916"/>
          </a:xfrm>
          <a:custGeom>
            <a:avLst/>
            <a:gdLst>
              <a:gd name="connsiteX0" fmla="*/ 2192976 w 2698312"/>
              <a:gd name="connsiteY0" fmla="*/ 5424 h 2009061"/>
              <a:gd name="connsiteX1" fmla="*/ 1656949 w 2698312"/>
              <a:gd name="connsiteY1" fmla="*/ 194610 h 2009061"/>
              <a:gd name="connsiteX2" fmla="*/ 821376 w 2698312"/>
              <a:gd name="connsiteY2" fmla="*/ 399562 h 2009061"/>
              <a:gd name="connsiteX3" fmla="*/ 348411 w 2698312"/>
              <a:gd name="connsiteY3" fmla="*/ 399562 h 2009061"/>
              <a:gd name="connsiteX4" fmla="*/ 174990 w 2698312"/>
              <a:gd name="connsiteY4" fmla="*/ 399562 h 2009061"/>
              <a:gd name="connsiteX5" fmla="*/ 64632 w 2698312"/>
              <a:gd name="connsiteY5" fmla="*/ 446858 h 2009061"/>
              <a:gd name="connsiteX6" fmla="*/ 1569 w 2698312"/>
              <a:gd name="connsiteY6" fmla="*/ 604513 h 2009061"/>
              <a:gd name="connsiteX7" fmla="*/ 127694 w 2698312"/>
              <a:gd name="connsiteY7" fmla="*/ 1613506 h 2009061"/>
              <a:gd name="connsiteX8" fmla="*/ 222287 w 2698312"/>
              <a:gd name="connsiteY8" fmla="*/ 1834224 h 2009061"/>
              <a:gd name="connsiteX9" fmla="*/ 253818 w 2698312"/>
              <a:gd name="connsiteY9" fmla="*/ 1960348 h 2009061"/>
              <a:gd name="connsiteX10" fmla="*/ 395707 w 2698312"/>
              <a:gd name="connsiteY10" fmla="*/ 2007644 h 2009061"/>
              <a:gd name="connsiteX11" fmla="*/ 616425 w 2698312"/>
              <a:gd name="connsiteY11" fmla="*/ 1913051 h 2009061"/>
              <a:gd name="connsiteX12" fmla="*/ 979032 w 2698312"/>
              <a:gd name="connsiteY12" fmla="*/ 1881520 h 2009061"/>
              <a:gd name="connsiteX13" fmla="*/ 1814604 w 2698312"/>
              <a:gd name="connsiteY13" fmla="*/ 1960348 h 2009061"/>
              <a:gd name="connsiteX14" fmla="*/ 2429459 w 2698312"/>
              <a:gd name="connsiteY14" fmla="*/ 1976113 h 2009061"/>
              <a:gd name="connsiteX15" fmla="*/ 2697473 w 2698312"/>
              <a:gd name="connsiteY15" fmla="*/ 1645037 h 2009061"/>
              <a:gd name="connsiteX16" fmla="*/ 2508287 w 2698312"/>
              <a:gd name="connsiteY16" fmla="*/ 431093 h 2009061"/>
              <a:gd name="connsiteX17" fmla="*/ 2350632 w 2698312"/>
              <a:gd name="connsiteY17" fmla="*/ 84251 h 2009061"/>
              <a:gd name="connsiteX18" fmla="*/ 2192976 w 2698312"/>
              <a:gd name="connsiteY18" fmla="*/ 5424 h 2009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98312" h="2009061">
                <a:moveTo>
                  <a:pt x="2192976" y="5424"/>
                </a:moveTo>
                <a:cubicBezTo>
                  <a:pt x="2077362" y="23817"/>
                  <a:pt x="1885549" y="128920"/>
                  <a:pt x="1656949" y="194610"/>
                </a:cubicBezTo>
                <a:cubicBezTo>
                  <a:pt x="1428349" y="260300"/>
                  <a:pt x="1039466" y="365403"/>
                  <a:pt x="821376" y="399562"/>
                </a:cubicBezTo>
                <a:cubicBezTo>
                  <a:pt x="603286" y="433721"/>
                  <a:pt x="348411" y="399562"/>
                  <a:pt x="348411" y="399562"/>
                </a:cubicBezTo>
                <a:cubicBezTo>
                  <a:pt x="240680" y="399562"/>
                  <a:pt x="222286" y="391679"/>
                  <a:pt x="174990" y="399562"/>
                </a:cubicBezTo>
                <a:cubicBezTo>
                  <a:pt x="127694" y="407445"/>
                  <a:pt x="93535" y="412700"/>
                  <a:pt x="64632" y="446858"/>
                </a:cubicBezTo>
                <a:cubicBezTo>
                  <a:pt x="35729" y="481016"/>
                  <a:pt x="-8941" y="410072"/>
                  <a:pt x="1569" y="604513"/>
                </a:cubicBezTo>
                <a:cubicBezTo>
                  <a:pt x="12079" y="798954"/>
                  <a:pt x="90908" y="1408554"/>
                  <a:pt x="127694" y="1613506"/>
                </a:cubicBezTo>
                <a:cubicBezTo>
                  <a:pt x="164480" y="1818458"/>
                  <a:pt x="201266" y="1776417"/>
                  <a:pt x="222287" y="1834224"/>
                </a:cubicBezTo>
                <a:cubicBezTo>
                  <a:pt x="243308" y="1892031"/>
                  <a:pt x="224915" y="1931445"/>
                  <a:pt x="253818" y="1960348"/>
                </a:cubicBezTo>
                <a:cubicBezTo>
                  <a:pt x="282721" y="1989251"/>
                  <a:pt x="335272" y="2015527"/>
                  <a:pt x="395707" y="2007644"/>
                </a:cubicBezTo>
                <a:cubicBezTo>
                  <a:pt x="456141" y="1999761"/>
                  <a:pt x="519204" y="1934072"/>
                  <a:pt x="616425" y="1913051"/>
                </a:cubicBezTo>
                <a:cubicBezTo>
                  <a:pt x="713646" y="1892030"/>
                  <a:pt x="779335" y="1873637"/>
                  <a:pt x="979032" y="1881520"/>
                </a:cubicBezTo>
                <a:cubicBezTo>
                  <a:pt x="1178729" y="1889403"/>
                  <a:pt x="1572866" y="1944583"/>
                  <a:pt x="1814604" y="1960348"/>
                </a:cubicBezTo>
                <a:cubicBezTo>
                  <a:pt x="2056342" y="1976114"/>
                  <a:pt x="2282314" y="2028665"/>
                  <a:pt x="2429459" y="1976113"/>
                </a:cubicBezTo>
                <a:cubicBezTo>
                  <a:pt x="2576604" y="1923561"/>
                  <a:pt x="2684335" y="1902540"/>
                  <a:pt x="2697473" y="1645037"/>
                </a:cubicBezTo>
                <a:cubicBezTo>
                  <a:pt x="2710611" y="1387534"/>
                  <a:pt x="2566094" y="691224"/>
                  <a:pt x="2508287" y="431093"/>
                </a:cubicBezTo>
                <a:cubicBezTo>
                  <a:pt x="2450480" y="170962"/>
                  <a:pt x="2403184" y="152568"/>
                  <a:pt x="2350632" y="84251"/>
                </a:cubicBezTo>
                <a:cubicBezTo>
                  <a:pt x="2298080" y="15934"/>
                  <a:pt x="2308590" y="-12969"/>
                  <a:pt x="2192976" y="5424"/>
                </a:cubicBez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reeform 2"/>
          <p:cNvSpPr/>
          <p:nvPr/>
        </p:nvSpPr>
        <p:spPr>
          <a:xfrm>
            <a:off x="4497666" y="5232768"/>
            <a:ext cx="1255131" cy="758568"/>
          </a:xfrm>
          <a:custGeom>
            <a:avLst/>
            <a:gdLst>
              <a:gd name="connsiteX0" fmla="*/ 589682 w 1255131"/>
              <a:gd name="connsiteY0" fmla="*/ 32915 h 758568"/>
              <a:gd name="connsiteX1" fmla="*/ 400496 w 1255131"/>
              <a:gd name="connsiteY1" fmla="*/ 159039 h 758568"/>
              <a:gd name="connsiteX2" fmla="*/ 211310 w 1255131"/>
              <a:gd name="connsiteY2" fmla="*/ 1384 h 758568"/>
              <a:gd name="connsiteX3" fmla="*/ 258607 w 1255131"/>
              <a:gd name="connsiteY3" fmla="*/ 269398 h 758568"/>
              <a:gd name="connsiteX4" fmla="*/ 164014 w 1255131"/>
              <a:gd name="connsiteY4" fmla="*/ 490115 h 758568"/>
              <a:gd name="connsiteX5" fmla="*/ 6358 w 1255131"/>
              <a:gd name="connsiteY5" fmla="*/ 553177 h 758568"/>
              <a:gd name="connsiteX6" fmla="*/ 400496 w 1255131"/>
              <a:gd name="connsiteY6" fmla="*/ 553177 h 758568"/>
              <a:gd name="connsiteX7" fmla="*/ 652745 w 1255131"/>
              <a:gd name="connsiteY7" fmla="*/ 758129 h 758568"/>
              <a:gd name="connsiteX8" fmla="*/ 558151 w 1255131"/>
              <a:gd name="connsiteY8" fmla="*/ 490115 h 758568"/>
              <a:gd name="connsiteX9" fmla="*/ 1251834 w 1255131"/>
              <a:gd name="connsiteY9" fmla="*/ 490115 h 758568"/>
              <a:gd name="connsiteX10" fmla="*/ 826165 w 1255131"/>
              <a:gd name="connsiteY10" fmla="*/ 285163 h 758568"/>
              <a:gd name="connsiteX11" fmla="*/ 968055 w 1255131"/>
              <a:gd name="connsiteY11" fmla="*/ 64446 h 758568"/>
              <a:gd name="connsiteX12" fmla="*/ 700041 w 1255131"/>
              <a:gd name="connsiteY12" fmla="*/ 143273 h 758568"/>
              <a:gd name="connsiteX13" fmla="*/ 589682 w 1255131"/>
              <a:gd name="connsiteY13" fmla="*/ 32915 h 758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55131" h="758568">
                <a:moveTo>
                  <a:pt x="589682" y="32915"/>
                </a:moveTo>
                <a:cubicBezTo>
                  <a:pt x="539758" y="35543"/>
                  <a:pt x="463558" y="164294"/>
                  <a:pt x="400496" y="159039"/>
                </a:cubicBezTo>
                <a:cubicBezTo>
                  <a:pt x="337434" y="153784"/>
                  <a:pt x="234958" y="-17009"/>
                  <a:pt x="211310" y="1384"/>
                </a:cubicBezTo>
                <a:cubicBezTo>
                  <a:pt x="187662" y="19777"/>
                  <a:pt x="266490" y="187943"/>
                  <a:pt x="258607" y="269398"/>
                </a:cubicBezTo>
                <a:cubicBezTo>
                  <a:pt x="250724" y="350853"/>
                  <a:pt x="206055" y="442819"/>
                  <a:pt x="164014" y="490115"/>
                </a:cubicBezTo>
                <a:cubicBezTo>
                  <a:pt x="121973" y="537411"/>
                  <a:pt x="-33056" y="542667"/>
                  <a:pt x="6358" y="553177"/>
                </a:cubicBezTo>
                <a:cubicBezTo>
                  <a:pt x="45772" y="563687"/>
                  <a:pt x="292765" y="519018"/>
                  <a:pt x="400496" y="553177"/>
                </a:cubicBezTo>
                <a:cubicBezTo>
                  <a:pt x="508227" y="587336"/>
                  <a:pt x="626469" y="768639"/>
                  <a:pt x="652745" y="758129"/>
                </a:cubicBezTo>
                <a:cubicBezTo>
                  <a:pt x="679021" y="747619"/>
                  <a:pt x="458303" y="534784"/>
                  <a:pt x="558151" y="490115"/>
                </a:cubicBezTo>
                <a:cubicBezTo>
                  <a:pt x="657999" y="445446"/>
                  <a:pt x="1207165" y="524274"/>
                  <a:pt x="1251834" y="490115"/>
                </a:cubicBezTo>
                <a:cubicBezTo>
                  <a:pt x="1296503" y="455956"/>
                  <a:pt x="873461" y="356108"/>
                  <a:pt x="826165" y="285163"/>
                </a:cubicBezTo>
                <a:cubicBezTo>
                  <a:pt x="778869" y="214218"/>
                  <a:pt x="989076" y="88094"/>
                  <a:pt x="968055" y="64446"/>
                </a:cubicBezTo>
                <a:cubicBezTo>
                  <a:pt x="947034" y="40798"/>
                  <a:pt x="760475" y="140646"/>
                  <a:pt x="700041" y="143273"/>
                </a:cubicBezTo>
                <a:cubicBezTo>
                  <a:pt x="639607" y="145900"/>
                  <a:pt x="639606" y="30287"/>
                  <a:pt x="589682" y="32915"/>
                </a:cubicBezTo>
                <a:close/>
              </a:path>
            </a:pathLst>
          </a:cu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971600" y="357554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enzyme</a:t>
            </a:r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27984" y="4787860"/>
            <a:ext cx="1163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substrates</a:t>
            </a:r>
            <a:endParaRPr lang="en-GB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5681024" y="4092685"/>
            <a:ext cx="115347" cy="184666"/>
          </a:xfrm>
          <a:prstGeom prst="line">
            <a:avLst/>
          </a:prstGeom>
          <a:ln w="142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752797" y="3721096"/>
            <a:ext cx="720080" cy="631763"/>
          </a:xfrm>
          <a:prstGeom prst="line">
            <a:avLst/>
          </a:prstGeom>
          <a:ln w="142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867291" y="5325804"/>
            <a:ext cx="632933" cy="572496"/>
          </a:xfrm>
          <a:prstGeom prst="line">
            <a:avLst/>
          </a:prstGeom>
          <a:ln w="133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867291" y="5325804"/>
            <a:ext cx="632933" cy="572496"/>
          </a:xfrm>
          <a:prstGeom prst="line">
            <a:avLst/>
          </a:prstGeom>
          <a:ln w="133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51520" y="5325804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Can you explain why it might be called the ‘</a:t>
            </a:r>
            <a:r>
              <a:rPr lang="en-GB" sz="2400" b="1" u="sng" dirty="0" smtClean="0"/>
              <a:t>lock &amp; key theory</a:t>
            </a:r>
            <a:r>
              <a:rPr lang="en-GB" sz="2400" b="1" dirty="0" smtClean="0"/>
              <a:t>’?</a:t>
            </a:r>
            <a:endParaRPr lang="en-GB" sz="2400" b="1" dirty="0"/>
          </a:p>
        </p:txBody>
      </p:sp>
    </p:spTree>
    <p:extLst>
      <p:ext uri="{BB962C8B-B14F-4D97-AF65-F5344CB8AC3E}">
        <p14:creationId xmlns="" xmlns:p14="http://schemas.microsoft.com/office/powerpoint/2010/main" val="32638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3" grpId="0" animBg="1"/>
      <p:bldP spid="4" grpId="0"/>
      <p:bldP spid="10" grpId="0"/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02630"/>
            <a:ext cx="7056784" cy="3460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Lock &amp; Key Theory</a:t>
            </a:r>
            <a:endParaRPr lang="en-GB" dirty="0"/>
          </a:p>
        </p:txBody>
      </p:sp>
      <p:pic>
        <p:nvPicPr>
          <p:cNvPr id="5" name="Picture 2" descr="http://www.ifimages.com/photos/9u9aR7AW8FQPn32OsDq1a7TiVHA/author-757/Colorful-Illustration-DNA-double-helix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639" r="50000"/>
          <a:stretch/>
        </p:blipFill>
        <p:spPr bwMode="auto">
          <a:xfrm>
            <a:off x="7596336" y="0"/>
            <a:ext cx="1377255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7128792" cy="5976664"/>
          </a:xfrm>
        </p:spPr>
        <p:txBody>
          <a:bodyPr>
            <a:normAutofit/>
          </a:bodyPr>
          <a:lstStyle/>
          <a:p>
            <a:endParaRPr lang="en-GB" sz="2400" dirty="0" smtClean="0"/>
          </a:p>
          <a:p>
            <a:r>
              <a:rPr lang="en-GB" sz="2400" b="1" u="sng" dirty="0" smtClean="0"/>
              <a:t>Explanation:</a:t>
            </a:r>
          </a:p>
          <a:p>
            <a:endParaRPr lang="en-GB" sz="2400" b="1" u="sng" dirty="0"/>
          </a:p>
          <a:p>
            <a:pPr marL="0" indent="0" algn="ctr">
              <a:buNone/>
            </a:pPr>
            <a:r>
              <a:rPr lang="en-GB" sz="2400" dirty="0"/>
              <a:t>The enzyme is the ‘</a:t>
            </a:r>
            <a:r>
              <a:rPr lang="en-GB" sz="2400" b="1" dirty="0"/>
              <a:t>lock</a:t>
            </a:r>
            <a:r>
              <a:rPr lang="en-GB" sz="2400" dirty="0"/>
              <a:t>’.</a:t>
            </a:r>
          </a:p>
          <a:p>
            <a:pPr marL="0" indent="0" algn="ctr">
              <a:buNone/>
            </a:pPr>
            <a:r>
              <a:rPr lang="en-GB" sz="2400" dirty="0"/>
              <a:t>The substrate is the ‘</a:t>
            </a:r>
            <a:r>
              <a:rPr lang="en-GB" sz="2400" b="1" dirty="0"/>
              <a:t>key</a:t>
            </a:r>
            <a:r>
              <a:rPr lang="en-GB" sz="2400" dirty="0"/>
              <a:t>’.</a:t>
            </a:r>
          </a:p>
          <a:p>
            <a:pPr marL="0" indent="0" algn="ctr">
              <a:buNone/>
            </a:pPr>
            <a:r>
              <a:rPr lang="en-GB" sz="2400" dirty="0"/>
              <a:t>Only one type of key will open a lock</a:t>
            </a:r>
            <a:r>
              <a:rPr lang="en-GB" sz="2400" dirty="0" smtClean="0"/>
              <a:t>.</a:t>
            </a:r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r>
              <a:rPr lang="en-GB" sz="2400" dirty="0" smtClean="0"/>
              <a:t>Similarly, only one type of substrate will fit into the active site of a particular enzyme. </a:t>
            </a:r>
          </a:p>
        </p:txBody>
      </p:sp>
    </p:spTree>
    <p:extLst>
      <p:ext uri="{BB962C8B-B14F-4D97-AF65-F5344CB8AC3E}">
        <p14:creationId xmlns="" xmlns:p14="http://schemas.microsoft.com/office/powerpoint/2010/main" val="398312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02630"/>
            <a:ext cx="7056784" cy="3460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Task</a:t>
            </a:r>
            <a:endParaRPr lang="en-GB" dirty="0"/>
          </a:p>
        </p:txBody>
      </p:sp>
      <p:pic>
        <p:nvPicPr>
          <p:cNvPr id="5" name="Picture 2" descr="http://www.ifimages.com/photos/9u9aR7AW8FQPn32OsDq1a7TiVHA/author-757/Colorful-Illustration-DNA-double-helix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639" r="50000"/>
          <a:stretch/>
        </p:blipFill>
        <p:spPr bwMode="auto">
          <a:xfrm>
            <a:off x="7596336" y="0"/>
            <a:ext cx="1377255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7128792" cy="597666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GB" sz="2400" dirty="0" smtClean="0"/>
              <a:t>What are enzymes also known as?</a:t>
            </a:r>
          </a:p>
          <a:p>
            <a:pPr marL="457200" indent="-457200">
              <a:buAutoNum type="arabicPeriod"/>
            </a:pPr>
            <a:endParaRPr lang="en-GB" sz="2400" dirty="0"/>
          </a:p>
          <a:p>
            <a:pPr marL="457200" indent="-457200">
              <a:buAutoNum type="arabicPeriod"/>
            </a:pPr>
            <a:r>
              <a:rPr lang="en-GB" sz="2400" dirty="0" smtClean="0"/>
              <a:t>Name one example of an enzyme.</a:t>
            </a:r>
          </a:p>
          <a:p>
            <a:pPr marL="457200" indent="-457200">
              <a:buAutoNum type="arabicPeriod"/>
            </a:pPr>
            <a:endParaRPr lang="en-GB" sz="2400" dirty="0"/>
          </a:p>
          <a:p>
            <a:pPr marL="457200" indent="-457200">
              <a:buAutoNum type="arabicPeriod"/>
            </a:pPr>
            <a:r>
              <a:rPr lang="en-GB" sz="2400" dirty="0" smtClean="0"/>
              <a:t>What do enzymes do to chemical reactions?</a:t>
            </a:r>
          </a:p>
          <a:p>
            <a:pPr marL="457200" indent="-457200">
              <a:buAutoNum type="arabicPeriod"/>
            </a:pPr>
            <a:endParaRPr lang="en-GB" sz="2400" dirty="0"/>
          </a:p>
          <a:p>
            <a:pPr marL="457200" indent="-457200">
              <a:buAutoNum type="arabicPeriod"/>
            </a:pPr>
            <a:r>
              <a:rPr lang="en-GB" sz="2400" dirty="0" smtClean="0"/>
              <a:t>Pepsin is an enzyme found in the stomach. It only breaks down </a:t>
            </a:r>
            <a:r>
              <a:rPr lang="en-GB" sz="2400" b="1" dirty="0" smtClean="0"/>
              <a:t>proteins</a:t>
            </a:r>
            <a:r>
              <a:rPr lang="en-GB" sz="2400" dirty="0" smtClean="0"/>
              <a:t>. Draw a diagram to show why pepsin </a:t>
            </a:r>
            <a:r>
              <a:rPr lang="en-GB" sz="2400" b="1" dirty="0" smtClean="0"/>
              <a:t>will not</a:t>
            </a:r>
            <a:r>
              <a:rPr lang="en-GB" sz="2400" dirty="0" smtClean="0"/>
              <a:t> break down </a:t>
            </a:r>
            <a:r>
              <a:rPr lang="en-GB" sz="2400" b="1" dirty="0" smtClean="0"/>
              <a:t>starch</a:t>
            </a:r>
            <a:r>
              <a:rPr lang="en-GB" sz="24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44453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02630"/>
            <a:ext cx="7056784" cy="3460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pH and Temperature</a:t>
            </a:r>
            <a:endParaRPr lang="en-GB" dirty="0"/>
          </a:p>
        </p:txBody>
      </p:sp>
      <p:pic>
        <p:nvPicPr>
          <p:cNvPr id="5" name="Picture 2" descr="http://www.ifimages.com/photos/9u9aR7AW8FQPn32OsDq1a7TiVHA/author-757/Colorful-Illustration-DNA-double-helix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639" r="50000"/>
          <a:stretch/>
        </p:blipFill>
        <p:spPr bwMode="auto">
          <a:xfrm>
            <a:off x="7596336" y="0"/>
            <a:ext cx="1377255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7128792" cy="597666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Enzyme controlled reactions are affected by </a:t>
            </a:r>
            <a:r>
              <a:rPr lang="en-GB" sz="2400" b="1" dirty="0" smtClean="0"/>
              <a:t>two</a:t>
            </a:r>
            <a:r>
              <a:rPr lang="en-GB" sz="2400" dirty="0" smtClean="0"/>
              <a:t> conditions.</a:t>
            </a:r>
          </a:p>
          <a:p>
            <a:pPr marL="0" indent="0" algn="ctr">
              <a:buNone/>
            </a:pPr>
            <a:r>
              <a:rPr lang="en-GB" sz="2400" b="1" dirty="0" smtClean="0"/>
              <a:t>pH </a:t>
            </a:r>
            <a:r>
              <a:rPr lang="en-GB" sz="2400" dirty="0" smtClean="0"/>
              <a:t>and </a:t>
            </a:r>
            <a:r>
              <a:rPr lang="en-GB" sz="2400" b="1" dirty="0" smtClean="0"/>
              <a:t>Temperature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30366" y="2852936"/>
            <a:ext cx="0" cy="29523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30366" y="5805264"/>
            <a:ext cx="43204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1907704" y="2871450"/>
            <a:ext cx="4319752" cy="2916621"/>
          </a:xfrm>
          <a:custGeom>
            <a:avLst/>
            <a:gdLst>
              <a:gd name="connsiteX0" fmla="*/ 0 w 4319752"/>
              <a:gd name="connsiteY0" fmla="*/ 2916621 h 2916621"/>
              <a:gd name="connsiteX1" fmla="*/ 1103587 w 4319752"/>
              <a:gd name="connsiteY1" fmla="*/ 2727435 h 2916621"/>
              <a:gd name="connsiteX2" fmla="*/ 1545021 w 4319752"/>
              <a:gd name="connsiteY2" fmla="*/ 2222938 h 2916621"/>
              <a:gd name="connsiteX3" fmla="*/ 2065283 w 4319752"/>
              <a:gd name="connsiteY3" fmla="*/ 520263 h 2916621"/>
              <a:gd name="connsiteX4" fmla="*/ 2286000 w 4319752"/>
              <a:gd name="connsiteY4" fmla="*/ 110359 h 2916621"/>
              <a:gd name="connsiteX5" fmla="*/ 2554014 w 4319752"/>
              <a:gd name="connsiteY5" fmla="*/ 0 h 2916621"/>
              <a:gd name="connsiteX6" fmla="*/ 2790497 w 4319752"/>
              <a:gd name="connsiteY6" fmla="*/ 110359 h 2916621"/>
              <a:gd name="connsiteX7" fmla="*/ 2979683 w 4319752"/>
              <a:gd name="connsiteY7" fmla="*/ 583325 h 2916621"/>
              <a:gd name="connsiteX8" fmla="*/ 3310759 w 4319752"/>
              <a:gd name="connsiteY8" fmla="*/ 1639614 h 2916621"/>
              <a:gd name="connsiteX9" fmla="*/ 3626069 w 4319752"/>
              <a:gd name="connsiteY9" fmla="*/ 2632842 h 2916621"/>
              <a:gd name="connsiteX10" fmla="*/ 4319752 w 4319752"/>
              <a:gd name="connsiteY10" fmla="*/ 2869325 h 291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19752" h="2916621">
                <a:moveTo>
                  <a:pt x="0" y="2916621"/>
                </a:moveTo>
                <a:cubicBezTo>
                  <a:pt x="423042" y="2879835"/>
                  <a:pt x="846084" y="2843049"/>
                  <a:pt x="1103587" y="2727435"/>
                </a:cubicBezTo>
                <a:cubicBezTo>
                  <a:pt x="1361090" y="2611821"/>
                  <a:pt x="1384738" y="2590800"/>
                  <a:pt x="1545021" y="2222938"/>
                </a:cubicBezTo>
                <a:cubicBezTo>
                  <a:pt x="1705304" y="1855076"/>
                  <a:pt x="1941787" y="872359"/>
                  <a:pt x="2065283" y="520263"/>
                </a:cubicBezTo>
                <a:cubicBezTo>
                  <a:pt x="2188780" y="168166"/>
                  <a:pt x="2204545" y="197069"/>
                  <a:pt x="2286000" y="110359"/>
                </a:cubicBezTo>
                <a:cubicBezTo>
                  <a:pt x="2367455" y="23649"/>
                  <a:pt x="2469931" y="0"/>
                  <a:pt x="2554014" y="0"/>
                </a:cubicBezTo>
                <a:cubicBezTo>
                  <a:pt x="2638097" y="0"/>
                  <a:pt x="2719552" y="13138"/>
                  <a:pt x="2790497" y="110359"/>
                </a:cubicBezTo>
                <a:cubicBezTo>
                  <a:pt x="2861442" y="207580"/>
                  <a:pt x="2892973" y="328449"/>
                  <a:pt x="2979683" y="583325"/>
                </a:cubicBezTo>
                <a:cubicBezTo>
                  <a:pt x="3066393" y="838201"/>
                  <a:pt x="3203028" y="1298028"/>
                  <a:pt x="3310759" y="1639614"/>
                </a:cubicBezTo>
                <a:cubicBezTo>
                  <a:pt x="3418490" y="1981200"/>
                  <a:pt x="3457904" y="2427890"/>
                  <a:pt x="3626069" y="2632842"/>
                </a:cubicBezTo>
                <a:cubicBezTo>
                  <a:pt x="3794235" y="2837794"/>
                  <a:pt x="4056993" y="2853559"/>
                  <a:pt x="4319752" y="2869325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95536" y="227687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1. pH</a:t>
            </a:r>
            <a:endParaRPr lang="en-GB" sz="2800" b="1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49711" y="414443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  <a:r>
              <a:rPr lang="en-GB" dirty="0" smtClean="0"/>
              <a:t>ate of reaction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339752" y="593998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899151" y="5733256"/>
            <a:ext cx="4473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1      2     3     4     5     6     7     8     9     10     11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2204864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Optimum pH – Where the enzyme works best</a:t>
            </a:r>
            <a:endParaRPr lang="en-GB" dirty="0"/>
          </a:p>
        </p:txBody>
      </p:sp>
      <p:cxnSp>
        <p:nvCxnSpPr>
          <p:cNvPr id="17" name="Straight Arrow Connector 16"/>
          <p:cNvCxnSpPr>
            <a:endCxn id="10" idx="5"/>
          </p:cNvCxnSpPr>
          <p:nvPr/>
        </p:nvCxnSpPr>
        <p:spPr>
          <a:xfrm flipH="1">
            <a:off x="4461718" y="2538482"/>
            <a:ext cx="254298" cy="3329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5"/>
          </p:cNvCxnSpPr>
          <p:nvPr/>
        </p:nvCxnSpPr>
        <p:spPr>
          <a:xfrm>
            <a:off x="4461718" y="2871450"/>
            <a:ext cx="0" cy="2916621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7919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02630"/>
            <a:ext cx="7056784" cy="3460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pH and Temperature</a:t>
            </a:r>
            <a:endParaRPr lang="en-GB" dirty="0"/>
          </a:p>
        </p:txBody>
      </p:sp>
      <p:pic>
        <p:nvPicPr>
          <p:cNvPr id="5" name="Picture 2" descr="http://www.ifimages.com/photos/9u9aR7AW8FQPn32OsDq1a7TiVHA/author-757/Colorful-Illustration-DNA-double-helix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639" r="50000"/>
          <a:stretch/>
        </p:blipFill>
        <p:spPr bwMode="auto">
          <a:xfrm>
            <a:off x="7596336" y="0"/>
            <a:ext cx="1377255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1930366" y="1772816"/>
            <a:ext cx="0" cy="29523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30366" y="4725144"/>
            <a:ext cx="43204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5536" y="83671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2. Temperature</a:t>
            </a:r>
            <a:endParaRPr lang="en-GB" sz="2800" b="1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49711" y="306431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</a:t>
            </a:r>
            <a:r>
              <a:rPr lang="en-GB" dirty="0" smtClean="0"/>
              <a:t>ate of reaction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339752" y="485986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temperature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835696" y="4653136"/>
            <a:ext cx="4473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0         10         20         30         40        50        60</a:t>
            </a:r>
            <a:endParaRPr lang="en-GB" dirty="0"/>
          </a:p>
        </p:txBody>
      </p:sp>
      <p:sp>
        <p:nvSpPr>
          <p:cNvPr id="8" name="Freeform 7"/>
          <p:cNvSpPr/>
          <p:nvPr/>
        </p:nvSpPr>
        <p:spPr>
          <a:xfrm>
            <a:off x="1907628" y="1796748"/>
            <a:ext cx="4256689" cy="2918893"/>
          </a:xfrm>
          <a:custGeom>
            <a:avLst/>
            <a:gdLst>
              <a:gd name="connsiteX0" fmla="*/ 0 w 4256689"/>
              <a:gd name="connsiteY0" fmla="*/ 2791018 h 2918893"/>
              <a:gd name="connsiteX1" fmla="*/ 819806 w 4256689"/>
              <a:gd name="connsiteY1" fmla="*/ 2696424 h 2918893"/>
              <a:gd name="connsiteX2" fmla="*/ 1340069 w 4256689"/>
              <a:gd name="connsiteY2" fmla="*/ 2491473 h 2918893"/>
              <a:gd name="connsiteX3" fmla="*/ 1686910 w 4256689"/>
              <a:gd name="connsiteY3" fmla="*/ 2081569 h 2918893"/>
              <a:gd name="connsiteX4" fmla="*/ 2002220 w 4256689"/>
              <a:gd name="connsiteY4" fmla="*/ 1230231 h 2918893"/>
              <a:gd name="connsiteX5" fmla="*/ 2191406 w 4256689"/>
              <a:gd name="connsiteY5" fmla="*/ 441955 h 2918893"/>
              <a:gd name="connsiteX6" fmla="*/ 2396358 w 4256689"/>
              <a:gd name="connsiteY6" fmla="*/ 95114 h 2918893"/>
              <a:gd name="connsiteX7" fmla="*/ 2617075 w 4256689"/>
              <a:gd name="connsiteY7" fmla="*/ 16286 h 2918893"/>
              <a:gd name="connsiteX8" fmla="*/ 2900855 w 4256689"/>
              <a:gd name="connsiteY8" fmla="*/ 16286 h 2918893"/>
              <a:gd name="connsiteX9" fmla="*/ 3090041 w 4256689"/>
              <a:gd name="connsiteY9" fmla="*/ 189707 h 2918893"/>
              <a:gd name="connsiteX10" fmla="*/ 3137338 w 4256689"/>
              <a:gd name="connsiteY10" fmla="*/ 363128 h 2918893"/>
              <a:gd name="connsiteX11" fmla="*/ 3137338 w 4256689"/>
              <a:gd name="connsiteY11" fmla="*/ 1372121 h 2918893"/>
              <a:gd name="connsiteX12" fmla="*/ 3137338 w 4256689"/>
              <a:gd name="connsiteY12" fmla="*/ 2412645 h 2918893"/>
              <a:gd name="connsiteX13" fmla="*/ 3137338 w 4256689"/>
              <a:gd name="connsiteY13" fmla="*/ 2664893 h 2918893"/>
              <a:gd name="connsiteX14" fmla="*/ 3137338 w 4256689"/>
              <a:gd name="connsiteY14" fmla="*/ 2901376 h 2918893"/>
              <a:gd name="connsiteX15" fmla="*/ 3153103 w 4256689"/>
              <a:gd name="connsiteY15" fmla="*/ 2901376 h 2918893"/>
              <a:gd name="connsiteX16" fmla="*/ 4256689 w 4256689"/>
              <a:gd name="connsiteY16" fmla="*/ 2901376 h 2918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56689" h="2918893">
                <a:moveTo>
                  <a:pt x="0" y="2791018"/>
                </a:moveTo>
                <a:cubicBezTo>
                  <a:pt x="298230" y="2768683"/>
                  <a:pt x="596461" y="2746348"/>
                  <a:pt x="819806" y="2696424"/>
                </a:cubicBezTo>
                <a:cubicBezTo>
                  <a:pt x="1043151" y="2646500"/>
                  <a:pt x="1195552" y="2593949"/>
                  <a:pt x="1340069" y="2491473"/>
                </a:cubicBezTo>
                <a:cubicBezTo>
                  <a:pt x="1484586" y="2388997"/>
                  <a:pt x="1576552" y="2291776"/>
                  <a:pt x="1686910" y="2081569"/>
                </a:cubicBezTo>
                <a:cubicBezTo>
                  <a:pt x="1797269" y="1871362"/>
                  <a:pt x="1918137" y="1503500"/>
                  <a:pt x="2002220" y="1230231"/>
                </a:cubicBezTo>
                <a:cubicBezTo>
                  <a:pt x="2086303" y="956962"/>
                  <a:pt x="2125716" y="631141"/>
                  <a:pt x="2191406" y="441955"/>
                </a:cubicBezTo>
                <a:cubicBezTo>
                  <a:pt x="2257096" y="252769"/>
                  <a:pt x="2325413" y="166059"/>
                  <a:pt x="2396358" y="95114"/>
                </a:cubicBezTo>
                <a:cubicBezTo>
                  <a:pt x="2467303" y="24169"/>
                  <a:pt x="2532992" y="29424"/>
                  <a:pt x="2617075" y="16286"/>
                </a:cubicBezTo>
                <a:cubicBezTo>
                  <a:pt x="2701158" y="3148"/>
                  <a:pt x="2822027" y="-12618"/>
                  <a:pt x="2900855" y="16286"/>
                </a:cubicBezTo>
                <a:cubicBezTo>
                  <a:pt x="2979683" y="45189"/>
                  <a:pt x="3050627" y="131900"/>
                  <a:pt x="3090041" y="189707"/>
                </a:cubicBezTo>
                <a:cubicBezTo>
                  <a:pt x="3129455" y="247514"/>
                  <a:pt x="3129455" y="166059"/>
                  <a:pt x="3137338" y="363128"/>
                </a:cubicBezTo>
                <a:cubicBezTo>
                  <a:pt x="3145221" y="560197"/>
                  <a:pt x="3137338" y="1372121"/>
                  <a:pt x="3137338" y="1372121"/>
                </a:cubicBezTo>
                <a:lnTo>
                  <a:pt x="3137338" y="2412645"/>
                </a:lnTo>
                <a:lnTo>
                  <a:pt x="3137338" y="2664893"/>
                </a:lnTo>
                <a:cubicBezTo>
                  <a:pt x="3137338" y="2746348"/>
                  <a:pt x="3134711" y="2861962"/>
                  <a:pt x="3137338" y="2901376"/>
                </a:cubicBezTo>
                <a:cubicBezTo>
                  <a:pt x="3139966" y="2940790"/>
                  <a:pt x="3153103" y="2901376"/>
                  <a:pt x="3153103" y="2901376"/>
                </a:cubicBezTo>
                <a:lnTo>
                  <a:pt x="4256689" y="2901376"/>
                </a:ln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4716016" y="1065510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Optimum temperature – where the enzyme works best</a:t>
            </a:r>
            <a:endParaRPr lang="en-GB" dirty="0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4662541" y="1484784"/>
            <a:ext cx="137838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20072" y="2564904"/>
            <a:ext cx="180020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Above a certain temperature, the enzyme denatures and stops working</a:t>
            </a:r>
            <a:endParaRPr lang="en-GB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4662541" y="1796748"/>
            <a:ext cx="0" cy="2928396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95536" y="5373216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Stick the </a:t>
            </a:r>
            <a:r>
              <a:rPr lang="en-GB" sz="2400" b="1" dirty="0" err="1" smtClean="0"/>
              <a:t>handout</a:t>
            </a:r>
            <a:r>
              <a:rPr lang="en-GB" sz="2400" b="1" dirty="0" smtClean="0"/>
              <a:t> of these two graphs in your book, </a:t>
            </a:r>
            <a:r>
              <a:rPr lang="en-GB" sz="2400" b="1" u="sng" dirty="0" smtClean="0"/>
              <a:t>and label them using the </a:t>
            </a:r>
            <a:r>
              <a:rPr lang="en-GB" sz="2400" b="1" u="sng" dirty="0" err="1" smtClean="0"/>
              <a:t>informtion</a:t>
            </a:r>
            <a:r>
              <a:rPr lang="en-GB" sz="2400" b="1" u="sng" dirty="0" smtClean="0"/>
              <a:t> on page 16 of the new textbook</a:t>
            </a:r>
            <a:endParaRPr lang="en-GB" sz="2400" b="1" dirty="0"/>
          </a:p>
        </p:txBody>
      </p:sp>
    </p:spTree>
    <p:extLst>
      <p:ext uri="{BB962C8B-B14F-4D97-AF65-F5344CB8AC3E}">
        <p14:creationId xmlns="" xmlns:p14="http://schemas.microsoft.com/office/powerpoint/2010/main" val="82389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higher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2" descr="http://www.ifimages.com/photos/9u9aR7AW8FQPn32OsDq1a7TiVHA/author-757/Colorful-Illustration-DNA-double-helix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639" r="50000"/>
          <a:stretch/>
        </p:blipFill>
        <p:spPr bwMode="auto">
          <a:xfrm>
            <a:off x="7596336" y="0"/>
            <a:ext cx="1377255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990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02630"/>
            <a:ext cx="7056784" cy="3460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Denaturing Enzymes</a:t>
            </a:r>
            <a:endParaRPr lang="en-GB" dirty="0"/>
          </a:p>
        </p:txBody>
      </p:sp>
      <p:pic>
        <p:nvPicPr>
          <p:cNvPr id="5" name="Picture 2" descr="http://www.ifimages.com/photos/9u9aR7AW8FQPn32OsDq1a7TiVHA/author-757/Colorful-Illustration-DNA-double-helix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639" r="50000"/>
          <a:stretch/>
        </p:blipFill>
        <p:spPr bwMode="auto">
          <a:xfrm>
            <a:off x="7596336" y="0"/>
            <a:ext cx="1377255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7128792" cy="597666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If the conditions around an enzyme become </a:t>
            </a:r>
            <a:r>
              <a:rPr lang="en-GB" sz="2400" b="1" dirty="0" smtClean="0"/>
              <a:t>extreme</a:t>
            </a:r>
            <a:r>
              <a:rPr lang="en-GB" sz="2400" dirty="0" smtClean="0"/>
              <a:t>, it can cause a shape change.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At pH’s and temperatures </a:t>
            </a:r>
            <a:r>
              <a:rPr lang="en-GB" sz="2400" b="1" dirty="0" smtClean="0"/>
              <a:t>other than</a:t>
            </a:r>
            <a:r>
              <a:rPr lang="en-GB" sz="2400" dirty="0" smtClean="0"/>
              <a:t> the optimum, the shape of an enzyme alters.</a:t>
            </a:r>
          </a:p>
          <a:p>
            <a:r>
              <a:rPr lang="en-GB" sz="2400" dirty="0" smtClean="0"/>
              <a:t>In extreme cases, the </a:t>
            </a:r>
            <a:r>
              <a:rPr lang="en-GB" sz="2400" b="1" dirty="0" smtClean="0"/>
              <a:t>active site changes shape</a:t>
            </a:r>
            <a:r>
              <a:rPr lang="en-GB" sz="2400" dirty="0" smtClean="0"/>
              <a:t> and the reaction is no longer catalysed.</a:t>
            </a:r>
          </a:p>
          <a:p>
            <a:r>
              <a:rPr lang="en-GB" sz="2400" dirty="0" smtClean="0"/>
              <a:t>The enzyme has been </a:t>
            </a:r>
            <a:r>
              <a:rPr lang="en-GB" sz="2400" b="1" dirty="0" smtClean="0"/>
              <a:t>denatured</a:t>
            </a:r>
            <a:r>
              <a:rPr lang="en-GB" sz="2400" dirty="0" smtClean="0"/>
              <a:t> (irreversible).</a:t>
            </a:r>
          </a:p>
        </p:txBody>
      </p:sp>
      <p:sp>
        <p:nvSpPr>
          <p:cNvPr id="3" name="Freeform 2"/>
          <p:cNvSpPr/>
          <p:nvPr/>
        </p:nvSpPr>
        <p:spPr>
          <a:xfrm>
            <a:off x="1243590" y="1978493"/>
            <a:ext cx="2416162" cy="2108393"/>
          </a:xfrm>
          <a:custGeom>
            <a:avLst/>
            <a:gdLst>
              <a:gd name="connsiteX0" fmla="*/ 60806 w 2416162"/>
              <a:gd name="connsiteY0" fmla="*/ 866742 h 2108393"/>
              <a:gd name="connsiteX1" fmla="*/ 754488 w 2416162"/>
              <a:gd name="connsiteY1" fmla="*/ 78466 h 2108393"/>
              <a:gd name="connsiteX2" fmla="*/ 1668888 w 2416162"/>
              <a:gd name="connsiteY2" fmla="*/ 94232 h 2108393"/>
              <a:gd name="connsiteX3" fmla="*/ 2252213 w 2416162"/>
              <a:gd name="connsiteY3" fmla="*/ 661790 h 2108393"/>
              <a:gd name="connsiteX4" fmla="*/ 1526999 w 2416162"/>
              <a:gd name="connsiteY4" fmla="*/ 866742 h 2108393"/>
              <a:gd name="connsiteX5" fmla="*/ 1180157 w 2416162"/>
              <a:gd name="connsiteY5" fmla="*/ 1245115 h 2108393"/>
              <a:gd name="connsiteX6" fmla="*/ 1526999 w 2416162"/>
              <a:gd name="connsiteY6" fmla="*/ 1434301 h 2108393"/>
              <a:gd name="connsiteX7" fmla="*/ 2346806 w 2416162"/>
              <a:gd name="connsiteY7" fmla="*/ 1213584 h 2108393"/>
              <a:gd name="connsiteX8" fmla="*/ 2299509 w 2416162"/>
              <a:gd name="connsiteY8" fmla="*/ 1560425 h 2108393"/>
              <a:gd name="connsiteX9" fmla="*/ 1716185 w 2416162"/>
              <a:gd name="connsiteY9" fmla="*/ 2049156 h 2108393"/>
              <a:gd name="connsiteX10" fmla="*/ 581068 w 2416162"/>
              <a:gd name="connsiteY10" fmla="*/ 2017625 h 2108393"/>
              <a:gd name="connsiteX11" fmla="*/ 92337 w 2416162"/>
              <a:gd name="connsiteY11" fmla="*/ 1308177 h 2108393"/>
              <a:gd name="connsiteX12" fmla="*/ 60806 w 2416162"/>
              <a:gd name="connsiteY12" fmla="*/ 866742 h 2108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16162" h="2108393">
                <a:moveTo>
                  <a:pt x="60806" y="866742"/>
                </a:moveTo>
                <a:cubicBezTo>
                  <a:pt x="171164" y="661790"/>
                  <a:pt x="486474" y="207218"/>
                  <a:pt x="754488" y="78466"/>
                </a:cubicBezTo>
                <a:cubicBezTo>
                  <a:pt x="1022502" y="-50286"/>
                  <a:pt x="1419267" y="-2989"/>
                  <a:pt x="1668888" y="94232"/>
                </a:cubicBezTo>
                <a:cubicBezTo>
                  <a:pt x="1918509" y="191453"/>
                  <a:pt x="2275861" y="533038"/>
                  <a:pt x="2252213" y="661790"/>
                </a:cubicBezTo>
                <a:cubicBezTo>
                  <a:pt x="2228565" y="790542"/>
                  <a:pt x="1705675" y="769521"/>
                  <a:pt x="1526999" y="866742"/>
                </a:cubicBezTo>
                <a:cubicBezTo>
                  <a:pt x="1348323" y="963963"/>
                  <a:pt x="1180157" y="1150522"/>
                  <a:pt x="1180157" y="1245115"/>
                </a:cubicBezTo>
                <a:cubicBezTo>
                  <a:pt x="1180157" y="1339708"/>
                  <a:pt x="1332558" y="1439556"/>
                  <a:pt x="1526999" y="1434301"/>
                </a:cubicBezTo>
                <a:cubicBezTo>
                  <a:pt x="1721440" y="1429046"/>
                  <a:pt x="2218054" y="1192563"/>
                  <a:pt x="2346806" y="1213584"/>
                </a:cubicBezTo>
                <a:cubicBezTo>
                  <a:pt x="2475558" y="1234605"/>
                  <a:pt x="2404613" y="1421163"/>
                  <a:pt x="2299509" y="1560425"/>
                </a:cubicBezTo>
                <a:cubicBezTo>
                  <a:pt x="2194406" y="1699687"/>
                  <a:pt x="2002592" y="1972956"/>
                  <a:pt x="1716185" y="2049156"/>
                </a:cubicBezTo>
                <a:cubicBezTo>
                  <a:pt x="1429778" y="2125356"/>
                  <a:pt x="851709" y="2141121"/>
                  <a:pt x="581068" y="2017625"/>
                </a:cubicBezTo>
                <a:cubicBezTo>
                  <a:pt x="310427" y="1894129"/>
                  <a:pt x="176420" y="1502618"/>
                  <a:pt x="92337" y="1308177"/>
                </a:cubicBezTo>
                <a:cubicBezTo>
                  <a:pt x="8254" y="1113736"/>
                  <a:pt x="-49552" y="1071694"/>
                  <a:pt x="60806" y="866742"/>
                </a:cubicBezTo>
                <a:close/>
              </a:path>
            </a:pathLst>
          </a:custGeom>
          <a:solidFill>
            <a:srgbClr val="9D36D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451671" y="1978493"/>
            <a:ext cx="641176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2099644" y="2142022"/>
            <a:ext cx="641176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420232" y="2466058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884836" y="2261729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23528" y="183674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Extreme pH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3574757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Extreme Temperature</a:t>
            </a:r>
            <a:endParaRPr lang="en-GB" dirty="0"/>
          </a:p>
        </p:txBody>
      </p:sp>
      <p:sp>
        <p:nvSpPr>
          <p:cNvPr id="12" name="Right Arrow 11"/>
          <p:cNvSpPr/>
          <p:nvPr/>
        </p:nvSpPr>
        <p:spPr>
          <a:xfrm>
            <a:off x="3851920" y="2626564"/>
            <a:ext cx="840240" cy="5063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4573524" y="3040105"/>
            <a:ext cx="2859751" cy="964621"/>
          </a:xfrm>
          <a:custGeom>
            <a:avLst/>
            <a:gdLst>
              <a:gd name="connsiteX0" fmla="*/ 352137 w 2859751"/>
              <a:gd name="connsiteY0" fmla="*/ 956252 h 964621"/>
              <a:gd name="connsiteX1" fmla="*/ 2417420 w 2859751"/>
              <a:gd name="connsiteY1" fmla="*/ 956252 h 964621"/>
              <a:gd name="connsiteX2" fmla="*/ 2748496 w 2859751"/>
              <a:gd name="connsiteY2" fmla="*/ 893190 h 964621"/>
              <a:gd name="connsiteX3" fmla="*/ 2858854 w 2859751"/>
              <a:gd name="connsiteY3" fmla="*/ 625177 h 964621"/>
              <a:gd name="connsiteX4" fmla="*/ 2701199 w 2859751"/>
              <a:gd name="connsiteY4" fmla="*/ 609411 h 964621"/>
              <a:gd name="connsiteX5" fmla="*/ 2354358 w 2859751"/>
              <a:gd name="connsiteY5" fmla="*/ 341397 h 964621"/>
              <a:gd name="connsiteX6" fmla="*/ 2023282 w 2859751"/>
              <a:gd name="connsiteY6" fmla="*/ 136445 h 964621"/>
              <a:gd name="connsiteX7" fmla="*/ 1771034 w 2859751"/>
              <a:gd name="connsiteY7" fmla="*/ 357163 h 964621"/>
              <a:gd name="connsiteX8" fmla="*/ 1471489 w 2859751"/>
              <a:gd name="connsiteY8" fmla="*/ 514818 h 964621"/>
              <a:gd name="connsiteX9" fmla="*/ 1203475 w 2859751"/>
              <a:gd name="connsiteY9" fmla="*/ 26087 h 964621"/>
              <a:gd name="connsiteX10" fmla="*/ 635916 w 2859751"/>
              <a:gd name="connsiteY10" fmla="*/ 120680 h 964621"/>
              <a:gd name="connsiteX11" fmla="*/ 557089 w 2859751"/>
              <a:gd name="connsiteY11" fmla="*/ 577880 h 964621"/>
              <a:gd name="connsiteX12" fmla="*/ 162951 w 2859751"/>
              <a:gd name="connsiteY12" fmla="*/ 688239 h 964621"/>
              <a:gd name="connsiteX13" fmla="*/ 5296 w 2859751"/>
              <a:gd name="connsiteY13" fmla="*/ 940487 h 964621"/>
              <a:gd name="connsiteX14" fmla="*/ 352137 w 2859751"/>
              <a:gd name="connsiteY14" fmla="*/ 956252 h 964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59751" h="964621">
                <a:moveTo>
                  <a:pt x="352137" y="956252"/>
                </a:moveTo>
                <a:lnTo>
                  <a:pt x="2417420" y="956252"/>
                </a:lnTo>
                <a:cubicBezTo>
                  <a:pt x="2816813" y="945742"/>
                  <a:pt x="2674924" y="948369"/>
                  <a:pt x="2748496" y="893190"/>
                </a:cubicBezTo>
                <a:cubicBezTo>
                  <a:pt x="2822068" y="838011"/>
                  <a:pt x="2866737" y="672473"/>
                  <a:pt x="2858854" y="625177"/>
                </a:cubicBezTo>
                <a:cubicBezTo>
                  <a:pt x="2850971" y="577881"/>
                  <a:pt x="2785282" y="656708"/>
                  <a:pt x="2701199" y="609411"/>
                </a:cubicBezTo>
                <a:cubicBezTo>
                  <a:pt x="2617116" y="562114"/>
                  <a:pt x="2467344" y="420225"/>
                  <a:pt x="2354358" y="341397"/>
                </a:cubicBezTo>
                <a:cubicBezTo>
                  <a:pt x="2241372" y="262569"/>
                  <a:pt x="2120503" y="133817"/>
                  <a:pt x="2023282" y="136445"/>
                </a:cubicBezTo>
                <a:cubicBezTo>
                  <a:pt x="1926061" y="139073"/>
                  <a:pt x="1862999" y="294101"/>
                  <a:pt x="1771034" y="357163"/>
                </a:cubicBezTo>
                <a:cubicBezTo>
                  <a:pt x="1679069" y="420225"/>
                  <a:pt x="1566082" y="569997"/>
                  <a:pt x="1471489" y="514818"/>
                </a:cubicBezTo>
                <a:cubicBezTo>
                  <a:pt x="1376896" y="459639"/>
                  <a:pt x="1342737" y="91777"/>
                  <a:pt x="1203475" y="26087"/>
                </a:cubicBezTo>
                <a:cubicBezTo>
                  <a:pt x="1064213" y="-39603"/>
                  <a:pt x="743647" y="28715"/>
                  <a:pt x="635916" y="120680"/>
                </a:cubicBezTo>
                <a:cubicBezTo>
                  <a:pt x="528185" y="212645"/>
                  <a:pt x="635917" y="483287"/>
                  <a:pt x="557089" y="577880"/>
                </a:cubicBezTo>
                <a:cubicBezTo>
                  <a:pt x="478261" y="672473"/>
                  <a:pt x="254916" y="627805"/>
                  <a:pt x="162951" y="688239"/>
                </a:cubicBezTo>
                <a:cubicBezTo>
                  <a:pt x="70986" y="748673"/>
                  <a:pt x="-23607" y="895818"/>
                  <a:pt x="5296" y="940487"/>
                </a:cubicBezTo>
                <a:cubicBezTo>
                  <a:pt x="34199" y="985156"/>
                  <a:pt x="-49884" y="953625"/>
                  <a:pt x="352137" y="956252"/>
                </a:cubicBezTo>
                <a:close/>
              </a:path>
            </a:pathLst>
          </a:custGeom>
          <a:solidFill>
            <a:srgbClr val="9D36D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372200" y="2967579"/>
            <a:ext cx="641176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5220072" y="3322266"/>
            <a:ext cx="641176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5540660" y="3646302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6805365" y="3250815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004048" y="2126513"/>
            <a:ext cx="223224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Enzyme is denatured!</a:t>
            </a:r>
          </a:p>
          <a:p>
            <a:pPr algn="ctr"/>
            <a:r>
              <a:rPr lang="en-GB" dirty="0" smtClean="0"/>
              <a:t>Total shape change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931780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4" grpId="0" animBg="1"/>
      <p:bldP spid="6" grpId="0" animBg="1"/>
      <p:bldP spid="9" grpId="0" animBg="1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Proteins and Mutations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Part 2</a:t>
            </a:r>
            <a:endParaRPr lang="en-GB" dirty="0"/>
          </a:p>
        </p:txBody>
      </p:sp>
      <p:pic>
        <p:nvPicPr>
          <p:cNvPr id="1026" name="Picture 2" descr="http://www.ifimages.com/photos/9u9aR7AW8FQPn32OsDq1a7TiVHA/author-757/Colorful-Illustration-DNA-double-helix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639" r="50000"/>
          <a:stretch/>
        </p:blipFill>
        <p:spPr bwMode="auto">
          <a:xfrm>
            <a:off x="7596336" y="0"/>
            <a:ext cx="1377255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1409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02630"/>
            <a:ext cx="7056784" cy="3460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Q</a:t>
            </a:r>
            <a:r>
              <a:rPr lang="en-GB" baseline="-25000" dirty="0" smtClean="0"/>
              <a:t>10</a:t>
            </a:r>
            <a:endParaRPr lang="en-GB" baseline="-25000" dirty="0"/>
          </a:p>
        </p:txBody>
      </p:sp>
      <p:pic>
        <p:nvPicPr>
          <p:cNvPr id="5" name="Picture 2" descr="http://www.ifimages.com/photos/9u9aR7AW8FQPn32OsDq1a7TiVHA/author-757/Colorful-Illustration-DNA-double-helix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639" r="50000"/>
          <a:stretch/>
        </p:blipFill>
        <p:spPr bwMode="auto">
          <a:xfrm>
            <a:off x="7596336" y="0"/>
            <a:ext cx="1377255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7128792" cy="597666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The </a:t>
            </a:r>
            <a:r>
              <a:rPr lang="en-GB" sz="2400" b="1" dirty="0" smtClean="0"/>
              <a:t>temperature coefficient (or Q</a:t>
            </a:r>
            <a:r>
              <a:rPr lang="en-GB" sz="2400" b="1" baseline="-25000" dirty="0" smtClean="0"/>
              <a:t>10</a:t>
            </a:r>
            <a:r>
              <a:rPr lang="en-GB" sz="2400" b="1" dirty="0" smtClean="0"/>
              <a:t>) </a:t>
            </a:r>
            <a:r>
              <a:rPr lang="en-GB" sz="2400" dirty="0" smtClean="0"/>
              <a:t>is the </a:t>
            </a:r>
            <a:r>
              <a:rPr lang="en-GB" sz="2400" u="sng" dirty="0" smtClean="0"/>
              <a:t>effect of temperature on the rate of reaction</a:t>
            </a:r>
            <a:r>
              <a:rPr lang="en-GB" sz="2400" dirty="0" smtClean="0"/>
              <a:t>.</a:t>
            </a:r>
          </a:p>
          <a:p>
            <a:endParaRPr lang="en-GB" sz="2400" dirty="0"/>
          </a:p>
          <a:p>
            <a:r>
              <a:rPr lang="en-GB" sz="2400" dirty="0" smtClean="0"/>
              <a:t>It is calculated using the formula:</a:t>
            </a:r>
          </a:p>
          <a:p>
            <a:endParaRPr lang="en-GB" sz="2400" dirty="0"/>
          </a:p>
          <a:p>
            <a:pPr marL="0" indent="0" algn="ctr">
              <a:buNone/>
            </a:pPr>
            <a:r>
              <a:rPr lang="en-GB" sz="2400" b="1" dirty="0" smtClean="0"/>
              <a:t>Q</a:t>
            </a:r>
            <a:r>
              <a:rPr lang="en-GB" sz="2400" b="1" baseline="-25000" dirty="0" smtClean="0"/>
              <a:t>10 </a:t>
            </a:r>
            <a:r>
              <a:rPr lang="en-GB" sz="2400" b="1" dirty="0" smtClean="0"/>
              <a:t>    =    rate at higher temperature</a:t>
            </a:r>
          </a:p>
          <a:p>
            <a:pPr marL="0" indent="0" algn="ctr">
              <a:buNone/>
            </a:pPr>
            <a:r>
              <a:rPr lang="en-GB" sz="2400" b="1" dirty="0" smtClean="0"/>
              <a:t>                 rate at lower temperature</a:t>
            </a:r>
          </a:p>
          <a:p>
            <a:pPr marL="0" indent="0" algn="ctr">
              <a:buNone/>
            </a:pPr>
            <a:endParaRPr lang="en-GB" sz="2400" b="1" dirty="0"/>
          </a:p>
          <a:p>
            <a:r>
              <a:rPr lang="en-GB" sz="2400" dirty="0" smtClean="0"/>
              <a:t>Many enzymes have a Q</a:t>
            </a:r>
            <a:r>
              <a:rPr lang="en-GB" sz="2400" baseline="-25000" dirty="0" smtClean="0"/>
              <a:t>10 </a:t>
            </a:r>
            <a:r>
              <a:rPr lang="en-GB" sz="2400" dirty="0" smtClean="0"/>
              <a:t>of around </a:t>
            </a:r>
            <a:r>
              <a:rPr lang="en-GB" sz="2400" b="1" dirty="0" smtClean="0"/>
              <a:t>2</a:t>
            </a:r>
            <a:r>
              <a:rPr lang="en-GB" sz="2400" dirty="0" smtClean="0"/>
              <a:t>. </a:t>
            </a:r>
          </a:p>
          <a:p>
            <a:endParaRPr lang="en-GB" sz="2400" dirty="0"/>
          </a:p>
          <a:p>
            <a:r>
              <a:rPr lang="en-GB" sz="2400" dirty="0" smtClean="0"/>
              <a:t>This means that increasing the temperature of a reaction by 10</a:t>
            </a:r>
            <a:r>
              <a:rPr lang="en-GB" sz="2400" baseline="30000" dirty="0" smtClean="0"/>
              <a:t>O</a:t>
            </a:r>
            <a:r>
              <a:rPr lang="en-GB" sz="2400" dirty="0" smtClean="0"/>
              <a:t>C should </a:t>
            </a:r>
            <a:r>
              <a:rPr lang="en-GB" sz="2400" b="1" dirty="0" smtClean="0"/>
              <a:t>double </a:t>
            </a:r>
            <a:r>
              <a:rPr lang="en-GB" sz="2400" dirty="0" smtClean="0"/>
              <a:t>the rate of the reaction. 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2483768" y="3284984"/>
            <a:ext cx="3600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743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02630"/>
            <a:ext cx="7056784" cy="3460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Task</a:t>
            </a:r>
            <a:endParaRPr lang="en-GB" dirty="0"/>
          </a:p>
        </p:txBody>
      </p:sp>
      <p:pic>
        <p:nvPicPr>
          <p:cNvPr id="5" name="Picture 2" descr="http://www.ifimages.com/photos/9u9aR7AW8FQPn32OsDq1a7TiVHA/author-757/Colorful-Illustration-DNA-double-helix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639" r="50000"/>
          <a:stretch/>
        </p:blipFill>
        <p:spPr bwMode="auto">
          <a:xfrm>
            <a:off x="7596336" y="0"/>
            <a:ext cx="1377255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7128792" cy="597666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Biological washing powders contain enzymes. Explain why the washing powder may become ineffective at high temperatures.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An enzyme controlled reaction at 20</a:t>
            </a:r>
            <a:r>
              <a:rPr lang="en-GB" sz="2400" baseline="30000" dirty="0" smtClean="0"/>
              <a:t>O</a:t>
            </a:r>
            <a:r>
              <a:rPr lang="en-GB" sz="2400" dirty="0" smtClean="0"/>
              <a:t>C had rate of 5 arbitrary units. When the reaction was repeated at 30</a:t>
            </a:r>
            <a:r>
              <a:rPr lang="en-GB" sz="2400" baseline="30000" dirty="0" smtClean="0"/>
              <a:t>O</a:t>
            </a:r>
            <a:r>
              <a:rPr lang="en-GB" sz="2400" dirty="0" smtClean="0"/>
              <a:t>C, the rate changed to 12 arbitrary units.</a:t>
            </a:r>
          </a:p>
          <a:p>
            <a:pPr marL="0" indent="0">
              <a:buNone/>
            </a:pPr>
            <a:r>
              <a:rPr lang="en-GB" sz="2400" dirty="0" smtClean="0"/>
              <a:t>     Calculate the Q</a:t>
            </a:r>
            <a:r>
              <a:rPr lang="en-GB" sz="2400" baseline="-25000" dirty="0" smtClean="0"/>
              <a:t>10 </a:t>
            </a:r>
            <a:r>
              <a:rPr lang="en-GB" sz="2400" dirty="0" smtClean="0"/>
              <a:t>for this reaction.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2" y="2060848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The high temperatures may denature the enzyme in the washing powder.</a:t>
            </a:r>
            <a:endParaRPr lang="en-GB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14917" y="5373216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12/5 = 2.4</a:t>
            </a:r>
            <a:endParaRPr lang="en-GB" sz="2800" b="1" dirty="0"/>
          </a:p>
        </p:txBody>
      </p:sp>
    </p:spTree>
    <p:extLst>
      <p:ext uri="{BB962C8B-B14F-4D97-AF65-F5344CB8AC3E}">
        <p14:creationId xmlns="" xmlns:p14="http://schemas.microsoft.com/office/powerpoint/2010/main" val="143094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2" descr="http://www.ifimages.com/photos/9u9aR7AW8FQPn32OsDq1a7TiVHA/author-757/Colorful-Illustration-DNA-double-helix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639" r="50000"/>
          <a:stretch/>
        </p:blipFill>
        <p:spPr bwMode="auto">
          <a:xfrm>
            <a:off x="7596336" y="0"/>
            <a:ext cx="1377255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0066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ifimages.com/photos/9u9aR7AW8FQPn32OsDq1a7TiVHA/author-757/Colorful-Illustration-DNA-double-helix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639" r="50000"/>
          <a:stretch/>
        </p:blipFill>
        <p:spPr bwMode="auto">
          <a:xfrm>
            <a:off x="7596336" y="0"/>
            <a:ext cx="1377255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7128792" cy="5976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500" dirty="0" smtClean="0"/>
              <a:t>Imagine you have been given:</a:t>
            </a:r>
          </a:p>
          <a:p>
            <a:pPr marL="0" indent="0" algn="ctr">
              <a:buNone/>
            </a:pPr>
            <a:r>
              <a:rPr lang="en-GB" sz="3500" b="1" dirty="0" smtClean="0"/>
              <a:t>A washing machine</a:t>
            </a:r>
          </a:p>
          <a:p>
            <a:pPr marL="0" indent="0" algn="ctr">
              <a:buNone/>
            </a:pPr>
            <a:r>
              <a:rPr lang="en-GB" sz="3500" b="1" dirty="0" smtClean="0"/>
              <a:t>Biological laundry detergent</a:t>
            </a:r>
          </a:p>
          <a:p>
            <a:pPr marL="0" indent="0" algn="ctr">
              <a:buNone/>
            </a:pPr>
            <a:r>
              <a:rPr lang="en-GB" sz="3500" b="1" dirty="0" smtClean="0"/>
              <a:t>5 grass-stained t-shirts</a:t>
            </a:r>
          </a:p>
          <a:p>
            <a:pPr marL="0" indent="0" algn="ctr">
              <a:buNone/>
            </a:pPr>
            <a:endParaRPr lang="en-GB" sz="3500" b="1" dirty="0"/>
          </a:p>
          <a:p>
            <a:pPr marL="0" indent="0" algn="ctr">
              <a:buNone/>
            </a:pPr>
            <a:r>
              <a:rPr lang="en-GB" sz="2800" dirty="0" smtClean="0"/>
              <a:t>Design an experiment to investigate the effect of temperature on the effectiveness of biological laundry detergent.</a:t>
            </a:r>
          </a:p>
          <a:p>
            <a:pPr marL="0" indent="0" algn="ctr">
              <a:buNone/>
            </a:pPr>
            <a:endParaRPr lang="en-GB" sz="2800" dirty="0"/>
          </a:p>
          <a:p>
            <a:pPr marL="0" indent="0" algn="ctr">
              <a:buNone/>
            </a:pPr>
            <a:r>
              <a:rPr lang="en-GB" sz="2800" dirty="0" smtClean="0"/>
              <a:t>Plan in your book, and then feedback </a:t>
            </a:r>
            <a:r>
              <a:rPr lang="en-GB" sz="2800" smtClean="0"/>
              <a:t>to class.</a:t>
            </a:r>
            <a:endParaRPr lang="en-GB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44314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056784" cy="1243810"/>
          </a:xfrm>
        </p:spPr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pic>
        <p:nvPicPr>
          <p:cNvPr id="5" name="Picture 2" descr="http://www.ifimages.com/photos/9u9aR7AW8FQPn32OsDq1a7TiVHA/author-757/Colorful-Illustration-DNA-double-helix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639" r="50000"/>
          <a:stretch/>
        </p:blipFill>
        <p:spPr bwMode="auto">
          <a:xfrm>
            <a:off x="7596336" y="0"/>
            <a:ext cx="1377255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7056784" cy="4925144"/>
          </a:xfrm>
        </p:spPr>
        <p:txBody>
          <a:bodyPr>
            <a:normAutofit/>
          </a:bodyPr>
          <a:lstStyle/>
          <a:p>
            <a:r>
              <a:rPr lang="en-GB" dirty="0" smtClean="0"/>
              <a:t>Learn how enzymes speed up reactions.</a:t>
            </a:r>
          </a:p>
          <a:p>
            <a:endParaRPr lang="en-GB" dirty="0"/>
          </a:p>
          <a:p>
            <a:r>
              <a:rPr lang="en-GB" dirty="0" smtClean="0"/>
              <a:t>Learn how the rate of enzyme-controlled reactions can be changed.</a:t>
            </a:r>
          </a:p>
          <a:p>
            <a:endParaRPr lang="en-GB" dirty="0"/>
          </a:p>
          <a:p>
            <a:r>
              <a:rPr lang="en-GB" dirty="0" smtClean="0"/>
              <a:t>Learn about the ‘lock and key mechanism’.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13451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056784" cy="1243810"/>
          </a:xfrm>
        </p:spPr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7056784" cy="4925144"/>
          </a:xfrm>
        </p:spPr>
        <p:txBody>
          <a:bodyPr/>
          <a:lstStyle/>
          <a:p>
            <a:r>
              <a:rPr lang="en-GB" dirty="0" smtClean="0"/>
              <a:t>I can list examples of where enzymes are used in the body and for other tasks.</a:t>
            </a:r>
          </a:p>
          <a:p>
            <a:endParaRPr lang="en-GB" dirty="0" smtClean="0"/>
          </a:p>
          <a:p>
            <a:r>
              <a:rPr lang="en-GB" dirty="0" smtClean="0"/>
              <a:t>I can explain how the active site of an enzyme is related to its function.</a:t>
            </a:r>
          </a:p>
          <a:p>
            <a:endParaRPr lang="en-GB" dirty="0" smtClean="0"/>
          </a:p>
          <a:p>
            <a:r>
              <a:rPr lang="en-GB" dirty="0" smtClean="0"/>
              <a:t>I can make the link between enzyme action and the lock and key theory.</a:t>
            </a:r>
            <a:endParaRPr lang="en-GB" dirty="0" smtClean="0"/>
          </a:p>
        </p:txBody>
      </p:sp>
      <p:pic>
        <p:nvPicPr>
          <p:cNvPr id="5" name="Picture 2" descr="http://www.ifimages.com/photos/9u9aR7AW8FQPn32OsDq1a7TiVHA/author-757/Colorful-Illustration-DNA-double-helix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639" r="50000"/>
          <a:stretch/>
        </p:blipFill>
        <p:spPr bwMode="auto">
          <a:xfrm>
            <a:off x="7596336" y="0"/>
            <a:ext cx="1377255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4113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7056784" cy="1243810"/>
          </a:xfrm>
        </p:spPr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pic>
        <p:nvPicPr>
          <p:cNvPr id="5" name="Picture 2" descr="http://www.ifimages.com/photos/9u9aR7AW8FQPn32OsDq1a7TiVHA/author-757/Colorful-Illustration-DNA-double-helix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639" r="50000"/>
          <a:stretch/>
        </p:blipFill>
        <p:spPr bwMode="auto">
          <a:xfrm>
            <a:off x="7596336" y="0"/>
            <a:ext cx="1377255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blog.silive.com/homegarden_impact_improvement/2009/06/large_Shir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2"/>
            <a:ext cx="3240360" cy="30686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.ehowcdn.com/article-page-main/ehow/images/a04/l2/6p/getting-oil-stains-out-clothes-800x8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038003"/>
            <a:ext cx="2549271" cy="24926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3905398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Should </a:t>
            </a:r>
            <a:r>
              <a:rPr lang="en-GB" sz="2400" b="1" u="sng" dirty="0" smtClean="0"/>
              <a:t>grass</a:t>
            </a:r>
            <a:r>
              <a:rPr lang="en-GB" sz="2400" b="1" dirty="0" smtClean="0"/>
              <a:t> and </a:t>
            </a:r>
            <a:r>
              <a:rPr lang="en-GB" sz="2400" b="1" u="sng" dirty="0" smtClean="0"/>
              <a:t>oil</a:t>
            </a:r>
            <a:r>
              <a:rPr lang="en-GB" sz="2400" b="1" dirty="0"/>
              <a:t> </a:t>
            </a:r>
            <a:r>
              <a:rPr lang="en-GB" sz="2400" b="1" dirty="0" smtClean="0"/>
              <a:t>stains be washed using the same laundry detergent?</a:t>
            </a:r>
            <a:endParaRPr lang="en-GB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35983" y="4797152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There are two types of laundry detergent: </a:t>
            </a:r>
          </a:p>
          <a:p>
            <a:pPr algn="ctr"/>
            <a:r>
              <a:rPr lang="en-GB" sz="2400" b="1" dirty="0" smtClean="0"/>
              <a:t>BIOLOGICAL &amp; NON-BIOLOGICAL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8543" y="5733256"/>
            <a:ext cx="6696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Which one should be used for each type of stain, and why? </a:t>
            </a:r>
            <a:endParaRPr lang="en-GB" sz="2400" b="1" dirty="0"/>
          </a:p>
        </p:txBody>
      </p:sp>
    </p:spTree>
    <p:extLst>
      <p:ext uri="{BB962C8B-B14F-4D97-AF65-F5344CB8AC3E}">
        <p14:creationId xmlns="" xmlns:p14="http://schemas.microsoft.com/office/powerpoint/2010/main" val="28842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4624"/>
            <a:ext cx="7056784" cy="1243810"/>
          </a:xfrm>
        </p:spPr>
        <p:txBody>
          <a:bodyPr/>
          <a:lstStyle/>
          <a:p>
            <a:r>
              <a:rPr lang="en-GB" dirty="0" smtClean="0"/>
              <a:t>The Answer</a:t>
            </a:r>
            <a:endParaRPr lang="en-GB" dirty="0"/>
          </a:p>
        </p:txBody>
      </p:sp>
      <p:pic>
        <p:nvPicPr>
          <p:cNvPr id="5" name="Picture 2" descr="http://www.ifimages.com/photos/9u9aR7AW8FQPn32OsDq1a7TiVHA/author-757/Colorful-Illustration-DNA-double-helix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639" r="50000"/>
          <a:stretch/>
        </p:blipFill>
        <p:spPr bwMode="auto">
          <a:xfrm>
            <a:off x="7596336" y="0"/>
            <a:ext cx="1377255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blog.silive.com/homegarden_impact_improvement/2009/06/large_Shir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567" y="1052736"/>
            <a:ext cx="2736304" cy="25913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img.ehowcdn.com/article-page-main/ehow/images/a04/l2/6p/getting-oil-stains-out-clothes-800x8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00" y="3933056"/>
            <a:ext cx="2549271" cy="24926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91880" y="1124744"/>
            <a:ext cx="3816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Stains such as grass and blood should be washed using </a:t>
            </a:r>
            <a:r>
              <a:rPr lang="en-GB" sz="2400" b="1" dirty="0" smtClean="0"/>
              <a:t>biological </a:t>
            </a:r>
            <a:r>
              <a:rPr lang="en-GB" sz="2400" dirty="0" smtClean="0"/>
              <a:t>detergent.</a:t>
            </a:r>
          </a:p>
          <a:p>
            <a:pPr algn="ctr"/>
            <a:r>
              <a:rPr lang="en-GB" sz="2400" dirty="0" smtClean="0"/>
              <a:t>These contain </a:t>
            </a:r>
            <a:r>
              <a:rPr lang="en-GB" sz="2400" b="1" u="sng" dirty="0" smtClean="0"/>
              <a:t>enzymes</a:t>
            </a:r>
            <a:r>
              <a:rPr lang="en-GB" sz="2400" u="sng" dirty="0" smtClean="0"/>
              <a:t> </a:t>
            </a:r>
            <a:r>
              <a:rPr lang="en-GB" sz="2400" dirty="0" smtClean="0"/>
              <a:t>which ‘digest’ the particles in the stain.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505443" y="4077072"/>
            <a:ext cx="381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Stains such as oil and grease should be washed using </a:t>
            </a:r>
            <a:r>
              <a:rPr lang="en-GB" sz="2400" b="1" dirty="0" smtClean="0"/>
              <a:t>non-biological</a:t>
            </a:r>
            <a:r>
              <a:rPr lang="en-GB" sz="2400" dirty="0" smtClean="0"/>
              <a:t> detergent as these lift the particles in a different way.</a:t>
            </a:r>
            <a:endParaRPr lang="en-GB" sz="2400" dirty="0"/>
          </a:p>
        </p:txBody>
      </p:sp>
    </p:spTree>
    <p:extLst>
      <p:ext uri="{BB962C8B-B14F-4D97-AF65-F5344CB8AC3E}">
        <p14:creationId xmlns="" xmlns:p14="http://schemas.microsoft.com/office/powerpoint/2010/main" val="188557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02630"/>
            <a:ext cx="7056784" cy="3460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Enzymes</a:t>
            </a:r>
            <a:endParaRPr lang="en-GB" dirty="0"/>
          </a:p>
        </p:txBody>
      </p:sp>
      <p:pic>
        <p:nvPicPr>
          <p:cNvPr id="5" name="Picture 2" descr="http://www.ifimages.com/photos/9u9aR7AW8FQPn32OsDq1a7TiVHA/author-757/Colorful-Illustration-DNA-double-helix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639" r="50000"/>
          <a:stretch/>
        </p:blipFill>
        <p:spPr bwMode="auto">
          <a:xfrm>
            <a:off x="7596336" y="0"/>
            <a:ext cx="1377255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7128792" cy="597666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Some reactions in the body are </a:t>
            </a:r>
            <a:r>
              <a:rPr lang="en-GB" sz="2400" b="1" dirty="0" smtClean="0"/>
              <a:t>very slow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For them to happen at a faster rate, a </a:t>
            </a:r>
            <a:r>
              <a:rPr lang="en-GB" sz="2400" b="1" dirty="0" smtClean="0"/>
              <a:t>greater temperature </a:t>
            </a:r>
            <a:r>
              <a:rPr lang="en-GB" sz="2400" dirty="0" smtClean="0"/>
              <a:t>would be needed.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r>
              <a:rPr lang="en-GB" sz="2400" dirty="0" smtClean="0"/>
              <a:t>Instead, organisms use a group of proteins called </a:t>
            </a:r>
            <a:r>
              <a:rPr lang="en-GB" sz="2400" b="1" u="sng" dirty="0" smtClean="0"/>
              <a:t>ENZYMES</a:t>
            </a:r>
            <a:r>
              <a:rPr lang="en-GB" sz="2400" dirty="0" smtClean="0"/>
              <a:t> to speed up reactions.</a:t>
            </a:r>
          </a:p>
        </p:txBody>
      </p:sp>
      <p:pic>
        <p:nvPicPr>
          <p:cNvPr id="1026" name="Picture 2" descr="http://ableair1.sites.captico.com/files/2010/04/HotCartoo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2856"/>
            <a:ext cx="2468144" cy="29032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2836093"/>
            <a:ext cx="35283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But raising the body temperature isn’t a good idea.</a:t>
            </a:r>
            <a:endParaRPr lang="en-GB" sz="2800" b="1" dirty="0"/>
          </a:p>
        </p:txBody>
      </p:sp>
    </p:spTree>
    <p:extLst>
      <p:ext uri="{BB962C8B-B14F-4D97-AF65-F5344CB8AC3E}">
        <p14:creationId xmlns="" xmlns:p14="http://schemas.microsoft.com/office/powerpoint/2010/main" val="419513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ifimages.com/photos/9u9aR7AW8FQPn32OsDq1a7TiVHA/author-757/Colorful-Illustration-DNA-double-helix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639" r="50000"/>
          <a:stretch/>
        </p:blipFill>
        <p:spPr bwMode="auto">
          <a:xfrm>
            <a:off x="7596336" y="0"/>
            <a:ext cx="1377255" cy="68579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74123" y="3030051"/>
            <a:ext cx="381642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rgbClr val="FF0000"/>
                </a:solidFill>
              </a:rPr>
              <a:t>Enzymes</a:t>
            </a:r>
            <a:endParaRPr lang="en-GB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60648"/>
            <a:ext cx="50405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Make a mind-map on what enzymes are used for: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2384614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digestion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090952" y="1340768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biological laundry detergent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4077072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tenderising meat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475656" y="5167837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making cheese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355976" y="4621088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r</a:t>
            </a:r>
            <a:r>
              <a:rPr lang="en-GB" sz="2400" dirty="0" smtClean="0"/>
              <a:t>espiration &amp; photosynthesis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50387" y="1954036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almost every reaction in your body!</a:t>
            </a:r>
            <a:endParaRPr lang="en-GB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2090952" y="2846280"/>
            <a:ext cx="824864" cy="3666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8" idx="2"/>
          </p:cNvCxnSpPr>
          <p:nvPr/>
        </p:nvCxnSpPr>
        <p:spPr>
          <a:xfrm flipH="1" flipV="1">
            <a:off x="3531112" y="2171765"/>
            <a:ext cx="176792" cy="10412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292080" y="2785033"/>
            <a:ext cx="216024" cy="4279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2555776" y="3717032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275856" y="3717032"/>
            <a:ext cx="432048" cy="14508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1" idx="0"/>
          </p:cNvCxnSpPr>
          <p:nvPr/>
        </p:nvCxnSpPr>
        <p:spPr>
          <a:xfrm>
            <a:off x="5292080" y="3717032"/>
            <a:ext cx="504056" cy="9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7425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264696"/>
          </a:xfrm>
        </p:spPr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Use the </a:t>
            </a:r>
            <a:r>
              <a:rPr lang="en-GB" b="1" dirty="0" smtClean="0"/>
              <a:t>animation</a:t>
            </a:r>
            <a:r>
              <a:rPr lang="en-GB" dirty="0" smtClean="0"/>
              <a:t> on the next slide and the </a:t>
            </a:r>
            <a:r>
              <a:rPr lang="en-GB" b="1" dirty="0" smtClean="0"/>
              <a:t>demonstration</a:t>
            </a:r>
            <a:r>
              <a:rPr lang="en-GB" dirty="0" smtClean="0"/>
              <a:t> of hydrogen peroxide reacting with liver, to complete </a:t>
            </a:r>
            <a:r>
              <a:rPr lang="en-GB" b="1" dirty="0" smtClean="0"/>
              <a:t>worksheet 1</a:t>
            </a:r>
            <a:r>
              <a:rPr lang="en-GB" dirty="0" smtClean="0"/>
              <a:t>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Make sure you understand the words:</a:t>
            </a:r>
          </a:p>
          <a:p>
            <a:pPr algn="ctr"/>
            <a:r>
              <a:rPr lang="en-GB" b="1" dirty="0" smtClean="0"/>
              <a:t>Enzyme</a:t>
            </a:r>
          </a:p>
          <a:p>
            <a:pPr algn="ctr"/>
            <a:r>
              <a:rPr lang="en-GB" b="1" dirty="0" smtClean="0"/>
              <a:t>Active Site</a:t>
            </a:r>
          </a:p>
          <a:p>
            <a:pPr algn="ctr"/>
            <a:r>
              <a:rPr lang="en-GB" b="1" dirty="0" smtClean="0"/>
              <a:t>Substrate</a:t>
            </a:r>
          </a:p>
          <a:p>
            <a:pPr algn="ctr"/>
            <a:r>
              <a:rPr lang="en-GB" b="1" dirty="0" smtClean="0"/>
              <a:t>Product</a:t>
            </a:r>
            <a:endParaRPr lang="en-GB" b="1" dirty="0"/>
          </a:p>
        </p:txBody>
      </p:sp>
    </p:spTree>
    <p:extLst>
      <p:ext uri="{BB962C8B-B14F-4D97-AF65-F5344CB8AC3E}">
        <p14:creationId xmlns="" xmlns:p14="http://schemas.microsoft.com/office/powerpoint/2010/main" val="168472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905</Words>
  <Application>Microsoft Office PowerPoint</Application>
  <PresentationFormat>On-screen Show (4:3)</PresentationFormat>
  <Paragraphs>169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Note: There is a practical to go with this lesson (check the lesson folder). You may want to do it as a separate lesson after teaching this.</vt:lpstr>
      <vt:lpstr>Proteins and Mutations</vt:lpstr>
      <vt:lpstr>Learning Objectives</vt:lpstr>
      <vt:lpstr>Success Criteria</vt:lpstr>
      <vt:lpstr>Starter</vt:lpstr>
      <vt:lpstr>The Answer</vt:lpstr>
      <vt:lpstr>Enzymes</vt:lpstr>
      <vt:lpstr>Slide 8</vt:lpstr>
      <vt:lpstr>Slide 9</vt:lpstr>
      <vt:lpstr>Slide 10</vt:lpstr>
      <vt:lpstr>Demonstration</vt:lpstr>
      <vt:lpstr>Slide 12</vt:lpstr>
      <vt:lpstr>The Lock &amp; Key Theory</vt:lpstr>
      <vt:lpstr>The Lock &amp; Key Theory</vt:lpstr>
      <vt:lpstr>Task</vt:lpstr>
      <vt:lpstr>pH and Temperature</vt:lpstr>
      <vt:lpstr>pH and Temperature</vt:lpstr>
      <vt:lpstr>higher</vt:lpstr>
      <vt:lpstr>Denaturing Enzymes</vt:lpstr>
      <vt:lpstr>Q10</vt:lpstr>
      <vt:lpstr>Task</vt:lpstr>
      <vt:lpstr>plenary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Molecules of Life</dc:title>
  <dc:creator>Varinder</dc:creator>
  <cp:lastModifiedBy> </cp:lastModifiedBy>
  <cp:revision>52</cp:revision>
  <dcterms:created xsi:type="dcterms:W3CDTF">2012-01-16T18:11:36Z</dcterms:created>
  <dcterms:modified xsi:type="dcterms:W3CDTF">2012-03-07T10:28:43Z</dcterms:modified>
</cp:coreProperties>
</file>