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74" r:id="rId4"/>
    <p:sldId id="259" r:id="rId5"/>
    <p:sldId id="269" r:id="rId6"/>
    <p:sldId id="260" r:id="rId7"/>
    <p:sldId id="261" r:id="rId8"/>
    <p:sldId id="262" r:id="rId9"/>
    <p:sldId id="263" r:id="rId10"/>
    <p:sldId id="264" r:id="rId11"/>
    <p:sldId id="265" r:id="rId12"/>
    <p:sldId id="266" r:id="rId13"/>
    <p:sldId id="267" r:id="rId14"/>
    <p:sldId id="270" r:id="rId15"/>
    <p:sldId id="268" r:id="rId16"/>
    <p:sldId id="271" r:id="rId17"/>
    <p:sldId id="272" r:id="rId18"/>
    <p:sldId id="273" r:id="rId19"/>
    <p:sldId id="277" r:id="rId20"/>
    <p:sldId id="278"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4" autoAdjust="0"/>
    <p:restoredTop sz="82771" autoAdjust="0"/>
  </p:normalViewPr>
  <p:slideViewPr>
    <p:cSldViewPr>
      <p:cViewPr varScale="1">
        <p:scale>
          <a:sx n="60" d="100"/>
          <a:sy n="60" d="100"/>
        </p:scale>
        <p:origin x="-1422" y="-84"/>
      </p:cViewPr>
      <p:guideLst>
        <p:guide orient="horz" pos="2160"/>
        <p:guide pos="2880"/>
      </p:guideLst>
    </p:cSldViewPr>
  </p:slideViewPr>
  <p:outlineViewPr>
    <p:cViewPr>
      <p:scale>
        <a:sx n="33" d="100"/>
        <a:sy n="33" d="100"/>
      </p:scale>
      <p:origin x="0" y="2292"/>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25C3E5-9760-4723-AC84-A38480C77E14}" type="datetimeFigureOut">
              <a:rPr lang="en-GB" smtClean="0"/>
              <a:pPr/>
              <a:t>21/05/2013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D6E745-0CC4-47C9-B343-A178CF40A377}" type="slidenum">
              <a:rPr lang="en-GB" smtClean="0"/>
              <a:pPr/>
              <a:t>‹#›</a:t>
            </a:fld>
            <a:endParaRPr lang="en-GB"/>
          </a:p>
        </p:txBody>
      </p:sp>
    </p:spTree>
    <p:extLst>
      <p:ext uri="{BB962C8B-B14F-4D97-AF65-F5344CB8AC3E}">
        <p14:creationId xmlns:p14="http://schemas.microsoft.com/office/powerpoint/2010/main" xmlns="" val="1187610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555B0-1E00-46EB-9270-02785D987CD9}" type="datetimeFigureOut">
              <a:rPr lang="en-GB" smtClean="0"/>
              <a:pPr/>
              <a:t>21/05/2013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AE06A-1504-45E6-863A-96C5C83B3C9A}" type="slidenum">
              <a:rPr lang="en-GB" smtClean="0"/>
              <a:pPr/>
              <a:t>‹#›</a:t>
            </a:fld>
            <a:endParaRPr lang="en-GB"/>
          </a:p>
        </p:txBody>
      </p:sp>
    </p:spTree>
    <p:extLst>
      <p:ext uri="{BB962C8B-B14F-4D97-AF65-F5344CB8AC3E}">
        <p14:creationId xmlns:p14="http://schemas.microsoft.com/office/powerpoint/2010/main" xmlns="" val="19527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ience-mattersblog.blogspot.com/2011/11/body-systems-cardiovascular-system.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 a diagram in the lesson folder that student can label with</a:t>
            </a:r>
            <a:r>
              <a:rPr lang="en-GB" baseline="0" dirty="0" smtClean="0"/>
              <a:t> the function of each vessel.</a:t>
            </a:r>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5</a:t>
            </a:fld>
            <a:endParaRPr lang="en-GB"/>
          </a:p>
        </p:txBody>
      </p:sp>
    </p:spTree>
    <p:extLst>
      <p:ext uri="{BB962C8B-B14F-4D97-AF65-F5344CB8AC3E}">
        <p14:creationId xmlns:p14="http://schemas.microsoft.com/office/powerpoint/2010/main" xmlns="" val="2220559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18</a:t>
            </a:fld>
            <a:endParaRPr lang="en-GB"/>
          </a:p>
        </p:txBody>
      </p:sp>
    </p:spTree>
    <p:extLst>
      <p:ext uri="{BB962C8B-B14F-4D97-AF65-F5344CB8AC3E}">
        <p14:creationId xmlns:p14="http://schemas.microsoft.com/office/powerpoint/2010/main" xmlns="" val="427790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website: </a:t>
            </a:r>
            <a:r>
              <a:rPr lang="en-GB" dirty="0" smtClean="0">
                <a:hlinkClick r:id="rId3"/>
              </a:rPr>
              <a:t>http://science-mattersblog.blogspot.com/2011/11/body-systems-cardiovascular-system.html</a:t>
            </a:r>
            <a:r>
              <a:rPr lang="en-GB" dirty="0" smtClean="0"/>
              <a:t> has a fun</a:t>
            </a:r>
            <a:r>
              <a:rPr lang="en-GB" baseline="0" dirty="0" smtClean="0"/>
              <a:t> way of describing the components of blood. Not worked into the </a:t>
            </a:r>
            <a:r>
              <a:rPr lang="en-GB" baseline="0" dirty="0" err="1" smtClean="0"/>
              <a:t>powerpoint</a:t>
            </a:r>
            <a:r>
              <a:rPr lang="en-GB" baseline="0" dirty="0" smtClean="0"/>
              <a:t> because not all items would be available in the department.</a:t>
            </a:r>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7</a:t>
            </a:fld>
            <a:endParaRPr lang="en-GB"/>
          </a:p>
        </p:txBody>
      </p:sp>
    </p:spTree>
    <p:extLst>
      <p:ext uri="{BB962C8B-B14F-4D97-AF65-F5344CB8AC3E}">
        <p14:creationId xmlns:p14="http://schemas.microsoft.com/office/powerpoint/2010/main" xmlns="" val="193494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PLEASE</a:t>
            </a:r>
            <a:r>
              <a:rPr lang="en-GB" b="1" u="sng" baseline="0" dirty="0" smtClean="0"/>
              <a:t> READ:</a:t>
            </a:r>
            <a:r>
              <a:rPr lang="en-GB" b="0" u="none" baseline="0" dirty="0" smtClean="0"/>
              <a:t> To complete the table, you can simply go through the next few slides which detail the components of the blood. However, for a more able class, there is a </a:t>
            </a:r>
            <a:r>
              <a:rPr lang="en-GB" b="1" u="none" baseline="0" dirty="0" smtClean="0"/>
              <a:t>Blood Fact Sheet</a:t>
            </a:r>
            <a:r>
              <a:rPr lang="en-GB" b="0" u="none" baseline="0" dirty="0" smtClean="0"/>
              <a:t> available from the prep room (ask Mel) that can be given to the students. They can be set the task of reading the fact sheet and using information from it to fill in the table. The relevant information is on the front-right of the sheet. A plenary activity is also available using the fact sheet. See end of </a:t>
            </a:r>
            <a:r>
              <a:rPr lang="en-GB" b="0" u="none" baseline="0" dirty="0" err="1" smtClean="0"/>
              <a:t>powerpoint</a:t>
            </a:r>
            <a:r>
              <a:rPr lang="en-GB" b="0" u="none" baseline="0" dirty="0" smtClean="0"/>
              <a:t>.</a:t>
            </a:r>
            <a:endParaRPr lang="en-GB" b="1" u="sng"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8</a:t>
            </a:fld>
            <a:endParaRPr lang="en-GB"/>
          </a:p>
        </p:txBody>
      </p:sp>
    </p:spTree>
    <p:extLst>
      <p:ext uri="{BB962C8B-B14F-4D97-AF65-F5344CB8AC3E}">
        <p14:creationId xmlns:p14="http://schemas.microsoft.com/office/powerpoint/2010/main" xmlns="" val="19349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circles represent oxygen. Explain that the concave shape o</a:t>
            </a:r>
            <a:r>
              <a:rPr lang="en-GB" baseline="0" dirty="0" smtClean="0"/>
              <a:t>f the cells allow more circles to ‘fit’ on the surface compared with if the cell was flat. </a:t>
            </a:r>
            <a:r>
              <a:rPr lang="en-GB" b="1" baseline="0" dirty="0" smtClean="0"/>
              <a:t>You may want to explain that this isn’t really how </a:t>
            </a:r>
            <a:r>
              <a:rPr lang="en-GB" b="1" baseline="0" dirty="0" err="1" smtClean="0"/>
              <a:t>rbc’s</a:t>
            </a:r>
            <a:r>
              <a:rPr lang="en-GB" b="1" baseline="0" dirty="0" smtClean="0"/>
              <a:t> carry oxygen, but just an explanation about surface area.</a:t>
            </a:r>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10</a:t>
            </a:fld>
            <a:endParaRPr lang="en-GB"/>
          </a:p>
        </p:txBody>
      </p:sp>
    </p:spTree>
    <p:extLst>
      <p:ext uri="{BB962C8B-B14F-4D97-AF65-F5344CB8AC3E}">
        <p14:creationId xmlns:p14="http://schemas.microsoft.com/office/powerpoint/2010/main" xmlns="" val="1020915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a:t>
            </a:r>
            <a:r>
              <a:rPr lang="en-GB" baseline="0" dirty="0" smtClean="0"/>
              <a:t> to question right of picture: Oxygen is much more in demand and red blood cells are constantly required to deliver oxygen to respiring cells. White blood cells are not needed in a massive number as they are first required to </a:t>
            </a:r>
            <a:r>
              <a:rPr lang="en-GB" b="1" baseline="0" dirty="0" smtClean="0"/>
              <a:t>detect</a:t>
            </a:r>
            <a:r>
              <a:rPr lang="en-GB" b="0" baseline="0" dirty="0" smtClean="0"/>
              <a:t> pathogens, and then if required, they will divide into many cells.</a:t>
            </a:r>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12</a:t>
            </a:fld>
            <a:endParaRPr lang="en-GB"/>
          </a:p>
        </p:txBody>
      </p:sp>
    </p:spTree>
    <p:extLst>
      <p:ext uri="{BB962C8B-B14F-4D97-AF65-F5344CB8AC3E}">
        <p14:creationId xmlns:p14="http://schemas.microsoft.com/office/powerpoint/2010/main" xmlns="" val="4277907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13</a:t>
            </a:fld>
            <a:endParaRPr lang="en-GB"/>
          </a:p>
        </p:txBody>
      </p:sp>
    </p:spTree>
    <p:extLst>
      <p:ext uri="{BB962C8B-B14F-4D97-AF65-F5344CB8AC3E}">
        <p14:creationId xmlns:p14="http://schemas.microsoft.com/office/powerpoint/2010/main" xmlns="" val="4277907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14</a:t>
            </a:fld>
            <a:endParaRPr lang="en-GB"/>
          </a:p>
        </p:txBody>
      </p:sp>
    </p:spTree>
    <p:extLst>
      <p:ext uri="{BB962C8B-B14F-4D97-AF65-F5344CB8AC3E}">
        <p14:creationId xmlns:p14="http://schemas.microsoft.com/office/powerpoint/2010/main" xmlns="" val="4277907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16</a:t>
            </a:fld>
            <a:endParaRPr lang="en-GB"/>
          </a:p>
        </p:txBody>
      </p:sp>
    </p:spTree>
    <p:extLst>
      <p:ext uri="{BB962C8B-B14F-4D97-AF65-F5344CB8AC3E}">
        <p14:creationId xmlns:p14="http://schemas.microsoft.com/office/powerpoint/2010/main" xmlns="" val="4277907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4AE06A-1504-45E6-863A-96C5C83B3C9A}" type="slidenum">
              <a:rPr lang="en-GB" smtClean="0"/>
              <a:pPr/>
              <a:t>17</a:t>
            </a:fld>
            <a:endParaRPr lang="en-GB"/>
          </a:p>
        </p:txBody>
      </p:sp>
    </p:spTree>
    <p:extLst>
      <p:ext uri="{BB962C8B-B14F-4D97-AF65-F5344CB8AC3E}">
        <p14:creationId xmlns:p14="http://schemas.microsoft.com/office/powerpoint/2010/main" xmlns="" val="4277907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B338A7-D808-48C4-A258-B2C16B145E3A}" type="datetime1">
              <a:rPr lang="en-GB" smtClean="0"/>
              <a:pPr/>
              <a:t>21/05/2013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BF056A-051C-4ACC-BEAC-CDF426C740F2}" type="slidenum">
              <a:rPr lang="en-GB" smtClean="0"/>
              <a:pPr/>
              <a:t>‹#›</a:t>
            </a:fld>
            <a:endParaRPr lang="en-GB"/>
          </a:p>
        </p:txBody>
      </p:sp>
      <p:pic>
        <p:nvPicPr>
          <p:cNvPr id="1026" name="Picture 2" descr="http://www.texasheartinstitute.org/HIC/Anatomy/images/fig2_mainbody.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236296" y="116632"/>
            <a:ext cx="3111091" cy="6875512"/>
          </a:xfrm>
          <a:prstGeom prst="rect">
            <a:avLst/>
          </a:prstGeom>
          <a:noFill/>
          <a:scene3d>
            <a:camera prst="orthographicFront">
              <a:rot lat="0" lon="300000" rev="0"/>
            </a:camera>
            <a:lightRig rig="threePt" dir="t"/>
          </a:scene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175118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093841-5A9B-4392-AB79-39D5926659D3}" type="datetime1">
              <a:rPr lang="en-GB" smtClean="0"/>
              <a:pPr/>
              <a:t>21/05/2013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206542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EAC9FF-E65E-4A81-8914-83F030339E9A}" type="datetime1">
              <a:rPr lang="en-GB" smtClean="0"/>
              <a:pPr/>
              <a:t>21/05/2013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4078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3FDBAB-0672-4A53-A193-EB6B03EDC9B8}" type="datetime1">
              <a:rPr lang="en-GB" smtClean="0"/>
              <a:pPr/>
              <a:t>21/05/2013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36726506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5E2A8-8463-430E-A344-68D58AD98110}" type="datetime1">
              <a:rPr lang="en-GB" smtClean="0"/>
              <a:pPr/>
              <a:t>21/05/2013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228090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34B9AA-7D67-431B-8E74-EE04D250ABDC}" type="datetime1">
              <a:rPr lang="en-GB" smtClean="0"/>
              <a:pPr/>
              <a:t>21/05/2013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77317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814D0D-E447-4D8B-B27F-2C776E016A02}" type="datetime1">
              <a:rPr lang="en-GB" smtClean="0"/>
              <a:pPr/>
              <a:t>21/05/2013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546549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F24BE2-09EA-4B8E-9655-2CD7BDBFCB62}" type="datetime1">
              <a:rPr lang="en-GB" smtClean="0"/>
              <a:pPr/>
              <a:t>21/05/2013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3013573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333C7-2197-40F7-9D26-73F5EFE545C7}" type="datetime1">
              <a:rPr lang="en-GB" smtClean="0"/>
              <a:pPr/>
              <a:t>21/05/2013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863430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CAD18-27E6-4831-805B-5B8AAEB3E08B}" type="datetime1">
              <a:rPr lang="en-GB" smtClean="0"/>
              <a:pPr/>
              <a:t>21/05/2013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89989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3C28C-C761-4C0A-AA8C-DBD916EAABE7}" type="datetime1">
              <a:rPr lang="en-GB" smtClean="0"/>
              <a:pPr/>
              <a:t>21/05/2013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BF056A-051C-4ACC-BEAC-CDF426C740F2}" type="slidenum">
              <a:rPr lang="en-GB" smtClean="0"/>
              <a:pPr/>
              <a:t>‹#›</a:t>
            </a:fld>
            <a:endParaRPr lang="en-GB"/>
          </a:p>
        </p:txBody>
      </p:sp>
    </p:spTree>
    <p:extLst>
      <p:ext uri="{BB962C8B-B14F-4D97-AF65-F5344CB8AC3E}">
        <p14:creationId xmlns:p14="http://schemas.microsoft.com/office/powerpoint/2010/main" xmlns="" val="37048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C04D3-405A-4517-911D-9DCEBD6C7E7B}" type="datetime1">
              <a:rPr lang="en-GB" smtClean="0"/>
              <a:pPr/>
              <a:t>21/05/2013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F056A-051C-4ACC-BEAC-CDF426C740F2}" type="slidenum">
              <a:rPr lang="en-GB" smtClean="0"/>
              <a:pPr/>
              <a:t>‹#›</a:t>
            </a:fld>
            <a:endParaRPr lang="en-GB"/>
          </a:p>
        </p:txBody>
      </p:sp>
      <p:pic>
        <p:nvPicPr>
          <p:cNvPr id="7" name="Picture 2" descr="http://www.texasheartinstitute.org/HIC/Anatomy/images/fig2_mainbody.jp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flipH="1">
            <a:off x="7236296" y="116632"/>
            <a:ext cx="3111091" cy="6875512"/>
          </a:xfrm>
          <a:prstGeom prst="rect">
            <a:avLst/>
          </a:prstGeom>
          <a:noFill/>
          <a:scene3d>
            <a:camera prst="orthographicFront">
              <a:rot lat="0" lon="300000" rev="0"/>
            </a:camera>
            <a:lightRig rig="threePt" dir="t"/>
          </a:scene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92348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550496" cy="1470025"/>
          </a:xfrm>
        </p:spPr>
        <p:txBody>
          <a:bodyPr>
            <a:normAutofit/>
          </a:bodyPr>
          <a:lstStyle/>
          <a:p>
            <a:r>
              <a:rPr lang="en-GB" sz="5400" dirty="0" smtClean="0"/>
              <a:t>The Circulatory Syste</a:t>
            </a:r>
            <a:r>
              <a:rPr lang="en-GB" sz="5400" dirty="0"/>
              <a:t>m</a:t>
            </a:r>
          </a:p>
        </p:txBody>
      </p:sp>
      <p:sp>
        <p:nvSpPr>
          <p:cNvPr id="3" name="Subtitle 2"/>
          <p:cNvSpPr>
            <a:spLocks noGrp="1"/>
          </p:cNvSpPr>
          <p:nvPr>
            <p:ph type="subTitle" idx="1"/>
          </p:nvPr>
        </p:nvSpPr>
        <p:spPr>
          <a:xfrm>
            <a:off x="1371600" y="3886200"/>
            <a:ext cx="5072608" cy="1752600"/>
          </a:xfrm>
        </p:spPr>
        <p:txBody>
          <a:bodyPr/>
          <a:lstStyle/>
          <a:p>
            <a:r>
              <a:rPr lang="en-GB" dirty="0" smtClean="0"/>
              <a:t>Part 1</a:t>
            </a:r>
            <a:endParaRPr lang="en-GB" dirty="0"/>
          </a:p>
        </p:txBody>
      </p:sp>
    </p:spTree>
    <p:extLst>
      <p:ext uri="{BB962C8B-B14F-4D97-AF65-F5344CB8AC3E}">
        <p14:creationId xmlns:p14="http://schemas.microsoft.com/office/powerpoint/2010/main" xmlns="" val="372729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smtClean="0"/>
              <a:t>Red Blood Cells (Higher)</a:t>
            </a:r>
            <a:endParaRPr lang="en-GB" dirty="0"/>
          </a:p>
        </p:txBody>
      </p:sp>
      <p:sp>
        <p:nvSpPr>
          <p:cNvPr id="5" name="Content Placeholder 4"/>
          <p:cNvSpPr>
            <a:spLocks noGrp="1"/>
          </p:cNvSpPr>
          <p:nvPr>
            <p:ph idx="1"/>
          </p:nvPr>
        </p:nvSpPr>
        <p:spPr>
          <a:xfrm>
            <a:off x="107504" y="764704"/>
            <a:ext cx="7200800" cy="5904656"/>
          </a:xfrm>
        </p:spPr>
        <p:txBody>
          <a:bodyPr>
            <a:normAutofit/>
          </a:bodyPr>
          <a:lstStyle/>
          <a:p>
            <a:pPr marL="0" indent="0" algn="ctr">
              <a:buNone/>
            </a:pPr>
            <a:r>
              <a:rPr lang="en-GB" sz="2500" dirty="0" smtClean="0"/>
              <a:t>The ‘dents’ in the red blood cells shape means the cells have a </a:t>
            </a:r>
            <a:r>
              <a:rPr lang="en-GB" sz="2500" b="1" dirty="0" smtClean="0"/>
              <a:t>greater surface </a:t>
            </a:r>
            <a:r>
              <a:rPr lang="en-GB" sz="2500" dirty="0" smtClean="0"/>
              <a:t>area to carry oxygen:</a:t>
            </a:r>
            <a:endParaRPr lang="en-GB" sz="2500" dirty="0"/>
          </a:p>
        </p:txBody>
      </p:sp>
      <p:sp>
        <p:nvSpPr>
          <p:cNvPr id="8" name="Freeform 7"/>
          <p:cNvSpPr/>
          <p:nvPr/>
        </p:nvSpPr>
        <p:spPr>
          <a:xfrm>
            <a:off x="827584" y="2348880"/>
            <a:ext cx="4917917" cy="1703351"/>
          </a:xfrm>
          <a:custGeom>
            <a:avLst/>
            <a:gdLst>
              <a:gd name="connsiteX0" fmla="*/ 2181286 w 4917917"/>
              <a:gd name="connsiteY0" fmla="*/ 462449 h 1703351"/>
              <a:gd name="connsiteX1" fmla="*/ 2729926 w 4917917"/>
              <a:gd name="connsiteY1" fmla="*/ 462449 h 1703351"/>
              <a:gd name="connsiteX2" fmla="*/ 3248086 w 4917917"/>
              <a:gd name="connsiteY2" fmla="*/ 355769 h 1703351"/>
              <a:gd name="connsiteX3" fmla="*/ 3598606 w 4917917"/>
              <a:gd name="connsiteY3" fmla="*/ 157649 h 1703351"/>
              <a:gd name="connsiteX4" fmla="*/ 3888166 w 4917917"/>
              <a:gd name="connsiteY4" fmla="*/ 35729 h 1703351"/>
              <a:gd name="connsiteX5" fmla="*/ 4284406 w 4917917"/>
              <a:gd name="connsiteY5" fmla="*/ 5249 h 1703351"/>
              <a:gd name="connsiteX6" fmla="*/ 4619686 w 4917917"/>
              <a:gd name="connsiteY6" fmla="*/ 127169 h 1703351"/>
              <a:gd name="connsiteX7" fmla="*/ 4878766 w 4917917"/>
              <a:gd name="connsiteY7" fmla="*/ 492929 h 1703351"/>
              <a:gd name="connsiteX8" fmla="*/ 4909246 w 4917917"/>
              <a:gd name="connsiteY8" fmla="*/ 950129 h 1703351"/>
              <a:gd name="connsiteX9" fmla="*/ 4802566 w 4917917"/>
              <a:gd name="connsiteY9" fmla="*/ 1331129 h 1703351"/>
              <a:gd name="connsiteX10" fmla="*/ 4543486 w 4917917"/>
              <a:gd name="connsiteY10" fmla="*/ 1514009 h 1703351"/>
              <a:gd name="connsiteX11" fmla="*/ 4025326 w 4917917"/>
              <a:gd name="connsiteY11" fmla="*/ 1590209 h 1703351"/>
              <a:gd name="connsiteX12" fmla="*/ 3552886 w 4917917"/>
              <a:gd name="connsiteY12" fmla="*/ 1453049 h 1703351"/>
              <a:gd name="connsiteX13" fmla="*/ 3110926 w 4917917"/>
              <a:gd name="connsiteY13" fmla="*/ 1361609 h 1703351"/>
              <a:gd name="connsiteX14" fmla="*/ 2608006 w 4917917"/>
              <a:gd name="connsiteY14" fmla="*/ 1300649 h 1703351"/>
              <a:gd name="connsiteX15" fmla="*/ 2242246 w 4917917"/>
              <a:gd name="connsiteY15" fmla="*/ 1300649 h 1703351"/>
              <a:gd name="connsiteX16" fmla="*/ 1663126 w 4917917"/>
              <a:gd name="connsiteY16" fmla="*/ 1407329 h 1703351"/>
              <a:gd name="connsiteX17" fmla="*/ 1297366 w 4917917"/>
              <a:gd name="connsiteY17" fmla="*/ 1620689 h 1703351"/>
              <a:gd name="connsiteX18" fmla="*/ 916366 w 4917917"/>
              <a:gd name="connsiteY18" fmla="*/ 1696889 h 1703351"/>
              <a:gd name="connsiteX19" fmla="*/ 398206 w 4917917"/>
              <a:gd name="connsiteY19" fmla="*/ 1666409 h 1703351"/>
              <a:gd name="connsiteX20" fmla="*/ 93406 w 4917917"/>
              <a:gd name="connsiteY20" fmla="*/ 1407329 h 1703351"/>
              <a:gd name="connsiteX21" fmla="*/ 1966 w 4917917"/>
              <a:gd name="connsiteY21" fmla="*/ 904409 h 1703351"/>
              <a:gd name="connsiteX22" fmla="*/ 62926 w 4917917"/>
              <a:gd name="connsiteY22" fmla="*/ 462449 h 1703351"/>
              <a:gd name="connsiteX23" fmla="*/ 398206 w 4917917"/>
              <a:gd name="connsiteY23" fmla="*/ 127169 h 1703351"/>
              <a:gd name="connsiteX24" fmla="*/ 870646 w 4917917"/>
              <a:gd name="connsiteY24" fmla="*/ 35729 h 1703351"/>
              <a:gd name="connsiteX25" fmla="*/ 1221166 w 4917917"/>
              <a:gd name="connsiteY25" fmla="*/ 96689 h 1703351"/>
              <a:gd name="connsiteX26" fmla="*/ 1693606 w 4917917"/>
              <a:gd name="connsiteY26" fmla="*/ 325289 h 1703351"/>
              <a:gd name="connsiteX27" fmla="*/ 2181286 w 4917917"/>
              <a:gd name="connsiteY27" fmla="*/ 462449 h 1703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17917" h="1703351">
                <a:moveTo>
                  <a:pt x="2181286" y="462449"/>
                </a:moveTo>
                <a:cubicBezTo>
                  <a:pt x="2354006" y="485309"/>
                  <a:pt x="2552126" y="480229"/>
                  <a:pt x="2729926" y="462449"/>
                </a:cubicBezTo>
                <a:cubicBezTo>
                  <a:pt x="2907726" y="444669"/>
                  <a:pt x="3103306" y="406569"/>
                  <a:pt x="3248086" y="355769"/>
                </a:cubicBezTo>
                <a:cubicBezTo>
                  <a:pt x="3392866" y="304969"/>
                  <a:pt x="3491926" y="210989"/>
                  <a:pt x="3598606" y="157649"/>
                </a:cubicBezTo>
                <a:cubicBezTo>
                  <a:pt x="3705286" y="104309"/>
                  <a:pt x="3773866" y="61129"/>
                  <a:pt x="3888166" y="35729"/>
                </a:cubicBezTo>
                <a:cubicBezTo>
                  <a:pt x="4002466" y="10329"/>
                  <a:pt x="4162486" y="-9991"/>
                  <a:pt x="4284406" y="5249"/>
                </a:cubicBezTo>
                <a:cubicBezTo>
                  <a:pt x="4406326" y="20489"/>
                  <a:pt x="4520626" y="45889"/>
                  <a:pt x="4619686" y="127169"/>
                </a:cubicBezTo>
                <a:cubicBezTo>
                  <a:pt x="4718746" y="208449"/>
                  <a:pt x="4830506" y="355769"/>
                  <a:pt x="4878766" y="492929"/>
                </a:cubicBezTo>
                <a:cubicBezTo>
                  <a:pt x="4927026" y="630089"/>
                  <a:pt x="4921946" y="810429"/>
                  <a:pt x="4909246" y="950129"/>
                </a:cubicBezTo>
                <a:cubicBezTo>
                  <a:pt x="4896546" y="1089829"/>
                  <a:pt x="4863526" y="1237149"/>
                  <a:pt x="4802566" y="1331129"/>
                </a:cubicBezTo>
                <a:cubicBezTo>
                  <a:pt x="4741606" y="1425109"/>
                  <a:pt x="4673026" y="1470829"/>
                  <a:pt x="4543486" y="1514009"/>
                </a:cubicBezTo>
                <a:cubicBezTo>
                  <a:pt x="4413946" y="1557189"/>
                  <a:pt x="4190426" y="1600369"/>
                  <a:pt x="4025326" y="1590209"/>
                </a:cubicBezTo>
                <a:cubicBezTo>
                  <a:pt x="3860226" y="1580049"/>
                  <a:pt x="3705286" y="1491149"/>
                  <a:pt x="3552886" y="1453049"/>
                </a:cubicBezTo>
                <a:cubicBezTo>
                  <a:pt x="3400486" y="1414949"/>
                  <a:pt x="3268406" y="1387009"/>
                  <a:pt x="3110926" y="1361609"/>
                </a:cubicBezTo>
                <a:cubicBezTo>
                  <a:pt x="2953446" y="1336209"/>
                  <a:pt x="2752786" y="1310809"/>
                  <a:pt x="2608006" y="1300649"/>
                </a:cubicBezTo>
                <a:cubicBezTo>
                  <a:pt x="2463226" y="1290489"/>
                  <a:pt x="2399726" y="1282869"/>
                  <a:pt x="2242246" y="1300649"/>
                </a:cubicBezTo>
                <a:cubicBezTo>
                  <a:pt x="2084766" y="1318429"/>
                  <a:pt x="1820606" y="1353989"/>
                  <a:pt x="1663126" y="1407329"/>
                </a:cubicBezTo>
                <a:cubicBezTo>
                  <a:pt x="1505646" y="1460669"/>
                  <a:pt x="1421826" y="1572429"/>
                  <a:pt x="1297366" y="1620689"/>
                </a:cubicBezTo>
                <a:cubicBezTo>
                  <a:pt x="1172906" y="1668949"/>
                  <a:pt x="1066226" y="1689269"/>
                  <a:pt x="916366" y="1696889"/>
                </a:cubicBezTo>
                <a:cubicBezTo>
                  <a:pt x="766506" y="1704509"/>
                  <a:pt x="535366" y="1714669"/>
                  <a:pt x="398206" y="1666409"/>
                </a:cubicBezTo>
                <a:cubicBezTo>
                  <a:pt x="261046" y="1618149"/>
                  <a:pt x="159446" y="1534329"/>
                  <a:pt x="93406" y="1407329"/>
                </a:cubicBezTo>
                <a:cubicBezTo>
                  <a:pt x="27366" y="1280329"/>
                  <a:pt x="7046" y="1061889"/>
                  <a:pt x="1966" y="904409"/>
                </a:cubicBezTo>
                <a:cubicBezTo>
                  <a:pt x="-3114" y="746929"/>
                  <a:pt x="-3114" y="591989"/>
                  <a:pt x="62926" y="462449"/>
                </a:cubicBezTo>
                <a:cubicBezTo>
                  <a:pt x="128966" y="332909"/>
                  <a:pt x="263586" y="198289"/>
                  <a:pt x="398206" y="127169"/>
                </a:cubicBezTo>
                <a:cubicBezTo>
                  <a:pt x="532826" y="56049"/>
                  <a:pt x="733486" y="40809"/>
                  <a:pt x="870646" y="35729"/>
                </a:cubicBezTo>
                <a:cubicBezTo>
                  <a:pt x="1007806" y="30649"/>
                  <a:pt x="1084006" y="48429"/>
                  <a:pt x="1221166" y="96689"/>
                </a:cubicBezTo>
                <a:cubicBezTo>
                  <a:pt x="1358326" y="144949"/>
                  <a:pt x="1531046" y="264329"/>
                  <a:pt x="1693606" y="325289"/>
                </a:cubicBezTo>
                <a:cubicBezTo>
                  <a:pt x="1856166" y="386249"/>
                  <a:pt x="2008566" y="439589"/>
                  <a:pt x="2181286" y="462449"/>
                </a:cubicBezTo>
                <a:close/>
              </a:path>
            </a:pathLst>
          </a:cu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683568" y="227687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3" name="Oval 12"/>
          <p:cNvSpPr/>
          <p:nvPr/>
        </p:nvSpPr>
        <p:spPr>
          <a:xfrm>
            <a:off x="1331640" y="198884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4" name="Oval 13"/>
          <p:cNvSpPr/>
          <p:nvPr/>
        </p:nvSpPr>
        <p:spPr>
          <a:xfrm>
            <a:off x="1763688" y="198884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5" name="Oval 14"/>
          <p:cNvSpPr/>
          <p:nvPr/>
        </p:nvSpPr>
        <p:spPr>
          <a:xfrm>
            <a:off x="2195736" y="214124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6" name="Oval 15"/>
          <p:cNvSpPr/>
          <p:nvPr/>
        </p:nvSpPr>
        <p:spPr>
          <a:xfrm>
            <a:off x="2627784" y="229364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7" name="Oval 16"/>
          <p:cNvSpPr/>
          <p:nvPr/>
        </p:nvSpPr>
        <p:spPr>
          <a:xfrm>
            <a:off x="3059832" y="234888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8" name="Oval 17"/>
          <p:cNvSpPr/>
          <p:nvPr/>
        </p:nvSpPr>
        <p:spPr>
          <a:xfrm>
            <a:off x="3491880" y="234888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9" name="Oval 18"/>
          <p:cNvSpPr/>
          <p:nvPr/>
        </p:nvSpPr>
        <p:spPr>
          <a:xfrm>
            <a:off x="3923928" y="220486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0" name="Oval 19"/>
          <p:cNvSpPr/>
          <p:nvPr/>
        </p:nvSpPr>
        <p:spPr>
          <a:xfrm>
            <a:off x="4283968" y="2060848"/>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1" name="Oval 20"/>
          <p:cNvSpPr/>
          <p:nvPr/>
        </p:nvSpPr>
        <p:spPr>
          <a:xfrm>
            <a:off x="4716016" y="191683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2" name="Oval 21"/>
          <p:cNvSpPr/>
          <p:nvPr/>
        </p:nvSpPr>
        <p:spPr>
          <a:xfrm>
            <a:off x="5148064" y="198884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3" name="Oval 22"/>
          <p:cNvSpPr/>
          <p:nvPr/>
        </p:nvSpPr>
        <p:spPr>
          <a:xfrm>
            <a:off x="5508104" y="220486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4" name="Oval 23"/>
          <p:cNvSpPr/>
          <p:nvPr/>
        </p:nvSpPr>
        <p:spPr>
          <a:xfrm>
            <a:off x="5660504" y="256490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5" name="Oval 24"/>
          <p:cNvSpPr/>
          <p:nvPr/>
        </p:nvSpPr>
        <p:spPr>
          <a:xfrm>
            <a:off x="5724128" y="299695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6" name="Oval 25"/>
          <p:cNvSpPr/>
          <p:nvPr/>
        </p:nvSpPr>
        <p:spPr>
          <a:xfrm>
            <a:off x="5652120" y="342900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7" name="Oval 26"/>
          <p:cNvSpPr/>
          <p:nvPr/>
        </p:nvSpPr>
        <p:spPr>
          <a:xfrm>
            <a:off x="5364088" y="371703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8" name="Oval 27"/>
          <p:cNvSpPr/>
          <p:nvPr/>
        </p:nvSpPr>
        <p:spPr>
          <a:xfrm>
            <a:off x="4932040" y="386943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29" name="Oval 28"/>
          <p:cNvSpPr/>
          <p:nvPr/>
        </p:nvSpPr>
        <p:spPr>
          <a:xfrm>
            <a:off x="4499992" y="3933056"/>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0" name="Oval 29"/>
          <p:cNvSpPr/>
          <p:nvPr/>
        </p:nvSpPr>
        <p:spPr>
          <a:xfrm>
            <a:off x="4067944" y="378904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1" name="Oval 30"/>
          <p:cNvSpPr/>
          <p:nvPr/>
        </p:nvSpPr>
        <p:spPr>
          <a:xfrm>
            <a:off x="3635896" y="371703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2" name="Oval 31"/>
          <p:cNvSpPr/>
          <p:nvPr/>
        </p:nvSpPr>
        <p:spPr>
          <a:xfrm>
            <a:off x="3203848" y="364502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3" name="Oval 32"/>
          <p:cNvSpPr/>
          <p:nvPr/>
        </p:nvSpPr>
        <p:spPr>
          <a:xfrm>
            <a:off x="2771800" y="364502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4" name="Oval 33"/>
          <p:cNvSpPr/>
          <p:nvPr/>
        </p:nvSpPr>
        <p:spPr>
          <a:xfrm>
            <a:off x="2339752" y="371703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5" name="Oval 34"/>
          <p:cNvSpPr/>
          <p:nvPr/>
        </p:nvSpPr>
        <p:spPr>
          <a:xfrm>
            <a:off x="1979712" y="3933056"/>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6" name="Oval 35"/>
          <p:cNvSpPr/>
          <p:nvPr/>
        </p:nvSpPr>
        <p:spPr>
          <a:xfrm>
            <a:off x="1547664" y="400506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7" name="Oval 36"/>
          <p:cNvSpPr/>
          <p:nvPr/>
        </p:nvSpPr>
        <p:spPr>
          <a:xfrm>
            <a:off x="1115616" y="400506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8" name="Oval 37"/>
          <p:cNvSpPr/>
          <p:nvPr/>
        </p:nvSpPr>
        <p:spPr>
          <a:xfrm>
            <a:off x="755576" y="3861048"/>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39" name="Oval 38"/>
          <p:cNvSpPr/>
          <p:nvPr/>
        </p:nvSpPr>
        <p:spPr>
          <a:xfrm>
            <a:off x="467544" y="3501008"/>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40" name="Oval 39"/>
          <p:cNvSpPr/>
          <p:nvPr/>
        </p:nvSpPr>
        <p:spPr>
          <a:xfrm>
            <a:off x="395536" y="306896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41" name="Oval 40"/>
          <p:cNvSpPr/>
          <p:nvPr/>
        </p:nvSpPr>
        <p:spPr>
          <a:xfrm>
            <a:off x="467544" y="263691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42" name="Oval 41"/>
          <p:cNvSpPr/>
          <p:nvPr/>
        </p:nvSpPr>
        <p:spPr>
          <a:xfrm>
            <a:off x="971600" y="2060848"/>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2" name="TextBox 11"/>
          <p:cNvSpPr txBox="1"/>
          <p:nvPr/>
        </p:nvSpPr>
        <p:spPr>
          <a:xfrm>
            <a:off x="6300192" y="2492896"/>
            <a:ext cx="1008112" cy="1015663"/>
          </a:xfrm>
          <a:prstGeom prst="rect">
            <a:avLst/>
          </a:prstGeom>
          <a:noFill/>
        </p:spPr>
        <p:txBody>
          <a:bodyPr wrap="square" rtlCol="0">
            <a:spAutoFit/>
          </a:bodyPr>
          <a:lstStyle/>
          <a:p>
            <a:pPr algn="ctr"/>
            <a:r>
              <a:rPr lang="en-GB" sz="6000" b="1" dirty="0" smtClean="0"/>
              <a:t>31</a:t>
            </a:r>
            <a:endParaRPr lang="en-GB" sz="6000" b="1" dirty="0"/>
          </a:p>
        </p:txBody>
      </p:sp>
      <p:sp>
        <p:nvSpPr>
          <p:cNvPr id="46" name="Freeform 45"/>
          <p:cNvSpPr/>
          <p:nvPr/>
        </p:nvSpPr>
        <p:spPr>
          <a:xfrm>
            <a:off x="840412" y="5127082"/>
            <a:ext cx="4808918" cy="966214"/>
          </a:xfrm>
          <a:custGeom>
            <a:avLst/>
            <a:gdLst>
              <a:gd name="connsiteX0" fmla="*/ 2299028 w 4808918"/>
              <a:gd name="connsiteY0" fmla="*/ 8798 h 1138300"/>
              <a:gd name="connsiteX1" fmla="*/ 4005908 w 4808918"/>
              <a:gd name="connsiteY1" fmla="*/ 8798 h 1138300"/>
              <a:gd name="connsiteX2" fmla="*/ 4569788 w 4808918"/>
              <a:gd name="connsiteY2" fmla="*/ 100238 h 1138300"/>
              <a:gd name="connsiteX3" fmla="*/ 4767908 w 4808918"/>
              <a:gd name="connsiteY3" fmla="*/ 405038 h 1138300"/>
              <a:gd name="connsiteX4" fmla="*/ 4783148 w 4808918"/>
              <a:gd name="connsiteY4" fmla="*/ 877478 h 1138300"/>
              <a:gd name="connsiteX5" fmla="*/ 4478348 w 4808918"/>
              <a:gd name="connsiteY5" fmla="*/ 1106078 h 1138300"/>
              <a:gd name="connsiteX6" fmla="*/ 3152468 w 4808918"/>
              <a:gd name="connsiteY6" fmla="*/ 1136558 h 1138300"/>
              <a:gd name="connsiteX7" fmla="*/ 653108 w 4808918"/>
              <a:gd name="connsiteY7" fmla="*/ 1121318 h 1138300"/>
              <a:gd name="connsiteX8" fmla="*/ 89228 w 4808918"/>
              <a:gd name="connsiteY8" fmla="*/ 953678 h 1138300"/>
              <a:gd name="connsiteX9" fmla="*/ 13028 w 4808918"/>
              <a:gd name="connsiteY9" fmla="*/ 542198 h 1138300"/>
              <a:gd name="connsiteX10" fmla="*/ 211148 w 4808918"/>
              <a:gd name="connsiteY10" fmla="*/ 145958 h 1138300"/>
              <a:gd name="connsiteX11" fmla="*/ 744548 w 4808918"/>
              <a:gd name="connsiteY11" fmla="*/ 54518 h 1138300"/>
              <a:gd name="connsiteX12" fmla="*/ 2299028 w 4808918"/>
              <a:gd name="connsiteY12" fmla="*/ 8798 h 113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08918" h="1138300">
                <a:moveTo>
                  <a:pt x="2299028" y="8798"/>
                </a:moveTo>
                <a:cubicBezTo>
                  <a:pt x="2842588" y="1178"/>
                  <a:pt x="3627448" y="-6442"/>
                  <a:pt x="4005908" y="8798"/>
                </a:cubicBezTo>
                <a:cubicBezTo>
                  <a:pt x="4384368" y="24038"/>
                  <a:pt x="4442788" y="34198"/>
                  <a:pt x="4569788" y="100238"/>
                </a:cubicBezTo>
                <a:cubicBezTo>
                  <a:pt x="4696788" y="166278"/>
                  <a:pt x="4732348" y="275498"/>
                  <a:pt x="4767908" y="405038"/>
                </a:cubicBezTo>
                <a:cubicBezTo>
                  <a:pt x="4803468" y="534578"/>
                  <a:pt x="4831408" y="760638"/>
                  <a:pt x="4783148" y="877478"/>
                </a:cubicBezTo>
                <a:cubicBezTo>
                  <a:pt x="4734888" y="994318"/>
                  <a:pt x="4750128" y="1062898"/>
                  <a:pt x="4478348" y="1106078"/>
                </a:cubicBezTo>
                <a:cubicBezTo>
                  <a:pt x="4206568" y="1149258"/>
                  <a:pt x="3152468" y="1136558"/>
                  <a:pt x="3152468" y="1136558"/>
                </a:cubicBezTo>
                <a:lnTo>
                  <a:pt x="653108" y="1121318"/>
                </a:lnTo>
                <a:cubicBezTo>
                  <a:pt x="142568" y="1090838"/>
                  <a:pt x="195908" y="1050198"/>
                  <a:pt x="89228" y="953678"/>
                </a:cubicBezTo>
                <a:cubicBezTo>
                  <a:pt x="-17452" y="857158"/>
                  <a:pt x="-7292" y="676818"/>
                  <a:pt x="13028" y="542198"/>
                </a:cubicBezTo>
                <a:cubicBezTo>
                  <a:pt x="33348" y="407578"/>
                  <a:pt x="89228" y="227238"/>
                  <a:pt x="211148" y="145958"/>
                </a:cubicBezTo>
                <a:cubicBezTo>
                  <a:pt x="333068" y="64678"/>
                  <a:pt x="396568" y="74838"/>
                  <a:pt x="744548" y="54518"/>
                </a:cubicBezTo>
                <a:cubicBezTo>
                  <a:pt x="1092528" y="34198"/>
                  <a:pt x="1755468" y="16418"/>
                  <a:pt x="2299028" y="8798"/>
                </a:cubicBezTo>
                <a:close/>
              </a:path>
            </a:pathLst>
          </a:cu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a:off x="755576" y="479715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49" name="Oval 48"/>
          <p:cNvSpPr/>
          <p:nvPr/>
        </p:nvSpPr>
        <p:spPr>
          <a:xfrm>
            <a:off x="1187624"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0" name="Oval 49"/>
          <p:cNvSpPr/>
          <p:nvPr/>
        </p:nvSpPr>
        <p:spPr>
          <a:xfrm>
            <a:off x="1979712"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1" name="Oval 50"/>
          <p:cNvSpPr/>
          <p:nvPr/>
        </p:nvSpPr>
        <p:spPr>
          <a:xfrm>
            <a:off x="2411760"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2" name="Oval 51"/>
          <p:cNvSpPr/>
          <p:nvPr/>
        </p:nvSpPr>
        <p:spPr>
          <a:xfrm>
            <a:off x="2843808"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3" name="Oval 52"/>
          <p:cNvSpPr/>
          <p:nvPr/>
        </p:nvSpPr>
        <p:spPr>
          <a:xfrm>
            <a:off x="3275856"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4" name="Oval 53"/>
          <p:cNvSpPr/>
          <p:nvPr/>
        </p:nvSpPr>
        <p:spPr>
          <a:xfrm>
            <a:off x="3707904"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5" name="Oval 54"/>
          <p:cNvSpPr/>
          <p:nvPr/>
        </p:nvSpPr>
        <p:spPr>
          <a:xfrm>
            <a:off x="4139952"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6" name="Oval 55"/>
          <p:cNvSpPr/>
          <p:nvPr/>
        </p:nvSpPr>
        <p:spPr>
          <a:xfrm>
            <a:off x="4572000"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7" name="Oval 56"/>
          <p:cNvSpPr/>
          <p:nvPr/>
        </p:nvSpPr>
        <p:spPr>
          <a:xfrm>
            <a:off x="4932040"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8" name="Oval 57"/>
          <p:cNvSpPr/>
          <p:nvPr/>
        </p:nvSpPr>
        <p:spPr>
          <a:xfrm>
            <a:off x="5364088" y="479715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9" name="Oval 58"/>
          <p:cNvSpPr/>
          <p:nvPr/>
        </p:nvSpPr>
        <p:spPr>
          <a:xfrm>
            <a:off x="5580112" y="515719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0" name="Oval 59"/>
          <p:cNvSpPr/>
          <p:nvPr/>
        </p:nvSpPr>
        <p:spPr>
          <a:xfrm>
            <a:off x="5645882" y="555758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1" name="Oval 60"/>
          <p:cNvSpPr/>
          <p:nvPr/>
        </p:nvSpPr>
        <p:spPr>
          <a:xfrm>
            <a:off x="5018896" y="6076408"/>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2" name="Oval 61"/>
          <p:cNvSpPr/>
          <p:nvPr/>
        </p:nvSpPr>
        <p:spPr>
          <a:xfrm>
            <a:off x="4586848" y="6087496"/>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3" name="Oval 62"/>
          <p:cNvSpPr/>
          <p:nvPr/>
        </p:nvSpPr>
        <p:spPr>
          <a:xfrm>
            <a:off x="4105320" y="6087496"/>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4" name="Oval 63"/>
          <p:cNvSpPr/>
          <p:nvPr/>
        </p:nvSpPr>
        <p:spPr>
          <a:xfrm>
            <a:off x="3673272" y="6087496"/>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5" name="Oval 64"/>
          <p:cNvSpPr/>
          <p:nvPr/>
        </p:nvSpPr>
        <p:spPr>
          <a:xfrm>
            <a:off x="3221792" y="610011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6" name="Oval 65"/>
          <p:cNvSpPr/>
          <p:nvPr/>
        </p:nvSpPr>
        <p:spPr>
          <a:xfrm>
            <a:off x="2779832" y="6093296"/>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7" name="Oval 66"/>
          <p:cNvSpPr/>
          <p:nvPr/>
        </p:nvSpPr>
        <p:spPr>
          <a:xfrm>
            <a:off x="2347784" y="611535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8" name="Oval 67"/>
          <p:cNvSpPr/>
          <p:nvPr/>
        </p:nvSpPr>
        <p:spPr>
          <a:xfrm>
            <a:off x="1915736" y="60985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69" name="Oval 68"/>
          <p:cNvSpPr/>
          <p:nvPr/>
        </p:nvSpPr>
        <p:spPr>
          <a:xfrm>
            <a:off x="1483688" y="60985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0" name="Oval 69"/>
          <p:cNvSpPr/>
          <p:nvPr/>
        </p:nvSpPr>
        <p:spPr>
          <a:xfrm>
            <a:off x="1043608" y="608068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3" name="Oval 72"/>
          <p:cNvSpPr/>
          <p:nvPr/>
        </p:nvSpPr>
        <p:spPr>
          <a:xfrm>
            <a:off x="611560" y="594928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4" name="Oval 73"/>
          <p:cNvSpPr/>
          <p:nvPr/>
        </p:nvSpPr>
        <p:spPr>
          <a:xfrm>
            <a:off x="395536" y="5517232"/>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5" name="Oval 74"/>
          <p:cNvSpPr/>
          <p:nvPr/>
        </p:nvSpPr>
        <p:spPr>
          <a:xfrm>
            <a:off x="467544" y="508518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6" name="Oval 75"/>
          <p:cNvSpPr/>
          <p:nvPr/>
        </p:nvSpPr>
        <p:spPr>
          <a:xfrm>
            <a:off x="1547664" y="4725144"/>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9" name="Oval 78"/>
          <p:cNvSpPr/>
          <p:nvPr/>
        </p:nvSpPr>
        <p:spPr>
          <a:xfrm>
            <a:off x="5444480" y="5949280"/>
            <a:ext cx="432048" cy="43204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80" name="TextBox 79"/>
          <p:cNvSpPr txBox="1"/>
          <p:nvPr/>
        </p:nvSpPr>
        <p:spPr>
          <a:xfrm>
            <a:off x="6300192" y="5005625"/>
            <a:ext cx="1008112" cy="1015663"/>
          </a:xfrm>
          <a:prstGeom prst="rect">
            <a:avLst/>
          </a:prstGeom>
          <a:noFill/>
        </p:spPr>
        <p:txBody>
          <a:bodyPr wrap="square" rtlCol="0">
            <a:spAutoFit/>
          </a:bodyPr>
          <a:lstStyle/>
          <a:p>
            <a:pPr algn="ctr"/>
            <a:r>
              <a:rPr lang="en-GB" sz="6000" b="1" dirty="0" smtClean="0"/>
              <a:t>28</a:t>
            </a:r>
            <a:endParaRPr lang="en-GB" sz="6000" b="1" dirty="0"/>
          </a:p>
        </p:txBody>
      </p:sp>
    </p:spTree>
    <p:extLst>
      <p:ext uri="{BB962C8B-B14F-4D97-AF65-F5344CB8AC3E}">
        <p14:creationId xmlns:p14="http://schemas.microsoft.com/office/powerpoint/2010/main" xmlns="" val="16593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heel(1)">
                                      <p:cBhvr>
                                        <p:cTn id="20" dur="2000"/>
                                        <p:tgtEl>
                                          <p:spTgt spid="13"/>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heel(1)">
                                      <p:cBhvr>
                                        <p:cTn id="23" dur="2000"/>
                                        <p:tgtEl>
                                          <p:spTgt spid="14"/>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heel(1)">
                                      <p:cBhvr>
                                        <p:cTn id="26" dur="2000"/>
                                        <p:tgtEl>
                                          <p:spTgt spid="15"/>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heel(1)">
                                      <p:cBhvr>
                                        <p:cTn id="29" dur="2000"/>
                                        <p:tgtEl>
                                          <p:spTgt spid="16"/>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heel(1)">
                                      <p:cBhvr>
                                        <p:cTn id="32" dur="2000"/>
                                        <p:tgtEl>
                                          <p:spTgt spid="17"/>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heel(1)">
                                      <p:cBhvr>
                                        <p:cTn id="35" dur="2000"/>
                                        <p:tgtEl>
                                          <p:spTgt spid="18"/>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heel(1)">
                                      <p:cBhvr>
                                        <p:cTn id="38" dur="2000"/>
                                        <p:tgtEl>
                                          <p:spTgt spid="19"/>
                                        </p:tgtEl>
                                      </p:cBhvr>
                                    </p:animEffect>
                                  </p:childTnLst>
                                </p:cTn>
                              </p:par>
                              <p:par>
                                <p:cTn id="39" presetID="21" presetClass="entr" presetSubtype="1"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heel(1)">
                                      <p:cBhvr>
                                        <p:cTn id="41" dur="2000"/>
                                        <p:tgtEl>
                                          <p:spTgt spid="20"/>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heel(1)">
                                      <p:cBhvr>
                                        <p:cTn id="44" dur="2000"/>
                                        <p:tgtEl>
                                          <p:spTgt spid="21"/>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heel(1)">
                                      <p:cBhvr>
                                        <p:cTn id="47" dur="2000"/>
                                        <p:tgtEl>
                                          <p:spTgt spid="22"/>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wheel(1)">
                                      <p:cBhvr>
                                        <p:cTn id="50" dur="2000"/>
                                        <p:tgtEl>
                                          <p:spTgt spid="23"/>
                                        </p:tgtEl>
                                      </p:cBhvr>
                                    </p:animEffect>
                                  </p:childTnLst>
                                </p:cTn>
                              </p:par>
                              <p:par>
                                <p:cTn id="51" presetID="21" presetClass="entr" presetSubtype="1"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heel(1)">
                                      <p:cBhvr>
                                        <p:cTn id="53" dur="2000"/>
                                        <p:tgtEl>
                                          <p:spTgt spid="24"/>
                                        </p:tgtEl>
                                      </p:cBhvr>
                                    </p:animEffect>
                                  </p:childTnLst>
                                </p:cTn>
                              </p:par>
                              <p:par>
                                <p:cTn id="54" presetID="21" presetClass="entr" presetSubtype="1"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heel(1)">
                                      <p:cBhvr>
                                        <p:cTn id="56" dur="2000"/>
                                        <p:tgtEl>
                                          <p:spTgt spid="25"/>
                                        </p:tgtEl>
                                      </p:cBhvr>
                                    </p:animEffect>
                                  </p:childTnLst>
                                </p:cTn>
                              </p:par>
                              <p:par>
                                <p:cTn id="57" presetID="21" presetClass="entr" presetSubtype="1"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heel(1)">
                                      <p:cBhvr>
                                        <p:cTn id="59" dur="2000"/>
                                        <p:tgtEl>
                                          <p:spTgt spid="26"/>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wheel(1)">
                                      <p:cBhvr>
                                        <p:cTn id="62" dur="2000"/>
                                        <p:tgtEl>
                                          <p:spTgt spid="27"/>
                                        </p:tgtEl>
                                      </p:cBhvr>
                                    </p:animEffect>
                                  </p:childTnLst>
                                </p:cTn>
                              </p:par>
                              <p:par>
                                <p:cTn id="63" presetID="21" presetClass="entr" presetSubtype="1"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wheel(1)">
                                      <p:cBhvr>
                                        <p:cTn id="65" dur="2000"/>
                                        <p:tgtEl>
                                          <p:spTgt spid="28"/>
                                        </p:tgtEl>
                                      </p:cBhvr>
                                    </p:animEffect>
                                  </p:childTnLst>
                                </p:cTn>
                              </p:par>
                              <p:par>
                                <p:cTn id="66" presetID="21" presetClass="entr" presetSubtype="1"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wheel(1)">
                                      <p:cBhvr>
                                        <p:cTn id="68" dur="2000"/>
                                        <p:tgtEl>
                                          <p:spTgt spid="29"/>
                                        </p:tgtEl>
                                      </p:cBhvr>
                                    </p:animEffect>
                                  </p:childTnLst>
                                </p:cTn>
                              </p:par>
                              <p:par>
                                <p:cTn id="69" presetID="21" presetClass="entr" presetSubtype="1"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heel(1)">
                                      <p:cBhvr>
                                        <p:cTn id="71" dur="2000"/>
                                        <p:tgtEl>
                                          <p:spTgt spid="30"/>
                                        </p:tgtEl>
                                      </p:cBhvr>
                                    </p:animEffect>
                                  </p:childTnLst>
                                </p:cTn>
                              </p:par>
                              <p:par>
                                <p:cTn id="72" presetID="21" presetClass="entr" presetSubtype="1"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wheel(1)">
                                      <p:cBhvr>
                                        <p:cTn id="74" dur="2000"/>
                                        <p:tgtEl>
                                          <p:spTgt spid="31"/>
                                        </p:tgtEl>
                                      </p:cBhvr>
                                    </p:animEffect>
                                  </p:childTnLst>
                                </p:cTn>
                              </p:par>
                              <p:par>
                                <p:cTn id="75" presetID="21" presetClass="entr" presetSubtype="1"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wheel(1)">
                                      <p:cBhvr>
                                        <p:cTn id="77" dur="2000"/>
                                        <p:tgtEl>
                                          <p:spTgt spid="32"/>
                                        </p:tgtEl>
                                      </p:cBhvr>
                                    </p:animEffect>
                                  </p:childTnLst>
                                </p:cTn>
                              </p:par>
                              <p:par>
                                <p:cTn id="78" presetID="21" presetClass="entr" presetSubtype="1"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wheel(1)">
                                      <p:cBhvr>
                                        <p:cTn id="80" dur="2000"/>
                                        <p:tgtEl>
                                          <p:spTgt spid="33"/>
                                        </p:tgtEl>
                                      </p:cBhvr>
                                    </p:animEffect>
                                  </p:childTnLst>
                                </p:cTn>
                              </p:par>
                              <p:par>
                                <p:cTn id="81" presetID="21" presetClass="entr" presetSubtype="1" fill="hold" grpId="0" nodeType="with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wheel(1)">
                                      <p:cBhvr>
                                        <p:cTn id="83" dur="2000"/>
                                        <p:tgtEl>
                                          <p:spTgt spid="34"/>
                                        </p:tgtEl>
                                      </p:cBhvr>
                                    </p:animEffect>
                                  </p:childTnLst>
                                </p:cTn>
                              </p:par>
                              <p:par>
                                <p:cTn id="84" presetID="21" presetClass="entr" presetSubtype="1"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wheel(1)">
                                      <p:cBhvr>
                                        <p:cTn id="86" dur="2000"/>
                                        <p:tgtEl>
                                          <p:spTgt spid="35"/>
                                        </p:tgtEl>
                                      </p:cBhvr>
                                    </p:animEffect>
                                  </p:childTnLst>
                                </p:cTn>
                              </p:par>
                              <p:par>
                                <p:cTn id="87" presetID="21" presetClass="entr" presetSubtype="1"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wheel(1)">
                                      <p:cBhvr>
                                        <p:cTn id="89" dur="2000"/>
                                        <p:tgtEl>
                                          <p:spTgt spid="36"/>
                                        </p:tgtEl>
                                      </p:cBhvr>
                                    </p:animEffect>
                                  </p:childTnLst>
                                </p:cTn>
                              </p:par>
                              <p:par>
                                <p:cTn id="90" presetID="21" presetClass="entr" presetSubtype="1"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wheel(1)">
                                      <p:cBhvr>
                                        <p:cTn id="92" dur="2000"/>
                                        <p:tgtEl>
                                          <p:spTgt spid="37"/>
                                        </p:tgtEl>
                                      </p:cBhvr>
                                    </p:animEffect>
                                  </p:childTnLst>
                                </p:cTn>
                              </p:par>
                              <p:par>
                                <p:cTn id="93" presetID="21" presetClass="entr" presetSubtype="1"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heel(1)">
                                      <p:cBhvr>
                                        <p:cTn id="95" dur="2000"/>
                                        <p:tgtEl>
                                          <p:spTgt spid="38"/>
                                        </p:tgtEl>
                                      </p:cBhvr>
                                    </p:animEffect>
                                  </p:childTnLst>
                                </p:cTn>
                              </p:par>
                              <p:par>
                                <p:cTn id="96" presetID="21" presetClass="entr" presetSubtype="1" fill="hold" grpId="0" nodeType="withEffect">
                                  <p:stCondLst>
                                    <p:cond delay="0"/>
                                  </p:stCondLst>
                                  <p:childTnLst>
                                    <p:set>
                                      <p:cBhvr>
                                        <p:cTn id="97" dur="1" fill="hold">
                                          <p:stCondLst>
                                            <p:cond delay="0"/>
                                          </p:stCondLst>
                                        </p:cTn>
                                        <p:tgtEl>
                                          <p:spTgt spid="39"/>
                                        </p:tgtEl>
                                        <p:attrNameLst>
                                          <p:attrName>style.visibility</p:attrName>
                                        </p:attrNameLst>
                                      </p:cBhvr>
                                      <p:to>
                                        <p:strVal val="visible"/>
                                      </p:to>
                                    </p:set>
                                    <p:animEffect transition="in" filter="wheel(1)">
                                      <p:cBhvr>
                                        <p:cTn id="98" dur="2000"/>
                                        <p:tgtEl>
                                          <p:spTgt spid="39"/>
                                        </p:tgtEl>
                                      </p:cBhvr>
                                    </p:animEffect>
                                  </p:childTnLst>
                                </p:cTn>
                              </p:par>
                              <p:par>
                                <p:cTn id="99" presetID="21" presetClass="entr" presetSubtype="1"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wheel(1)">
                                      <p:cBhvr>
                                        <p:cTn id="101" dur="2000"/>
                                        <p:tgtEl>
                                          <p:spTgt spid="40"/>
                                        </p:tgtEl>
                                      </p:cBhvr>
                                    </p:animEffect>
                                  </p:childTnLst>
                                </p:cTn>
                              </p:par>
                              <p:par>
                                <p:cTn id="102" presetID="21" presetClass="entr" presetSubtype="1"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animEffect transition="in" filter="wheel(1)">
                                      <p:cBhvr>
                                        <p:cTn id="104" dur="2000"/>
                                        <p:tgtEl>
                                          <p:spTgt spid="41"/>
                                        </p:tgtEl>
                                      </p:cBhvr>
                                    </p:animEffect>
                                  </p:childTnLst>
                                </p:cTn>
                              </p:par>
                              <p:par>
                                <p:cTn id="105" presetID="21" presetClass="entr" presetSubtype="1" fill="hold" grpId="0" nodeType="with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heel(1)">
                                      <p:cBhvr>
                                        <p:cTn id="107" dur="2000"/>
                                        <p:tgtEl>
                                          <p:spTgt spid="42"/>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2"/>
                                        </p:tgtEl>
                                        <p:attrNameLst>
                                          <p:attrName>style.visibility</p:attrName>
                                        </p:attrNameLst>
                                      </p:cBhvr>
                                      <p:to>
                                        <p:strVal val="visible"/>
                                      </p:to>
                                    </p:set>
                                    <p:animEffect transition="in" filter="fade">
                                      <p:cBhvr>
                                        <p:cTn id="112" dur="500"/>
                                        <p:tgtEl>
                                          <p:spTgt spid="12"/>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6"/>
                                        </p:tgtEl>
                                        <p:attrNameLst>
                                          <p:attrName>style.visibility</p:attrName>
                                        </p:attrNameLst>
                                      </p:cBhvr>
                                      <p:to>
                                        <p:strVal val="visible"/>
                                      </p:to>
                                    </p:set>
                                    <p:animEffect transition="in" filter="fade">
                                      <p:cBhvr>
                                        <p:cTn id="117" dur="500"/>
                                        <p:tgtEl>
                                          <p:spTgt spid="46"/>
                                        </p:tgtEl>
                                      </p:cBhvr>
                                    </p:animEffect>
                                  </p:childTnLst>
                                </p:cTn>
                              </p:par>
                            </p:childTnLst>
                          </p:cTn>
                        </p:par>
                      </p:childTnLst>
                    </p:cTn>
                  </p:par>
                  <p:par>
                    <p:cTn id="118" fill="hold">
                      <p:stCondLst>
                        <p:cond delay="indefinite"/>
                      </p:stCondLst>
                      <p:childTnLst>
                        <p:par>
                          <p:cTn id="119" fill="hold">
                            <p:stCondLst>
                              <p:cond delay="0"/>
                            </p:stCondLst>
                            <p:childTnLst>
                              <p:par>
                                <p:cTn id="120" presetID="21" presetClass="entr" presetSubtype="1" fill="hold" grpId="0" nodeType="clickEffect">
                                  <p:stCondLst>
                                    <p:cond delay="0"/>
                                  </p:stCondLst>
                                  <p:childTnLst>
                                    <p:set>
                                      <p:cBhvr>
                                        <p:cTn id="121" dur="1" fill="hold">
                                          <p:stCondLst>
                                            <p:cond delay="0"/>
                                          </p:stCondLst>
                                        </p:cTn>
                                        <p:tgtEl>
                                          <p:spTgt spid="48"/>
                                        </p:tgtEl>
                                        <p:attrNameLst>
                                          <p:attrName>style.visibility</p:attrName>
                                        </p:attrNameLst>
                                      </p:cBhvr>
                                      <p:to>
                                        <p:strVal val="visible"/>
                                      </p:to>
                                    </p:set>
                                    <p:animEffect transition="in" filter="wheel(1)">
                                      <p:cBhvr>
                                        <p:cTn id="122" dur="2000"/>
                                        <p:tgtEl>
                                          <p:spTgt spid="48"/>
                                        </p:tgtEl>
                                      </p:cBhvr>
                                    </p:animEffect>
                                  </p:childTnLst>
                                </p:cTn>
                              </p:par>
                              <p:par>
                                <p:cTn id="123" presetID="21" presetClass="entr" presetSubtype="1" fill="hold" grpId="0" nodeType="withEffect">
                                  <p:stCondLst>
                                    <p:cond delay="0"/>
                                  </p:stCondLst>
                                  <p:childTnLst>
                                    <p:set>
                                      <p:cBhvr>
                                        <p:cTn id="124" dur="1" fill="hold">
                                          <p:stCondLst>
                                            <p:cond delay="0"/>
                                          </p:stCondLst>
                                        </p:cTn>
                                        <p:tgtEl>
                                          <p:spTgt spid="49"/>
                                        </p:tgtEl>
                                        <p:attrNameLst>
                                          <p:attrName>style.visibility</p:attrName>
                                        </p:attrNameLst>
                                      </p:cBhvr>
                                      <p:to>
                                        <p:strVal val="visible"/>
                                      </p:to>
                                    </p:set>
                                    <p:animEffect transition="in" filter="wheel(1)">
                                      <p:cBhvr>
                                        <p:cTn id="125" dur="2000"/>
                                        <p:tgtEl>
                                          <p:spTgt spid="49"/>
                                        </p:tgtEl>
                                      </p:cBhvr>
                                    </p:animEffect>
                                  </p:childTnLst>
                                </p:cTn>
                              </p:par>
                              <p:par>
                                <p:cTn id="126" presetID="21" presetClass="entr" presetSubtype="1" fill="hold" grpId="0" nodeType="withEffect">
                                  <p:stCondLst>
                                    <p:cond delay="0"/>
                                  </p:stCondLst>
                                  <p:childTnLst>
                                    <p:set>
                                      <p:cBhvr>
                                        <p:cTn id="127" dur="1" fill="hold">
                                          <p:stCondLst>
                                            <p:cond delay="0"/>
                                          </p:stCondLst>
                                        </p:cTn>
                                        <p:tgtEl>
                                          <p:spTgt spid="50"/>
                                        </p:tgtEl>
                                        <p:attrNameLst>
                                          <p:attrName>style.visibility</p:attrName>
                                        </p:attrNameLst>
                                      </p:cBhvr>
                                      <p:to>
                                        <p:strVal val="visible"/>
                                      </p:to>
                                    </p:set>
                                    <p:animEffect transition="in" filter="wheel(1)">
                                      <p:cBhvr>
                                        <p:cTn id="128" dur="2000"/>
                                        <p:tgtEl>
                                          <p:spTgt spid="50"/>
                                        </p:tgtEl>
                                      </p:cBhvr>
                                    </p:animEffect>
                                  </p:childTnLst>
                                </p:cTn>
                              </p:par>
                              <p:par>
                                <p:cTn id="129" presetID="21" presetClass="entr" presetSubtype="1" fill="hold" grpId="0" nodeType="withEffect">
                                  <p:stCondLst>
                                    <p:cond delay="0"/>
                                  </p:stCondLst>
                                  <p:childTnLst>
                                    <p:set>
                                      <p:cBhvr>
                                        <p:cTn id="130" dur="1" fill="hold">
                                          <p:stCondLst>
                                            <p:cond delay="0"/>
                                          </p:stCondLst>
                                        </p:cTn>
                                        <p:tgtEl>
                                          <p:spTgt spid="51"/>
                                        </p:tgtEl>
                                        <p:attrNameLst>
                                          <p:attrName>style.visibility</p:attrName>
                                        </p:attrNameLst>
                                      </p:cBhvr>
                                      <p:to>
                                        <p:strVal val="visible"/>
                                      </p:to>
                                    </p:set>
                                    <p:animEffect transition="in" filter="wheel(1)">
                                      <p:cBhvr>
                                        <p:cTn id="131" dur="2000"/>
                                        <p:tgtEl>
                                          <p:spTgt spid="51"/>
                                        </p:tgtEl>
                                      </p:cBhvr>
                                    </p:animEffect>
                                  </p:childTnLst>
                                </p:cTn>
                              </p:par>
                              <p:par>
                                <p:cTn id="132" presetID="21" presetClass="entr" presetSubtype="1" fill="hold" grpId="0" nodeType="withEffect">
                                  <p:stCondLst>
                                    <p:cond delay="0"/>
                                  </p:stCondLst>
                                  <p:childTnLst>
                                    <p:set>
                                      <p:cBhvr>
                                        <p:cTn id="133" dur="1" fill="hold">
                                          <p:stCondLst>
                                            <p:cond delay="0"/>
                                          </p:stCondLst>
                                        </p:cTn>
                                        <p:tgtEl>
                                          <p:spTgt spid="52"/>
                                        </p:tgtEl>
                                        <p:attrNameLst>
                                          <p:attrName>style.visibility</p:attrName>
                                        </p:attrNameLst>
                                      </p:cBhvr>
                                      <p:to>
                                        <p:strVal val="visible"/>
                                      </p:to>
                                    </p:set>
                                    <p:animEffect transition="in" filter="wheel(1)">
                                      <p:cBhvr>
                                        <p:cTn id="134" dur="2000"/>
                                        <p:tgtEl>
                                          <p:spTgt spid="52"/>
                                        </p:tgtEl>
                                      </p:cBhvr>
                                    </p:animEffect>
                                  </p:childTnLst>
                                </p:cTn>
                              </p:par>
                              <p:par>
                                <p:cTn id="135" presetID="21" presetClass="entr" presetSubtype="1" fill="hold" grpId="0" nodeType="withEffect">
                                  <p:stCondLst>
                                    <p:cond delay="0"/>
                                  </p:stCondLst>
                                  <p:childTnLst>
                                    <p:set>
                                      <p:cBhvr>
                                        <p:cTn id="136" dur="1" fill="hold">
                                          <p:stCondLst>
                                            <p:cond delay="0"/>
                                          </p:stCondLst>
                                        </p:cTn>
                                        <p:tgtEl>
                                          <p:spTgt spid="53"/>
                                        </p:tgtEl>
                                        <p:attrNameLst>
                                          <p:attrName>style.visibility</p:attrName>
                                        </p:attrNameLst>
                                      </p:cBhvr>
                                      <p:to>
                                        <p:strVal val="visible"/>
                                      </p:to>
                                    </p:set>
                                    <p:animEffect transition="in" filter="wheel(1)">
                                      <p:cBhvr>
                                        <p:cTn id="137" dur="2000"/>
                                        <p:tgtEl>
                                          <p:spTgt spid="53"/>
                                        </p:tgtEl>
                                      </p:cBhvr>
                                    </p:animEffect>
                                  </p:childTnLst>
                                </p:cTn>
                              </p:par>
                              <p:par>
                                <p:cTn id="138" presetID="21" presetClass="entr" presetSubtype="1" fill="hold" grpId="0" nodeType="withEffect">
                                  <p:stCondLst>
                                    <p:cond delay="0"/>
                                  </p:stCondLst>
                                  <p:childTnLst>
                                    <p:set>
                                      <p:cBhvr>
                                        <p:cTn id="139" dur="1" fill="hold">
                                          <p:stCondLst>
                                            <p:cond delay="0"/>
                                          </p:stCondLst>
                                        </p:cTn>
                                        <p:tgtEl>
                                          <p:spTgt spid="54"/>
                                        </p:tgtEl>
                                        <p:attrNameLst>
                                          <p:attrName>style.visibility</p:attrName>
                                        </p:attrNameLst>
                                      </p:cBhvr>
                                      <p:to>
                                        <p:strVal val="visible"/>
                                      </p:to>
                                    </p:set>
                                    <p:animEffect transition="in" filter="wheel(1)">
                                      <p:cBhvr>
                                        <p:cTn id="140" dur="2000"/>
                                        <p:tgtEl>
                                          <p:spTgt spid="54"/>
                                        </p:tgtEl>
                                      </p:cBhvr>
                                    </p:animEffect>
                                  </p:childTnLst>
                                </p:cTn>
                              </p:par>
                              <p:par>
                                <p:cTn id="141" presetID="21" presetClass="entr" presetSubtype="1" fill="hold" grpId="0" nodeType="withEffect">
                                  <p:stCondLst>
                                    <p:cond delay="0"/>
                                  </p:stCondLst>
                                  <p:childTnLst>
                                    <p:set>
                                      <p:cBhvr>
                                        <p:cTn id="142" dur="1" fill="hold">
                                          <p:stCondLst>
                                            <p:cond delay="0"/>
                                          </p:stCondLst>
                                        </p:cTn>
                                        <p:tgtEl>
                                          <p:spTgt spid="55"/>
                                        </p:tgtEl>
                                        <p:attrNameLst>
                                          <p:attrName>style.visibility</p:attrName>
                                        </p:attrNameLst>
                                      </p:cBhvr>
                                      <p:to>
                                        <p:strVal val="visible"/>
                                      </p:to>
                                    </p:set>
                                    <p:animEffect transition="in" filter="wheel(1)">
                                      <p:cBhvr>
                                        <p:cTn id="143" dur="2000"/>
                                        <p:tgtEl>
                                          <p:spTgt spid="55"/>
                                        </p:tgtEl>
                                      </p:cBhvr>
                                    </p:animEffect>
                                  </p:childTnLst>
                                </p:cTn>
                              </p:par>
                              <p:par>
                                <p:cTn id="144" presetID="21" presetClass="entr" presetSubtype="1" fill="hold" grpId="0" nodeType="withEffect">
                                  <p:stCondLst>
                                    <p:cond delay="0"/>
                                  </p:stCondLst>
                                  <p:childTnLst>
                                    <p:set>
                                      <p:cBhvr>
                                        <p:cTn id="145" dur="1" fill="hold">
                                          <p:stCondLst>
                                            <p:cond delay="0"/>
                                          </p:stCondLst>
                                        </p:cTn>
                                        <p:tgtEl>
                                          <p:spTgt spid="56"/>
                                        </p:tgtEl>
                                        <p:attrNameLst>
                                          <p:attrName>style.visibility</p:attrName>
                                        </p:attrNameLst>
                                      </p:cBhvr>
                                      <p:to>
                                        <p:strVal val="visible"/>
                                      </p:to>
                                    </p:set>
                                    <p:animEffect transition="in" filter="wheel(1)">
                                      <p:cBhvr>
                                        <p:cTn id="146" dur="2000"/>
                                        <p:tgtEl>
                                          <p:spTgt spid="56"/>
                                        </p:tgtEl>
                                      </p:cBhvr>
                                    </p:animEffect>
                                  </p:childTnLst>
                                </p:cTn>
                              </p:par>
                              <p:par>
                                <p:cTn id="147" presetID="21" presetClass="entr" presetSubtype="1" fill="hold" grpId="0" nodeType="withEffect">
                                  <p:stCondLst>
                                    <p:cond delay="0"/>
                                  </p:stCondLst>
                                  <p:childTnLst>
                                    <p:set>
                                      <p:cBhvr>
                                        <p:cTn id="148" dur="1" fill="hold">
                                          <p:stCondLst>
                                            <p:cond delay="0"/>
                                          </p:stCondLst>
                                        </p:cTn>
                                        <p:tgtEl>
                                          <p:spTgt spid="57"/>
                                        </p:tgtEl>
                                        <p:attrNameLst>
                                          <p:attrName>style.visibility</p:attrName>
                                        </p:attrNameLst>
                                      </p:cBhvr>
                                      <p:to>
                                        <p:strVal val="visible"/>
                                      </p:to>
                                    </p:set>
                                    <p:animEffect transition="in" filter="wheel(1)">
                                      <p:cBhvr>
                                        <p:cTn id="149" dur="2000"/>
                                        <p:tgtEl>
                                          <p:spTgt spid="57"/>
                                        </p:tgtEl>
                                      </p:cBhvr>
                                    </p:animEffect>
                                  </p:childTnLst>
                                </p:cTn>
                              </p:par>
                              <p:par>
                                <p:cTn id="150" presetID="21" presetClass="entr" presetSubtype="1" fill="hold" grpId="0" nodeType="withEffect">
                                  <p:stCondLst>
                                    <p:cond delay="0"/>
                                  </p:stCondLst>
                                  <p:childTnLst>
                                    <p:set>
                                      <p:cBhvr>
                                        <p:cTn id="151" dur="1" fill="hold">
                                          <p:stCondLst>
                                            <p:cond delay="0"/>
                                          </p:stCondLst>
                                        </p:cTn>
                                        <p:tgtEl>
                                          <p:spTgt spid="58"/>
                                        </p:tgtEl>
                                        <p:attrNameLst>
                                          <p:attrName>style.visibility</p:attrName>
                                        </p:attrNameLst>
                                      </p:cBhvr>
                                      <p:to>
                                        <p:strVal val="visible"/>
                                      </p:to>
                                    </p:set>
                                    <p:animEffect transition="in" filter="wheel(1)">
                                      <p:cBhvr>
                                        <p:cTn id="152" dur="2000"/>
                                        <p:tgtEl>
                                          <p:spTgt spid="58"/>
                                        </p:tgtEl>
                                      </p:cBhvr>
                                    </p:animEffect>
                                  </p:childTnLst>
                                </p:cTn>
                              </p:par>
                              <p:par>
                                <p:cTn id="153" presetID="21" presetClass="entr" presetSubtype="1" fill="hold" grpId="0" nodeType="withEffect">
                                  <p:stCondLst>
                                    <p:cond delay="0"/>
                                  </p:stCondLst>
                                  <p:childTnLst>
                                    <p:set>
                                      <p:cBhvr>
                                        <p:cTn id="154" dur="1" fill="hold">
                                          <p:stCondLst>
                                            <p:cond delay="0"/>
                                          </p:stCondLst>
                                        </p:cTn>
                                        <p:tgtEl>
                                          <p:spTgt spid="59"/>
                                        </p:tgtEl>
                                        <p:attrNameLst>
                                          <p:attrName>style.visibility</p:attrName>
                                        </p:attrNameLst>
                                      </p:cBhvr>
                                      <p:to>
                                        <p:strVal val="visible"/>
                                      </p:to>
                                    </p:set>
                                    <p:animEffect transition="in" filter="wheel(1)">
                                      <p:cBhvr>
                                        <p:cTn id="155" dur="2000"/>
                                        <p:tgtEl>
                                          <p:spTgt spid="59"/>
                                        </p:tgtEl>
                                      </p:cBhvr>
                                    </p:animEffect>
                                  </p:childTnLst>
                                </p:cTn>
                              </p:par>
                              <p:par>
                                <p:cTn id="156" presetID="21" presetClass="entr" presetSubtype="1" fill="hold" grpId="0" nodeType="withEffect">
                                  <p:stCondLst>
                                    <p:cond delay="0"/>
                                  </p:stCondLst>
                                  <p:childTnLst>
                                    <p:set>
                                      <p:cBhvr>
                                        <p:cTn id="157" dur="1" fill="hold">
                                          <p:stCondLst>
                                            <p:cond delay="0"/>
                                          </p:stCondLst>
                                        </p:cTn>
                                        <p:tgtEl>
                                          <p:spTgt spid="60"/>
                                        </p:tgtEl>
                                        <p:attrNameLst>
                                          <p:attrName>style.visibility</p:attrName>
                                        </p:attrNameLst>
                                      </p:cBhvr>
                                      <p:to>
                                        <p:strVal val="visible"/>
                                      </p:to>
                                    </p:set>
                                    <p:animEffect transition="in" filter="wheel(1)">
                                      <p:cBhvr>
                                        <p:cTn id="158" dur="2000"/>
                                        <p:tgtEl>
                                          <p:spTgt spid="60"/>
                                        </p:tgtEl>
                                      </p:cBhvr>
                                    </p:animEffect>
                                  </p:childTnLst>
                                </p:cTn>
                              </p:par>
                              <p:par>
                                <p:cTn id="159" presetID="21" presetClass="entr" presetSubtype="1" fill="hold" grpId="0" nodeType="withEffect">
                                  <p:stCondLst>
                                    <p:cond delay="0"/>
                                  </p:stCondLst>
                                  <p:childTnLst>
                                    <p:set>
                                      <p:cBhvr>
                                        <p:cTn id="160" dur="1" fill="hold">
                                          <p:stCondLst>
                                            <p:cond delay="0"/>
                                          </p:stCondLst>
                                        </p:cTn>
                                        <p:tgtEl>
                                          <p:spTgt spid="61"/>
                                        </p:tgtEl>
                                        <p:attrNameLst>
                                          <p:attrName>style.visibility</p:attrName>
                                        </p:attrNameLst>
                                      </p:cBhvr>
                                      <p:to>
                                        <p:strVal val="visible"/>
                                      </p:to>
                                    </p:set>
                                    <p:animEffect transition="in" filter="wheel(1)">
                                      <p:cBhvr>
                                        <p:cTn id="161" dur="2000"/>
                                        <p:tgtEl>
                                          <p:spTgt spid="61"/>
                                        </p:tgtEl>
                                      </p:cBhvr>
                                    </p:animEffect>
                                  </p:childTnLst>
                                </p:cTn>
                              </p:par>
                              <p:par>
                                <p:cTn id="162" presetID="21" presetClass="entr" presetSubtype="1" fill="hold" grpId="0" nodeType="withEffect">
                                  <p:stCondLst>
                                    <p:cond delay="0"/>
                                  </p:stCondLst>
                                  <p:childTnLst>
                                    <p:set>
                                      <p:cBhvr>
                                        <p:cTn id="163" dur="1" fill="hold">
                                          <p:stCondLst>
                                            <p:cond delay="0"/>
                                          </p:stCondLst>
                                        </p:cTn>
                                        <p:tgtEl>
                                          <p:spTgt spid="62"/>
                                        </p:tgtEl>
                                        <p:attrNameLst>
                                          <p:attrName>style.visibility</p:attrName>
                                        </p:attrNameLst>
                                      </p:cBhvr>
                                      <p:to>
                                        <p:strVal val="visible"/>
                                      </p:to>
                                    </p:set>
                                    <p:animEffect transition="in" filter="wheel(1)">
                                      <p:cBhvr>
                                        <p:cTn id="164" dur="2000"/>
                                        <p:tgtEl>
                                          <p:spTgt spid="62"/>
                                        </p:tgtEl>
                                      </p:cBhvr>
                                    </p:animEffect>
                                  </p:childTnLst>
                                </p:cTn>
                              </p:par>
                              <p:par>
                                <p:cTn id="165" presetID="21" presetClass="entr" presetSubtype="1" fill="hold" grpId="0" nodeType="withEffect">
                                  <p:stCondLst>
                                    <p:cond delay="0"/>
                                  </p:stCondLst>
                                  <p:childTnLst>
                                    <p:set>
                                      <p:cBhvr>
                                        <p:cTn id="166" dur="1" fill="hold">
                                          <p:stCondLst>
                                            <p:cond delay="0"/>
                                          </p:stCondLst>
                                        </p:cTn>
                                        <p:tgtEl>
                                          <p:spTgt spid="63"/>
                                        </p:tgtEl>
                                        <p:attrNameLst>
                                          <p:attrName>style.visibility</p:attrName>
                                        </p:attrNameLst>
                                      </p:cBhvr>
                                      <p:to>
                                        <p:strVal val="visible"/>
                                      </p:to>
                                    </p:set>
                                    <p:animEffect transition="in" filter="wheel(1)">
                                      <p:cBhvr>
                                        <p:cTn id="167" dur="2000"/>
                                        <p:tgtEl>
                                          <p:spTgt spid="63"/>
                                        </p:tgtEl>
                                      </p:cBhvr>
                                    </p:animEffect>
                                  </p:childTnLst>
                                </p:cTn>
                              </p:par>
                              <p:par>
                                <p:cTn id="168" presetID="21" presetClass="entr" presetSubtype="1" fill="hold" grpId="0" nodeType="withEffect">
                                  <p:stCondLst>
                                    <p:cond delay="0"/>
                                  </p:stCondLst>
                                  <p:childTnLst>
                                    <p:set>
                                      <p:cBhvr>
                                        <p:cTn id="169" dur="1" fill="hold">
                                          <p:stCondLst>
                                            <p:cond delay="0"/>
                                          </p:stCondLst>
                                        </p:cTn>
                                        <p:tgtEl>
                                          <p:spTgt spid="64"/>
                                        </p:tgtEl>
                                        <p:attrNameLst>
                                          <p:attrName>style.visibility</p:attrName>
                                        </p:attrNameLst>
                                      </p:cBhvr>
                                      <p:to>
                                        <p:strVal val="visible"/>
                                      </p:to>
                                    </p:set>
                                    <p:animEffect transition="in" filter="wheel(1)">
                                      <p:cBhvr>
                                        <p:cTn id="170" dur="2000"/>
                                        <p:tgtEl>
                                          <p:spTgt spid="64"/>
                                        </p:tgtEl>
                                      </p:cBhvr>
                                    </p:animEffect>
                                  </p:childTnLst>
                                </p:cTn>
                              </p:par>
                              <p:par>
                                <p:cTn id="171" presetID="21" presetClass="entr" presetSubtype="1" fill="hold" grpId="0" nodeType="withEffect">
                                  <p:stCondLst>
                                    <p:cond delay="0"/>
                                  </p:stCondLst>
                                  <p:childTnLst>
                                    <p:set>
                                      <p:cBhvr>
                                        <p:cTn id="172" dur="1" fill="hold">
                                          <p:stCondLst>
                                            <p:cond delay="0"/>
                                          </p:stCondLst>
                                        </p:cTn>
                                        <p:tgtEl>
                                          <p:spTgt spid="65"/>
                                        </p:tgtEl>
                                        <p:attrNameLst>
                                          <p:attrName>style.visibility</p:attrName>
                                        </p:attrNameLst>
                                      </p:cBhvr>
                                      <p:to>
                                        <p:strVal val="visible"/>
                                      </p:to>
                                    </p:set>
                                    <p:animEffect transition="in" filter="wheel(1)">
                                      <p:cBhvr>
                                        <p:cTn id="173" dur="2000"/>
                                        <p:tgtEl>
                                          <p:spTgt spid="65"/>
                                        </p:tgtEl>
                                      </p:cBhvr>
                                    </p:animEffect>
                                  </p:childTnLst>
                                </p:cTn>
                              </p:par>
                              <p:par>
                                <p:cTn id="174" presetID="21" presetClass="entr" presetSubtype="1" fill="hold" grpId="0" nodeType="withEffect">
                                  <p:stCondLst>
                                    <p:cond delay="0"/>
                                  </p:stCondLst>
                                  <p:childTnLst>
                                    <p:set>
                                      <p:cBhvr>
                                        <p:cTn id="175" dur="1" fill="hold">
                                          <p:stCondLst>
                                            <p:cond delay="0"/>
                                          </p:stCondLst>
                                        </p:cTn>
                                        <p:tgtEl>
                                          <p:spTgt spid="66"/>
                                        </p:tgtEl>
                                        <p:attrNameLst>
                                          <p:attrName>style.visibility</p:attrName>
                                        </p:attrNameLst>
                                      </p:cBhvr>
                                      <p:to>
                                        <p:strVal val="visible"/>
                                      </p:to>
                                    </p:set>
                                    <p:animEffect transition="in" filter="wheel(1)">
                                      <p:cBhvr>
                                        <p:cTn id="176" dur="2000"/>
                                        <p:tgtEl>
                                          <p:spTgt spid="66"/>
                                        </p:tgtEl>
                                      </p:cBhvr>
                                    </p:animEffect>
                                  </p:childTnLst>
                                </p:cTn>
                              </p:par>
                              <p:par>
                                <p:cTn id="177" presetID="21" presetClass="entr" presetSubtype="1" fill="hold" grpId="0" nodeType="withEffect">
                                  <p:stCondLst>
                                    <p:cond delay="0"/>
                                  </p:stCondLst>
                                  <p:childTnLst>
                                    <p:set>
                                      <p:cBhvr>
                                        <p:cTn id="178" dur="1" fill="hold">
                                          <p:stCondLst>
                                            <p:cond delay="0"/>
                                          </p:stCondLst>
                                        </p:cTn>
                                        <p:tgtEl>
                                          <p:spTgt spid="67"/>
                                        </p:tgtEl>
                                        <p:attrNameLst>
                                          <p:attrName>style.visibility</p:attrName>
                                        </p:attrNameLst>
                                      </p:cBhvr>
                                      <p:to>
                                        <p:strVal val="visible"/>
                                      </p:to>
                                    </p:set>
                                    <p:animEffect transition="in" filter="wheel(1)">
                                      <p:cBhvr>
                                        <p:cTn id="179" dur="2000"/>
                                        <p:tgtEl>
                                          <p:spTgt spid="67"/>
                                        </p:tgtEl>
                                      </p:cBhvr>
                                    </p:animEffect>
                                  </p:childTnLst>
                                </p:cTn>
                              </p:par>
                              <p:par>
                                <p:cTn id="180" presetID="21" presetClass="entr" presetSubtype="1" fill="hold" grpId="0" nodeType="withEffect">
                                  <p:stCondLst>
                                    <p:cond delay="0"/>
                                  </p:stCondLst>
                                  <p:childTnLst>
                                    <p:set>
                                      <p:cBhvr>
                                        <p:cTn id="181" dur="1" fill="hold">
                                          <p:stCondLst>
                                            <p:cond delay="0"/>
                                          </p:stCondLst>
                                        </p:cTn>
                                        <p:tgtEl>
                                          <p:spTgt spid="68"/>
                                        </p:tgtEl>
                                        <p:attrNameLst>
                                          <p:attrName>style.visibility</p:attrName>
                                        </p:attrNameLst>
                                      </p:cBhvr>
                                      <p:to>
                                        <p:strVal val="visible"/>
                                      </p:to>
                                    </p:set>
                                    <p:animEffect transition="in" filter="wheel(1)">
                                      <p:cBhvr>
                                        <p:cTn id="182" dur="2000"/>
                                        <p:tgtEl>
                                          <p:spTgt spid="68"/>
                                        </p:tgtEl>
                                      </p:cBhvr>
                                    </p:animEffect>
                                  </p:childTnLst>
                                </p:cTn>
                              </p:par>
                              <p:par>
                                <p:cTn id="183" presetID="21" presetClass="entr" presetSubtype="1" fill="hold" grpId="0" nodeType="withEffect">
                                  <p:stCondLst>
                                    <p:cond delay="0"/>
                                  </p:stCondLst>
                                  <p:childTnLst>
                                    <p:set>
                                      <p:cBhvr>
                                        <p:cTn id="184" dur="1" fill="hold">
                                          <p:stCondLst>
                                            <p:cond delay="0"/>
                                          </p:stCondLst>
                                        </p:cTn>
                                        <p:tgtEl>
                                          <p:spTgt spid="69"/>
                                        </p:tgtEl>
                                        <p:attrNameLst>
                                          <p:attrName>style.visibility</p:attrName>
                                        </p:attrNameLst>
                                      </p:cBhvr>
                                      <p:to>
                                        <p:strVal val="visible"/>
                                      </p:to>
                                    </p:set>
                                    <p:animEffect transition="in" filter="wheel(1)">
                                      <p:cBhvr>
                                        <p:cTn id="185" dur="2000"/>
                                        <p:tgtEl>
                                          <p:spTgt spid="69"/>
                                        </p:tgtEl>
                                      </p:cBhvr>
                                    </p:animEffect>
                                  </p:childTnLst>
                                </p:cTn>
                              </p:par>
                              <p:par>
                                <p:cTn id="186" presetID="21" presetClass="entr" presetSubtype="1" fill="hold" grpId="0" nodeType="withEffect">
                                  <p:stCondLst>
                                    <p:cond delay="0"/>
                                  </p:stCondLst>
                                  <p:childTnLst>
                                    <p:set>
                                      <p:cBhvr>
                                        <p:cTn id="187" dur="1" fill="hold">
                                          <p:stCondLst>
                                            <p:cond delay="0"/>
                                          </p:stCondLst>
                                        </p:cTn>
                                        <p:tgtEl>
                                          <p:spTgt spid="70"/>
                                        </p:tgtEl>
                                        <p:attrNameLst>
                                          <p:attrName>style.visibility</p:attrName>
                                        </p:attrNameLst>
                                      </p:cBhvr>
                                      <p:to>
                                        <p:strVal val="visible"/>
                                      </p:to>
                                    </p:set>
                                    <p:animEffect transition="in" filter="wheel(1)">
                                      <p:cBhvr>
                                        <p:cTn id="188" dur="2000"/>
                                        <p:tgtEl>
                                          <p:spTgt spid="70"/>
                                        </p:tgtEl>
                                      </p:cBhvr>
                                    </p:animEffect>
                                  </p:childTnLst>
                                </p:cTn>
                              </p:par>
                              <p:par>
                                <p:cTn id="189" presetID="21" presetClass="entr" presetSubtype="1" fill="hold" grpId="0" nodeType="withEffect">
                                  <p:stCondLst>
                                    <p:cond delay="0"/>
                                  </p:stCondLst>
                                  <p:childTnLst>
                                    <p:set>
                                      <p:cBhvr>
                                        <p:cTn id="190" dur="1" fill="hold">
                                          <p:stCondLst>
                                            <p:cond delay="0"/>
                                          </p:stCondLst>
                                        </p:cTn>
                                        <p:tgtEl>
                                          <p:spTgt spid="73"/>
                                        </p:tgtEl>
                                        <p:attrNameLst>
                                          <p:attrName>style.visibility</p:attrName>
                                        </p:attrNameLst>
                                      </p:cBhvr>
                                      <p:to>
                                        <p:strVal val="visible"/>
                                      </p:to>
                                    </p:set>
                                    <p:animEffect transition="in" filter="wheel(1)">
                                      <p:cBhvr>
                                        <p:cTn id="191" dur="2000"/>
                                        <p:tgtEl>
                                          <p:spTgt spid="73"/>
                                        </p:tgtEl>
                                      </p:cBhvr>
                                    </p:animEffect>
                                  </p:childTnLst>
                                </p:cTn>
                              </p:par>
                              <p:par>
                                <p:cTn id="192" presetID="21" presetClass="entr" presetSubtype="1" fill="hold" grpId="0" nodeType="withEffect">
                                  <p:stCondLst>
                                    <p:cond delay="0"/>
                                  </p:stCondLst>
                                  <p:childTnLst>
                                    <p:set>
                                      <p:cBhvr>
                                        <p:cTn id="193" dur="1" fill="hold">
                                          <p:stCondLst>
                                            <p:cond delay="0"/>
                                          </p:stCondLst>
                                        </p:cTn>
                                        <p:tgtEl>
                                          <p:spTgt spid="74"/>
                                        </p:tgtEl>
                                        <p:attrNameLst>
                                          <p:attrName>style.visibility</p:attrName>
                                        </p:attrNameLst>
                                      </p:cBhvr>
                                      <p:to>
                                        <p:strVal val="visible"/>
                                      </p:to>
                                    </p:set>
                                    <p:animEffect transition="in" filter="wheel(1)">
                                      <p:cBhvr>
                                        <p:cTn id="194" dur="2000"/>
                                        <p:tgtEl>
                                          <p:spTgt spid="74"/>
                                        </p:tgtEl>
                                      </p:cBhvr>
                                    </p:animEffect>
                                  </p:childTnLst>
                                </p:cTn>
                              </p:par>
                              <p:par>
                                <p:cTn id="195" presetID="21" presetClass="entr" presetSubtype="1" fill="hold" grpId="0" nodeType="withEffect">
                                  <p:stCondLst>
                                    <p:cond delay="0"/>
                                  </p:stCondLst>
                                  <p:childTnLst>
                                    <p:set>
                                      <p:cBhvr>
                                        <p:cTn id="196" dur="1" fill="hold">
                                          <p:stCondLst>
                                            <p:cond delay="0"/>
                                          </p:stCondLst>
                                        </p:cTn>
                                        <p:tgtEl>
                                          <p:spTgt spid="75"/>
                                        </p:tgtEl>
                                        <p:attrNameLst>
                                          <p:attrName>style.visibility</p:attrName>
                                        </p:attrNameLst>
                                      </p:cBhvr>
                                      <p:to>
                                        <p:strVal val="visible"/>
                                      </p:to>
                                    </p:set>
                                    <p:animEffect transition="in" filter="wheel(1)">
                                      <p:cBhvr>
                                        <p:cTn id="197" dur="2000"/>
                                        <p:tgtEl>
                                          <p:spTgt spid="75"/>
                                        </p:tgtEl>
                                      </p:cBhvr>
                                    </p:animEffect>
                                  </p:childTnLst>
                                </p:cTn>
                              </p:par>
                              <p:par>
                                <p:cTn id="198" presetID="21" presetClass="entr" presetSubtype="1" fill="hold" grpId="0" nodeType="withEffect">
                                  <p:stCondLst>
                                    <p:cond delay="0"/>
                                  </p:stCondLst>
                                  <p:childTnLst>
                                    <p:set>
                                      <p:cBhvr>
                                        <p:cTn id="199" dur="1" fill="hold">
                                          <p:stCondLst>
                                            <p:cond delay="0"/>
                                          </p:stCondLst>
                                        </p:cTn>
                                        <p:tgtEl>
                                          <p:spTgt spid="76"/>
                                        </p:tgtEl>
                                        <p:attrNameLst>
                                          <p:attrName>style.visibility</p:attrName>
                                        </p:attrNameLst>
                                      </p:cBhvr>
                                      <p:to>
                                        <p:strVal val="visible"/>
                                      </p:to>
                                    </p:set>
                                    <p:animEffect transition="in" filter="wheel(1)">
                                      <p:cBhvr>
                                        <p:cTn id="200" dur="2000"/>
                                        <p:tgtEl>
                                          <p:spTgt spid="76"/>
                                        </p:tgtEl>
                                      </p:cBhvr>
                                    </p:animEffect>
                                  </p:childTnLst>
                                </p:cTn>
                              </p:par>
                              <p:par>
                                <p:cTn id="201" presetID="21" presetClass="entr" presetSubtype="1" fill="hold" grpId="0" nodeType="withEffect">
                                  <p:stCondLst>
                                    <p:cond delay="0"/>
                                  </p:stCondLst>
                                  <p:childTnLst>
                                    <p:set>
                                      <p:cBhvr>
                                        <p:cTn id="202" dur="1" fill="hold">
                                          <p:stCondLst>
                                            <p:cond delay="0"/>
                                          </p:stCondLst>
                                        </p:cTn>
                                        <p:tgtEl>
                                          <p:spTgt spid="79"/>
                                        </p:tgtEl>
                                        <p:attrNameLst>
                                          <p:attrName>style.visibility</p:attrName>
                                        </p:attrNameLst>
                                      </p:cBhvr>
                                      <p:to>
                                        <p:strVal val="visible"/>
                                      </p:to>
                                    </p:set>
                                    <p:animEffect transition="in" filter="wheel(1)">
                                      <p:cBhvr>
                                        <p:cTn id="203" dur="2000"/>
                                        <p:tgtEl>
                                          <p:spTgt spid="79"/>
                                        </p:tgtEl>
                                      </p:cBhvr>
                                    </p:animEffect>
                                  </p:childTnLst>
                                </p:cTn>
                              </p:par>
                            </p:childTnLst>
                          </p:cTn>
                        </p:par>
                      </p:childTnLst>
                    </p:cTn>
                  </p:par>
                  <p:par>
                    <p:cTn id="204" fill="hold">
                      <p:stCondLst>
                        <p:cond delay="indefinite"/>
                      </p:stCondLst>
                      <p:childTnLst>
                        <p:par>
                          <p:cTn id="205" fill="hold">
                            <p:stCondLst>
                              <p:cond delay="0"/>
                            </p:stCondLst>
                            <p:childTnLst>
                              <p:par>
                                <p:cTn id="206" presetID="10" presetClass="entr" presetSubtype="0" fill="hold" grpId="0" nodeType="clickEffect">
                                  <p:stCondLst>
                                    <p:cond delay="0"/>
                                  </p:stCondLst>
                                  <p:childTnLst>
                                    <p:set>
                                      <p:cBhvr>
                                        <p:cTn id="207" dur="1" fill="hold">
                                          <p:stCondLst>
                                            <p:cond delay="0"/>
                                          </p:stCondLst>
                                        </p:cTn>
                                        <p:tgtEl>
                                          <p:spTgt spid="80"/>
                                        </p:tgtEl>
                                        <p:attrNameLst>
                                          <p:attrName>style.visibility</p:attrName>
                                        </p:attrNameLst>
                                      </p:cBhvr>
                                      <p:to>
                                        <p:strVal val="visible"/>
                                      </p:to>
                                    </p:set>
                                    <p:animEffect transition="in" filter="fade">
                                      <p:cBhvr>
                                        <p:cTn id="208"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12" grpId="0"/>
      <p:bldP spid="46"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3" grpId="0" animBg="1"/>
      <p:bldP spid="74" grpId="0" animBg="1"/>
      <p:bldP spid="75" grpId="0" animBg="1"/>
      <p:bldP spid="76" grpId="0" animBg="1"/>
      <p:bldP spid="79" grpId="0" animBg="1"/>
      <p:bldP spid="8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Plasma</a:t>
            </a:r>
            <a:endParaRPr lang="en-GB" dirty="0"/>
          </a:p>
        </p:txBody>
      </p:sp>
      <p:sp>
        <p:nvSpPr>
          <p:cNvPr id="5" name="Content Placeholder 4"/>
          <p:cNvSpPr>
            <a:spLocks noGrp="1"/>
          </p:cNvSpPr>
          <p:nvPr>
            <p:ph idx="1"/>
          </p:nvPr>
        </p:nvSpPr>
        <p:spPr>
          <a:xfrm>
            <a:off x="107504" y="692696"/>
            <a:ext cx="7200800" cy="5976664"/>
          </a:xfrm>
        </p:spPr>
        <p:txBody>
          <a:bodyPr>
            <a:normAutofit/>
          </a:bodyPr>
          <a:lstStyle/>
          <a:p>
            <a:r>
              <a:rPr lang="en-GB" sz="2800" dirty="0" smtClean="0"/>
              <a:t>Blood </a:t>
            </a:r>
            <a:r>
              <a:rPr lang="en-GB" sz="2800" b="1" dirty="0" smtClean="0"/>
              <a:t>plasma</a:t>
            </a:r>
            <a:r>
              <a:rPr lang="en-GB" sz="2800" dirty="0" smtClean="0"/>
              <a:t> is the </a:t>
            </a:r>
            <a:r>
              <a:rPr lang="en-GB" sz="2800" b="1" dirty="0" smtClean="0"/>
              <a:t>liquid</a:t>
            </a:r>
            <a:r>
              <a:rPr lang="en-GB" sz="2800" dirty="0" smtClean="0"/>
              <a:t> part of the blood.</a:t>
            </a:r>
          </a:p>
          <a:p>
            <a:r>
              <a:rPr lang="en-GB" sz="2800" dirty="0" smtClean="0"/>
              <a:t>It is a yellow and mostly consists of </a:t>
            </a:r>
            <a:r>
              <a:rPr lang="en-GB" sz="2800" b="1" dirty="0" smtClean="0"/>
              <a:t>water</a:t>
            </a:r>
            <a:r>
              <a:rPr lang="en-GB" sz="2800" dirty="0" smtClean="0"/>
              <a:t> that contains dissolved substances such as:</a:t>
            </a:r>
          </a:p>
          <a:p>
            <a:endParaRPr lang="en-GB" sz="2500" dirty="0"/>
          </a:p>
          <a:p>
            <a:r>
              <a:rPr lang="en-GB" sz="2800" b="1" dirty="0" smtClean="0">
                <a:solidFill>
                  <a:srgbClr val="FF0000"/>
                </a:solidFill>
              </a:rPr>
              <a:t>Nutrients</a:t>
            </a:r>
          </a:p>
          <a:p>
            <a:r>
              <a:rPr lang="en-GB" sz="2800" b="1" dirty="0" smtClean="0">
                <a:solidFill>
                  <a:srgbClr val="FF0000"/>
                </a:solidFill>
              </a:rPr>
              <a:t>Hormones</a:t>
            </a:r>
          </a:p>
          <a:p>
            <a:r>
              <a:rPr lang="en-GB" sz="2800" b="1" dirty="0" smtClean="0">
                <a:solidFill>
                  <a:srgbClr val="FF0000"/>
                </a:solidFill>
              </a:rPr>
              <a:t>Antibodies</a:t>
            </a:r>
          </a:p>
          <a:p>
            <a:r>
              <a:rPr lang="en-GB" sz="2800" b="1" dirty="0" smtClean="0">
                <a:solidFill>
                  <a:srgbClr val="FF0000"/>
                </a:solidFill>
              </a:rPr>
              <a:t>Dissolves gases</a:t>
            </a:r>
          </a:p>
          <a:p>
            <a:r>
              <a:rPr lang="en-GB" sz="2800" b="1" dirty="0" smtClean="0">
                <a:solidFill>
                  <a:srgbClr val="FF0000"/>
                </a:solidFill>
              </a:rPr>
              <a:t>Waste products</a:t>
            </a:r>
            <a:endParaRPr lang="en-GB" sz="2800" b="1" dirty="0">
              <a:solidFill>
                <a:srgbClr val="FF0000"/>
              </a:solidFill>
            </a:endParaRPr>
          </a:p>
        </p:txBody>
      </p:sp>
      <p:pic>
        <p:nvPicPr>
          <p:cNvPr id="1026" name="Picture 2" descr="http://www.daviddarling.info/images/blood_plasm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6200000">
            <a:off x="3713665" y="2991192"/>
            <a:ext cx="4380968" cy="2808313"/>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251520" y="5445224"/>
            <a:ext cx="3888432"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dirty="0" smtClean="0"/>
              <a:t>On the right is a bag of blood plasma ready to be transfused.</a:t>
            </a:r>
            <a:endParaRPr lang="en-GB" sz="2400" dirty="0"/>
          </a:p>
        </p:txBody>
      </p:sp>
    </p:spTree>
    <p:extLst>
      <p:ext uri="{BB962C8B-B14F-4D97-AF65-F5344CB8AC3E}">
        <p14:creationId xmlns:p14="http://schemas.microsoft.com/office/powerpoint/2010/main" xmlns="" val="213727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White Blood Cells</a:t>
            </a:r>
            <a:endParaRPr lang="en-GB" dirty="0"/>
          </a:p>
        </p:txBody>
      </p:sp>
      <p:sp>
        <p:nvSpPr>
          <p:cNvPr id="5" name="Content Placeholder 4"/>
          <p:cNvSpPr>
            <a:spLocks noGrp="1"/>
          </p:cNvSpPr>
          <p:nvPr>
            <p:ph idx="1"/>
          </p:nvPr>
        </p:nvSpPr>
        <p:spPr>
          <a:xfrm>
            <a:off x="107504" y="692696"/>
            <a:ext cx="7200800" cy="5976664"/>
          </a:xfrm>
        </p:spPr>
        <p:txBody>
          <a:bodyPr>
            <a:normAutofit/>
          </a:bodyPr>
          <a:lstStyle/>
          <a:p>
            <a:r>
              <a:rPr lang="en-GB" sz="2600" b="1" dirty="0" smtClean="0"/>
              <a:t>White blood cells</a:t>
            </a:r>
            <a:r>
              <a:rPr lang="en-GB" sz="2600" dirty="0" smtClean="0"/>
              <a:t> are the largest cells in the blood.</a:t>
            </a:r>
          </a:p>
          <a:p>
            <a:endParaRPr lang="en-GB" sz="2600" dirty="0"/>
          </a:p>
          <a:p>
            <a:endParaRPr lang="en-GB" sz="2600" dirty="0" smtClean="0"/>
          </a:p>
          <a:p>
            <a:endParaRPr lang="en-GB" sz="2600" dirty="0"/>
          </a:p>
          <a:p>
            <a:endParaRPr lang="en-GB" sz="2600" dirty="0" smtClean="0"/>
          </a:p>
          <a:p>
            <a:endParaRPr lang="en-GB" sz="2600" dirty="0"/>
          </a:p>
          <a:p>
            <a:endParaRPr lang="en-GB" sz="2600" dirty="0" smtClean="0"/>
          </a:p>
          <a:p>
            <a:endParaRPr lang="en-GB" sz="2600" dirty="0"/>
          </a:p>
          <a:p>
            <a:r>
              <a:rPr lang="en-GB" sz="2600" dirty="0" smtClean="0"/>
              <a:t>Their job is to </a:t>
            </a:r>
            <a:r>
              <a:rPr lang="en-GB" sz="2600" b="1" dirty="0" smtClean="0"/>
              <a:t>defend</a:t>
            </a:r>
            <a:r>
              <a:rPr lang="en-GB" sz="2600" dirty="0" smtClean="0"/>
              <a:t> the body against disease.</a:t>
            </a:r>
          </a:p>
          <a:p>
            <a:r>
              <a:rPr lang="en-GB" sz="2600" dirty="0" smtClean="0"/>
              <a:t>White blood cells first detect foreign microbes, and then divide and produce antibodies (B1)</a:t>
            </a:r>
            <a:endParaRPr lang="en-GB" sz="2600" dirty="0"/>
          </a:p>
        </p:txBody>
      </p:sp>
      <p:pic>
        <p:nvPicPr>
          <p:cNvPr id="1026" name="Picture 2" descr="http://www.staysure.co.uk/image/image_gallery?uuid=87370fa5-0758-4b23-894d-f141d63d9e96&amp;groupId=10146&amp;t=13135826640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1728005"/>
            <a:ext cx="4359796" cy="3003242"/>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4860032" y="1700808"/>
            <a:ext cx="2448272" cy="3046988"/>
          </a:xfrm>
          <a:prstGeom prst="rect">
            <a:avLst/>
          </a:prstGeom>
          <a:noFill/>
        </p:spPr>
        <p:txBody>
          <a:bodyPr wrap="square" rtlCol="0">
            <a:spAutoFit/>
          </a:bodyPr>
          <a:lstStyle/>
          <a:p>
            <a:pPr algn="ctr"/>
            <a:r>
              <a:rPr lang="en-GB" sz="2400" dirty="0" smtClean="0"/>
              <a:t>There are far fewer white blood cells circulating the body than red blood cells.</a:t>
            </a:r>
          </a:p>
          <a:p>
            <a:pPr algn="ctr"/>
            <a:endParaRPr lang="en-GB" sz="2400" dirty="0"/>
          </a:p>
          <a:p>
            <a:pPr algn="ctr"/>
            <a:r>
              <a:rPr lang="en-GB" sz="2400" dirty="0" smtClean="0"/>
              <a:t>Can you think why?</a:t>
            </a:r>
            <a:endParaRPr lang="en-GB" sz="2400" dirty="0"/>
          </a:p>
        </p:txBody>
      </p:sp>
    </p:spTree>
    <p:extLst>
      <p:ext uri="{BB962C8B-B14F-4D97-AF65-F5344CB8AC3E}">
        <p14:creationId xmlns:p14="http://schemas.microsoft.com/office/powerpoint/2010/main" xmlns="" val="425085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500"/>
                                        <p:tgtEl>
                                          <p:spTgt spid="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Effect transition="in" filter="fade">
                                      <p:cBhvr>
                                        <p:cTn id="2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Platelets</a:t>
            </a:r>
            <a:endParaRPr lang="en-GB" dirty="0"/>
          </a:p>
        </p:txBody>
      </p:sp>
      <p:sp>
        <p:nvSpPr>
          <p:cNvPr id="5" name="Content Placeholder 4"/>
          <p:cNvSpPr>
            <a:spLocks noGrp="1"/>
          </p:cNvSpPr>
          <p:nvPr>
            <p:ph idx="1"/>
          </p:nvPr>
        </p:nvSpPr>
        <p:spPr>
          <a:xfrm>
            <a:off x="107504" y="692696"/>
            <a:ext cx="7200800" cy="5976664"/>
          </a:xfrm>
        </p:spPr>
        <p:txBody>
          <a:bodyPr>
            <a:noAutofit/>
          </a:bodyPr>
          <a:lstStyle/>
          <a:p>
            <a:r>
              <a:rPr lang="en-GB" sz="2500" dirty="0" smtClean="0"/>
              <a:t>When we cut ourselves, a </a:t>
            </a:r>
            <a:r>
              <a:rPr lang="en-GB" sz="2500" b="1" dirty="0" smtClean="0"/>
              <a:t>scab</a:t>
            </a:r>
            <a:r>
              <a:rPr lang="en-GB" sz="2500" dirty="0" smtClean="0"/>
              <a:t> forms over the cut.</a:t>
            </a:r>
          </a:p>
          <a:p>
            <a:r>
              <a:rPr lang="en-GB" sz="2500" b="1" dirty="0" smtClean="0"/>
              <a:t>Platelets</a:t>
            </a:r>
            <a:r>
              <a:rPr lang="en-GB" sz="2500" dirty="0" smtClean="0"/>
              <a:t> are responsible for protecting wounds by </a:t>
            </a:r>
            <a:r>
              <a:rPr lang="en-GB" sz="2500" b="1" dirty="0" smtClean="0"/>
              <a:t>clotting</a:t>
            </a:r>
            <a:r>
              <a:rPr lang="en-GB" sz="2500" dirty="0" smtClean="0"/>
              <a:t> and forming scabs.</a:t>
            </a:r>
          </a:p>
          <a:p>
            <a:endParaRPr lang="en-GB" sz="2500" b="1" dirty="0"/>
          </a:p>
          <a:p>
            <a:endParaRPr lang="en-GB" sz="2500" b="1" dirty="0" smtClean="0"/>
          </a:p>
          <a:p>
            <a:endParaRPr lang="en-GB" sz="2500" b="1" dirty="0"/>
          </a:p>
          <a:p>
            <a:endParaRPr lang="en-GB" sz="2500" b="1" dirty="0" smtClean="0"/>
          </a:p>
          <a:p>
            <a:endParaRPr lang="en-GB" sz="2500" b="1" dirty="0"/>
          </a:p>
          <a:p>
            <a:endParaRPr lang="en-GB" sz="2500" b="1" dirty="0" smtClean="0"/>
          </a:p>
          <a:p>
            <a:endParaRPr lang="en-GB" sz="2500" b="1" dirty="0"/>
          </a:p>
          <a:p>
            <a:endParaRPr lang="en-GB" sz="2500" b="1" dirty="0" smtClean="0"/>
          </a:p>
          <a:p>
            <a:r>
              <a:rPr lang="en-GB" sz="2500" dirty="0" smtClean="0"/>
              <a:t>Platelets are made of </a:t>
            </a:r>
            <a:r>
              <a:rPr lang="en-GB" sz="2500" b="1" dirty="0" smtClean="0"/>
              <a:t>tiny dead cell fragments</a:t>
            </a:r>
          </a:p>
          <a:p>
            <a:r>
              <a:rPr lang="en-GB" sz="2500" b="1" dirty="0" smtClean="0"/>
              <a:t>Your table should now be complete!</a:t>
            </a:r>
            <a:endParaRPr lang="en-GB" sz="2500" dirty="0"/>
          </a:p>
        </p:txBody>
      </p:sp>
      <p:pic>
        <p:nvPicPr>
          <p:cNvPr id="2050" name="Picture 2" descr="http://blog.inceptsaves.com/files/2010/08/red_white_blood_cells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2268066"/>
            <a:ext cx="4762500" cy="3105150"/>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251520" y="3348186"/>
            <a:ext cx="1080120" cy="584775"/>
          </a:xfrm>
          <a:prstGeom prst="rect">
            <a:avLst/>
          </a:prstGeom>
          <a:noFill/>
        </p:spPr>
        <p:txBody>
          <a:bodyPr wrap="square" rtlCol="0">
            <a:spAutoFit/>
          </a:bodyPr>
          <a:lstStyle/>
          <a:p>
            <a:pPr algn="ctr"/>
            <a:r>
              <a:rPr lang="en-GB" sz="3200" b="1" dirty="0" smtClean="0">
                <a:solidFill>
                  <a:srgbClr val="FF0000"/>
                </a:solidFill>
              </a:rPr>
              <a:t>RBC</a:t>
            </a:r>
            <a:endParaRPr lang="en-GB" sz="3200" b="1" dirty="0">
              <a:solidFill>
                <a:srgbClr val="FF0000"/>
              </a:solidFill>
            </a:endParaRPr>
          </a:p>
        </p:txBody>
      </p:sp>
      <p:cxnSp>
        <p:nvCxnSpPr>
          <p:cNvPr id="7" name="Straight Arrow Connector 6"/>
          <p:cNvCxnSpPr/>
          <p:nvPr/>
        </p:nvCxnSpPr>
        <p:spPr>
          <a:xfrm>
            <a:off x="1187624" y="3640573"/>
            <a:ext cx="936000" cy="2160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6516216" y="2268066"/>
            <a:ext cx="1080120" cy="584775"/>
          </a:xfrm>
          <a:prstGeom prst="rect">
            <a:avLst/>
          </a:prstGeom>
          <a:noFill/>
        </p:spPr>
        <p:txBody>
          <a:bodyPr wrap="square" rtlCol="0">
            <a:spAutoFit/>
          </a:bodyPr>
          <a:lstStyle/>
          <a:p>
            <a:pPr algn="ctr"/>
            <a:r>
              <a:rPr lang="en-GB" sz="3200" b="1" dirty="0">
                <a:solidFill>
                  <a:srgbClr val="FF0000"/>
                </a:solidFill>
              </a:rPr>
              <a:t>W</a:t>
            </a:r>
            <a:r>
              <a:rPr lang="en-GB" sz="3200" b="1" dirty="0" smtClean="0">
                <a:solidFill>
                  <a:srgbClr val="FF0000"/>
                </a:solidFill>
              </a:rPr>
              <a:t>BC</a:t>
            </a:r>
            <a:endParaRPr lang="en-GB" sz="3200" b="1" dirty="0">
              <a:solidFill>
                <a:srgbClr val="FF0000"/>
              </a:solidFill>
            </a:endParaRPr>
          </a:p>
        </p:txBody>
      </p:sp>
      <p:cxnSp>
        <p:nvCxnSpPr>
          <p:cNvPr id="11" name="Straight Arrow Connector 10"/>
          <p:cNvCxnSpPr/>
          <p:nvPr/>
        </p:nvCxnSpPr>
        <p:spPr>
          <a:xfrm flipH="1">
            <a:off x="5652016" y="2700114"/>
            <a:ext cx="864200" cy="37598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6344322" y="4428306"/>
            <a:ext cx="1756070" cy="584775"/>
          </a:xfrm>
          <a:prstGeom prst="rect">
            <a:avLst/>
          </a:prstGeom>
          <a:noFill/>
        </p:spPr>
        <p:txBody>
          <a:bodyPr wrap="square" rtlCol="0">
            <a:spAutoFit/>
          </a:bodyPr>
          <a:lstStyle/>
          <a:p>
            <a:pPr algn="ctr"/>
            <a:r>
              <a:rPr lang="en-GB" sz="3200" b="1" dirty="0" smtClean="0">
                <a:solidFill>
                  <a:srgbClr val="FF0000"/>
                </a:solidFill>
              </a:rPr>
              <a:t>Platelet </a:t>
            </a:r>
            <a:endParaRPr lang="en-GB" sz="3200" b="1" dirty="0">
              <a:solidFill>
                <a:srgbClr val="FF0000"/>
              </a:solidFill>
            </a:endParaRPr>
          </a:p>
        </p:txBody>
      </p:sp>
      <p:cxnSp>
        <p:nvCxnSpPr>
          <p:cNvPr id="14" name="Straight Arrow Connector 13"/>
          <p:cNvCxnSpPr/>
          <p:nvPr/>
        </p:nvCxnSpPr>
        <p:spPr>
          <a:xfrm flipH="1" flipV="1">
            <a:off x="4572000" y="4284290"/>
            <a:ext cx="1944216" cy="436403"/>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158900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500"/>
                                        <p:tgtEl>
                                          <p:spTgt spid="205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Effect transition="in" filter="fade">
                                      <p:cBhvr>
                                        <p:cTn id="40" dur="500"/>
                                        <p:tgtEl>
                                          <p:spTgt spid="5">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animEffect transition="in" filter="fade">
                                      <p:cBhvr>
                                        <p:cTn id="45"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Questions</a:t>
            </a:r>
            <a:endParaRPr lang="en-GB" dirty="0"/>
          </a:p>
        </p:txBody>
      </p:sp>
      <p:sp>
        <p:nvSpPr>
          <p:cNvPr id="5" name="Content Placeholder 4"/>
          <p:cNvSpPr>
            <a:spLocks noGrp="1"/>
          </p:cNvSpPr>
          <p:nvPr>
            <p:ph idx="1"/>
          </p:nvPr>
        </p:nvSpPr>
        <p:spPr>
          <a:xfrm>
            <a:off x="107504" y="692696"/>
            <a:ext cx="7200800" cy="5976664"/>
          </a:xfrm>
        </p:spPr>
        <p:txBody>
          <a:bodyPr>
            <a:noAutofit/>
          </a:bodyPr>
          <a:lstStyle/>
          <a:p>
            <a:pPr marL="457200" indent="-457200">
              <a:buAutoNum type="arabicPeriod"/>
            </a:pPr>
            <a:r>
              <a:rPr lang="en-GB" sz="2500" dirty="0" smtClean="0"/>
              <a:t>Explain one way in which red blood cells are adapted to their function.</a:t>
            </a:r>
          </a:p>
          <a:p>
            <a:pPr marL="457200" indent="-457200">
              <a:buAutoNum type="arabicPeriod"/>
            </a:pPr>
            <a:endParaRPr lang="en-GB" sz="2500" dirty="0"/>
          </a:p>
          <a:p>
            <a:pPr marL="457200" indent="-457200">
              <a:buAutoNum type="arabicPeriod"/>
            </a:pPr>
            <a:endParaRPr lang="en-GB" sz="2500" dirty="0" smtClean="0"/>
          </a:p>
          <a:p>
            <a:pPr marL="457200" indent="-457200">
              <a:buAutoNum type="arabicPeriod"/>
            </a:pPr>
            <a:r>
              <a:rPr lang="en-GB" sz="2500" dirty="0" smtClean="0"/>
              <a:t>Write down the substances dissolved in and transported by the plasma.</a:t>
            </a:r>
          </a:p>
          <a:p>
            <a:pPr marL="457200" indent="-457200">
              <a:buAutoNum type="arabicPeriod"/>
            </a:pPr>
            <a:endParaRPr lang="en-GB" sz="2500" dirty="0"/>
          </a:p>
          <a:p>
            <a:pPr marL="457200" indent="-457200">
              <a:buAutoNum type="arabicPeriod"/>
            </a:pPr>
            <a:endParaRPr lang="en-GB" sz="2500" dirty="0" smtClean="0"/>
          </a:p>
          <a:p>
            <a:pPr marL="457200" indent="-457200">
              <a:buAutoNum type="arabicPeriod"/>
            </a:pPr>
            <a:r>
              <a:rPr lang="en-GB" sz="2500" dirty="0" smtClean="0"/>
              <a:t>Write down the order of the vessels a blood cell would travel through when pumped by the heart.</a:t>
            </a:r>
            <a:endParaRPr lang="en-GB" sz="2500" dirty="0"/>
          </a:p>
        </p:txBody>
      </p:sp>
      <p:sp>
        <p:nvSpPr>
          <p:cNvPr id="6" name="TextBox 5"/>
          <p:cNvSpPr txBox="1"/>
          <p:nvPr/>
        </p:nvSpPr>
        <p:spPr>
          <a:xfrm>
            <a:off x="539552" y="1484784"/>
            <a:ext cx="6984776" cy="1015663"/>
          </a:xfrm>
          <a:prstGeom prst="rect">
            <a:avLst/>
          </a:prstGeom>
          <a:noFill/>
        </p:spPr>
        <p:txBody>
          <a:bodyPr wrap="square" rtlCol="0">
            <a:spAutoFit/>
          </a:bodyPr>
          <a:lstStyle/>
          <a:p>
            <a:r>
              <a:rPr lang="en-GB" sz="2000" dirty="0" smtClean="0">
                <a:solidFill>
                  <a:srgbClr val="FF0000"/>
                </a:solidFill>
              </a:rPr>
              <a:t>They have a disc-shape with 2 dents (concave) to increase surface area for carrying oxygen. </a:t>
            </a:r>
            <a:r>
              <a:rPr lang="en-GB" sz="2000" b="1" u="sng" dirty="0" smtClean="0">
                <a:solidFill>
                  <a:srgbClr val="FF0000"/>
                </a:solidFill>
              </a:rPr>
              <a:t>OR</a:t>
            </a:r>
            <a:r>
              <a:rPr lang="en-GB" sz="2000" dirty="0" smtClean="0">
                <a:solidFill>
                  <a:srgbClr val="FF0000"/>
                </a:solidFill>
              </a:rPr>
              <a:t>: They contain a lot of haemoglobin, for carrying oxygen.</a:t>
            </a:r>
            <a:endParaRPr lang="en-GB" sz="2000" dirty="0">
              <a:solidFill>
                <a:srgbClr val="FF0000"/>
              </a:solidFill>
            </a:endParaRPr>
          </a:p>
        </p:txBody>
      </p:sp>
      <p:sp>
        <p:nvSpPr>
          <p:cNvPr id="15" name="TextBox 14"/>
          <p:cNvSpPr txBox="1"/>
          <p:nvPr/>
        </p:nvSpPr>
        <p:spPr>
          <a:xfrm>
            <a:off x="539552" y="3212976"/>
            <a:ext cx="6984776" cy="707886"/>
          </a:xfrm>
          <a:prstGeom prst="rect">
            <a:avLst/>
          </a:prstGeom>
          <a:noFill/>
        </p:spPr>
        <p:txBody>
          <a:bodyPr wrap="square" rtlCol="0">
            <a:spAutoFit/>
          </a:bodyPr>
          <a:lstStyle/>
          <a:p>
            <a:r>
              <a:rPr lang="en-GB" sz="2000" dirty="0" smtClean="0">
                <a:solidFill>
                  <a:srgbClr val="FF0000"/>
                </a:solidFill>
              </a:rPr>
              <a:t>Nutrients, hormones, antibodies, waste products, dissolved gases.</a:t>
            </a:r>
            <a:endParaRPr lang="en-GB" sz="2000" dirty="0">
              <a:solidFill>
                <a:srgbClr val="FF0000"/>
              </a:solidFill>
            </a:endParaRPr>
          </a:p>
        </p:txBody>
      </p:sp>
      <p:sp>
        <p:nvSpPr>
          <p:cNvPr id="16" name="TextBox 15"/>
          <p:cNvSpPr txBox="1"/>
          <p:nvPr/>
        </p:nvSpPr>
        <p:spPr>
          <a:xfrm>
            <a:off x="539552" y="4941168"/>
            <a:ext cx="6984776" cy="400110"/>
          </a:xfrm>
          <a:prstGeom prst="rect">
            <a:avLst/>
          </a:prstGeom>
          <a:noFill/>
        </p:spPr>
        <p:txBody>
          <a:bodyPr wrap="square" rtlCol="0">
            <a:spAutoFit/>
          </a:bodyPr>
          <a:lstStyle/>
          <a:p>
            <a:r>
              <a:rPr lang="en-GB" sz="2000" dirty="0" smtClean="0">
                <a:solidFill>
                  <a:srgbClr val="FF0000"/>
                </a:solidFill>
              </a:rPr>
              <a:t>Arteries </a:t>
            </a:r>
            <a:r>
              <a:rPr lang="en-GB" sz="2000" dirty="0" smtClean="0">
                <a:solidFill>
                  <a:srgbClr val="FF0000"/>
                </a:solidFill>
                <a:sym typeface="Wingdings" pitchFamily="2" charset="2"/>
              </a:rPr>
              <a:t> Capillaries  Veins.</a:t>
            </a:r>
            <a:endParaRPr lang="en-GB" sz="2000" dirty="0">
              <a:solidFill>
                <a:srgbClr val="FF0000"/>
              </a:solidFill>
            </a:endParaRPr>
          </a:p>
        </p:txBody>
      </p:sp>
    </p:spTree>
    <p:extLst>
      <p:ext uri="{BB962C8B-B14F-4D97-AF65-F5344CB8AC3E}">
        <p14:creationId xmlns:p14="http://schemas.microsoft.com/office/powerpoint/2010/main" xmlns="" val="331916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higher</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4262513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More on RBCs…</a:t>
            </a:r>
            <a:endParaRPr lang="en-GB" dirty="0"/>
          </a:p>
        </p:txBody>
      </p:sp>
      <p:sp>
        <p:nvSpPr>
          <p:cNvPr id="5" name="Content Placeholder 4"/>
          <p:cNvSpPr>
            <a:spLocks noGrp="1"/>
          </p:cNvSpPr>
          <p:nvPr>
            <p:ph idx="1"/>
          </p:nvPr>
        </p:nvSpPr>
        <p:spPr>
          <a:xfrm>
            <a:off x="107504" y="692696"/>
            <a:ext cx="7200800" cy="5976664"/>
          </a:xfrm>
        </p:spPr>
        <p:txBody>
          <a:bodyPr>
            <a:noAutofit/>
          </a:bodyPr>
          <a:lstStyle/>
          <a:p>
            <a:r>
              <a:rPr lang="en-GB" sz="2500" dirty="0" smtClean="0"/>
              <a:t>Although red blood cells are </a:t>
            </a:r>
            <a:r>
              <a:rPr lang="en-GB" sz="2500" b="1" dirty="0" smtClean="0"/>
              <a:t>small</a:t>
            </a:r>
            <a:r>
              <a:rPr lang="en-GB" sz="2500" dirty="0" smtClean="0"/>
              <a:t>, their concave shape allows them to have a </a:t>
            </a:r>
            <a:r>
              <a:rPr lang="en-GB" sz="2500" b="1" dirty="0" smtClean="0"/>
              <a:t>large surface area</a:t>
            </a:r>
            <a:r>
              <a:rPr lang="en-GB" sz="2500" dirty="0" smtClean="0"/>
              <a:t>.</a:t>
            </a:r>
          </a:p>
          <a:p>
            <a:endParaRPr lang="en-GB" sz="2500" dirty="0"/>
          </a:p>
          <a:p>
            <a:endParaRPr lang="en-GB" sz="2500" dirty="0" smtClean="0"/>
          </a:p>
          <a:p>
            <a:endParaRPr lang="en-GB" sz="2500" dirty="0"/>
          </a:p>
          <a:p>
            <a:endParaRPr lang="en-GB" sz="2500" dirty="0" smtClean="0"/>
          </a:p>
          <a:p>
            <a:endParaRPr lang="en-GB" sz="2500" dirty="0"/>
          </a:p>
          <a:p>
            <a:endParaRPr lang="en-GB" sz="2500" dirty="0" smtClean="0"/>
          </a:p>
          <a:p>
            <a:endParaRPr lang="en-GB" sz="2500" dirty="0"/>
          </a:p>
          <a:p>
            <a:endParaRPr lang="en-GB" sz="2500" dirty="0" smtClean="0"/>
          </a:p>
          <a:p>
            <a:endParaRPr lang="en-GB" sz="2500" dirty="0"/>
          </a:p>
          <a:p>
            <a:r>
              <a:rPr lang="en-GB" sz="2500" dirty="0" smtClean="0"/>
              <a:t>Remember that haemoglobin is a </a:t>
            </a:r>
            <a:r>
              <a:rPr lang="en-GB" sz="2500" b="1" dirty="0" smtClean="0"/>
              <a:t>protein</a:t>
            </a:r>
            <a:r>
              <a:rPr lang="en-GB" sz="2500" dirty="0" smtClean="0"/>
              <a:t> that contains an </a:t>
            </a:r>
            <a:r>
              <a:rPr lang="en-GB" sz="2500" b="1" dirty="0" smtClean="0"/>
              <a:t>iron group</a:t>
            </a:r>
            <a:r>
              <a:rPr lang="en-GB" sz="2500" dirty="0" smtClean="0"/>
              <a:t>.</a:t>
            </a:r>
            <a:endParaRPr lang="en-GB" sz="2500" dirty="0"/>
          </a:p>
        </p:txBody>
      </p:sp>
      <p:pic>
        <p:nvPicPr>
          <p:cNvPr id="5122"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2229" r="7984" b="4671"/>
          <a:stretch/>
        </p:blipFill>
        <p:spPr bwMode="auto">
          <a:xfrm>
            <a:off x="5693918" y="1628799"/>
            <a:ext cx="2963917" cy="399524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179512" y="1941507"/>
            <a:ext cx="5256584" cy="3431709"/>
          </a:xfrm>
          <a:prstGeom prst="rect">
            <a:avLst/>
          </a:prstGeom>
          <a:noFill/>
        </p:spPr>
        <p:txBody>
          <a:bodyPr wrap="square" rtlCol="0">
            <a:spAutoFit/>
          </a:bodyPr>
          <a:lstStyle/>
          <a:p>
            <a:pPr algn="ctr"/>
            <a:r>
              <a:rPr lang="en-GB" sz="2300" dirty="0" smtClean="0"/>
              <a:t>The </a:t>
            </a:r>
            <a:r>
              <a:rPr lang="en-GB" sz="2300" b="1" dirty="0" smtClean="0"/>
              <a:t>haemoglobin </a:t>
            </a:r>
            <a:r>
              <a:rPr lang="en-GB" sz="2300" dirty="0" smtClean="0"/>
              <a:t>contained in red blood cells has a very special property:</a:t>
            </a:r>
          </a:p>
          <a:p>
            <a:pPr algn="ctr"/>
            <a:endParaRPr lang="en-GB" sz="2100" dirty="0"/>
          </a:p>
          <a:p>
            <a:pPr algn="ctr"/>
            <a:r>
              <a:rPr lang="en-GB" sz="2100" dirty="0" smtClean="0">
                <a:solidFill>
                  <a:srgbClr val="FF0000"/>
                </a:solidFill>
              </a:rPr>
              <a:t>In the </a:t>
            </a:r>
            <a:r>
              <a:rPr lang="en-GB" sz="2100" b="1" dirty="0" smtClean="0">
                <a:solidFill>
                  <a:srgbClr val="FF0000"/>
                </a:solidFill>
              </a:rPr>
              <a:t>lungs</a:t>
            </a:r>
            <a:r>
              <a:rPr lang="en-GB" sz="2100" dirty="0" smtClean="0">
                <a:solidFill>
                  <a:srgbClr val="FF0000"/>
                </a:solidFill>
              </a:rPr>
              <a:t> it combines with oxygen:</a:t>
            </a:r>
          </a:p>
          <a:p>
            <a:pPr algn="ctr"/>
            <a:r>
              <a:rPr lang="en-GB" sz="2100" b="1" dirty="0" smtClean="0">
                <a:solidFill>
                  <a:srgbClr val="FF0000"/>
                </a:solidFill>
              </a:rPr>
              <a:t>Oxygen + Haemoglobin </a:t>
            </a:r>
            <a:r>
              <a:rPr lang="en-GB" sz="2100" b="1" dirty="0" smtClean="0">
                <a:solidFill>
                  <a:srgbClr val="FF0000"/>
                </a:solidFill>
                <a:sym typeface="Wingdings" pitchFamily="2" charset="2"/>
              </a:rPr>
              <a:t> Oxyhaemoglobin</a:t>
            </a:r>
          </a:p>
          <a:p>
            <a:pPr algn="ctr"/>
            <a:endParaRPr lang="en-GB" sz="2100" b="1" dirty="0">
              <a:solidFill>
                <a:srgbClr val="FF0000"/>
              </a:solidFill>
              <a:sym typeface="Wingdings" pitchFamily="2" charset="2"/>
            </a:endParaRPr>
          </a:p>
          <a:p>
            <a:pPr algn="ctr"/>
            <a:r>
              <a:rPr lang="en-GB" sz="2400" dirty="0" smtClean="0">
                <a:sym typeface="Wingdings" pitchFamily="2" charset="2"/>
              </a:rPr>
              <a:t>But…</a:t>
            </a:r>
          </a:p>
          <a:p>
            <a:pPr algn="ctr"/>
            <a:endParaRPr lang="en-GB" sz="2100" dirty="0">
              <a:sym typeface="Wingdings" pitchFamily="2" charset="2"/>
            </a:endParaRPr>
          </a:p>
          <a:p>
            <a:pPr algn="ctr"/>
            <a:r>
              <a:rPr lang="en-GB" sz="2100" dirty="0" smtClean="0">
                <a:solidFill>
                  <a:srgbClr val="0070C0"/>
                </a:solidFill>
                <a:sym typeface="Wingdings" pitchFamily="2" charset="2"/>
              </a:rPr>
              <a:t>At </a:t>
            </a:r>
            <a:r>
              <a:rPr lang="en-GB" sz="2100" b="1" dirty="0" smtClean="0">
                <a:solidFill>
                  <a:srgbClr val="0070C0"/>
                </a:solidFill>
                <a:sym typeface="Wingdings" pitchFamily="2" charset="2"/>
              </a:rPr>
              <a:t>body cells</a:t>
            </a:r>
            <a:r>
              <a:rPr lang="en-GB" sz="2100" dirty="0" smtClean="0">
                <a:solidFill>
                  <a:srgbClr val="0070C0"/>
                </a:solidFill>
                <a:sym typeface="Wingdings" pitchFamily="2" charset="2"/>
              </a:rPr>
              <a:t> it separates from oxygen:</a:t>
            </a:r>
          </a:p>
          <a:p>
            <a:pPr algn="ctr"/>
            <a:r>
              <a:rPr lang="en-GB" sz="2100" dirty="0" smtClean="0">
                <a:solidFill>
                  <a:srgbClr val="0070C0"/>
                </a:solidFill>
                <a:sym typeface="Wingdings" pitchFamily="2" charset="2"/>
              </a:rPr>
              <a:t> </a:t>
            </a:r>
            <a:r>
              <a:rPr lang="en-GB" sz="2100" dirty="0" smtClean="0"/>
              <a:t> </a:t>
            </a:r>
            <a:r>
              <a:rPr lang="en-GB" sz="2100" b="1" dirty="0" smtClean="0">
                <a:solidFill>
                  <a:srgbClr val="0070C0"/>
                </a:solidFill>
              </a:rPr>
              <a:t>Oxyhaemoglobin </a:t>
            </a:r>
            <a:r>
              <a:rPr lang="en-GB" sz="2100" b="1" dirty="0" smtClean="0">
                <a:solidFill>
                  <a:srgbClr val="0070C0"/>
                </a:solidFill>
                <a:sym typeface="Wingdings" pitchFamily="2" charset="2"/>
              </a:rPr>
              <a:t> Oxygen + Haemoglobin</a:t>
            </a:r>
            <a:endParaRPr lang="en-GB" sz="2100" dirty="0"/>
          </a:p>
        </p:txBody>
      </p:sp>
    </p:spTree>
    <p:extLst>
      <p:ext uri="{BB962C8B-B14F-4D97-AF65-F5344CB8AC3E}">
        <p14:creationId xmlns:p14="http://schemas.microsoft.com/office/powerpoint/2010/main" xmlns="" val="28084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fade">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fade">
                                      <p:cBhvr>
                                        <p:cTn id="38" dur="500"/>
                                        <p:tgtEl>
                                          <p:spTgt spid="2">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Blood Vessel Adaptations…</a:t>
            </a:r>
            <a:endParaRPr lang="en-GB" dirty="0"/>
          </a:p>
        </p:txBody>
      </p:sp>
      <p:sp>
        <p:nvSpPr>
          <p:cNvPr id="9" name="Rectangle 8"/>
          <p:cNvSpPr/>
          <p:nvPr/>
        </p:nvSpPr>
        <p:spPr>
          <a:xfrm>
            <a:off x="7236296" y="72008"/>
            <a:ext cx="3240360" cy="7389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p:cNvGrpSpPr/>
          <p:nvPr/>
        </p:nvGrpSpPr>
        <p:grpSpPr>
          <a:xfrm>
            <a:off x="1309549" y="1484784"/>
            <a:ext cx="6620590" cy="4669135"/>
            <a:chOff x="827584" y="1484784"/>
            <a:chExt cx="6620590" cy="4669135"/>
          </a:xfrm>
        </p:grpSpPr>
        <p:pic>
          <p:nvPicPr>
            <p:cNvPr id="7170" name="Picture 2" descr="http://www.merckmanuals.com/media/home/figures/MMHE_03_020_03_eps.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43608" y="1484784"/>
              <a:ext cx="6404566" cy="466913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827584" y="3573016"/>
              <a:ext cx="1080120"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5580112" y="3645024"/>
              <a:ext cx="108012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TextBox 9"/>
          <p:cNvSpPr txBox="1"/>
          <p:nvPr/>
        </p:nvSpPr>
        <p:spPr>
          <a:xfrm>
            <a:off x="7142197" y="692696"/>
            <a:ext cx="1822291"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smtClean="0"/>
              <a:t>Arteries have </a:t>
            </a:r>
            <a:r>
              <a:rPr lang="en-GB" b="1" dirty="0" smtClean="0"/>
              <a:t>thick muscular/elastic walls </a:t>
            </a:r>
            <a:r>
              <a:rPr lang="en-GB" dirty="0" smtClean="0"/>
              <a:t>to withstand high blood pressure.</a:t>
            </a:r>
            <a:endParaRPr lang="en-GB" dirty="0"/>
          </a:p>
        </p:txBody>
      </p:sp>
      <p:cxnSp>
        <p:nvCxnSpPr>
          <p:cNvPr id="12" name="Straight Arrow Connector 11"/>
          <p:cNvCxnSpPr/>
          <p:nvPr/>
        </p:nvCxnSpPr>
        <p:spPr>
          <a:xfrm flipH="1">
            <a:off x="6948264" y="2447022"/>
            <a:ext cx="576064" cy="2618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5690991" y="4941168"/>
            <a:ext cx="262542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smtClean="0"/>
              <a:t>Capillaries have a </a:t>
            </a:r>
            <a:r>
              <a:rPr lang="en-GB" b="1" dirty="0" smtClean="0"/>
              <a:t>thin, permeable wall</a:t>
            </a:r>
            <a:r>
              <a:rPr lang="en-GB" dirty="0" smtClean="0"/>
              <a:t> to allow the </a:t>
            </a:r>
            <a:r>
              <a:rPr lang="en-GB" b="1" dirty="0" smtClean="0"/>
              <a:t>exchange of materials.</a:t>
            </a:r>
            <a:endParaRPr lang="en-GB" dirty="0"/>
          </a:p>
        </p:txBody>
      </p:sp>
      <p:cxnSp>
        <p:nvCxnSpPr>
          <p:cNvPr id="14" name="Straight Arrow Connector 13"/>
          <p:cNvCxnSpPr/>
          <p:nvPr/>
        </p:nvCxnSpPr>
        <p:spPr>
          <a:xfrm flipH="1">
            <a:off x="4211960" y="5805264"/>
            <a:ext cx="1479031" cy="720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398403" y="3429000"/>
            <a:ext cx="1822291"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smtClean="0"/>
              <a:t>Veins have a </a:t>
            </a:r>
            <a:r>
              <a:rPr lang="en-GB" b="1" dirty="0" smtClean="0"/>
              <a:t>large lumen </a:t>
            </a:r>
            <a:r>
              <a:rPr lang="en-GB" dirty="0" smtClean="0"/>
              <a:t>to help blood flow back to the heart.</a:t>
            </a:r>
          </a:p>
          <a:p>
            <a:pPr algn="ctr"/>
            <a:r>
              <a:rPr lang="en-GB" dirty="0" smtClean="0"/>
              <a:t>There are also </a:t>
            </a:r>
            <a:r>
              <a:rPr lang="en-GB" b="1" dirty="0" smtClean="0"/>
              <a:t>valves to stop blood flowing backwards.</a:t>
            </a:r>
            <a:endParaRPr lang="en-GB" dirty="0"/>
          </a:p>
        </p:txBody>
      </p:sp>
      <p:cxnSp>
        <p:nvCxnSpPr>
          <p:cNvPr id="17" name="Straight Arrow Connector 16"/>
          <p:cNvCxnSpPr/>
          <p:nvPr/>
        </p:nvCxnSpPr>
        <p:spPr>
          <a:xfrm flipV="1">
            <a:off x="1849609" y="2708920"/>
            <a:ext cx="130103" cy="7200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207255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Questions</a:t>
            </a:r>
            <a:endParaRPr lang="en-GB" dirty="0"/>
          </a:p>
        </p:txBody>
      </p:sp>
      <p:sp>
        <p:nvSpPr>
          <p:cNvPr id="5" name="Content Placeholder 4"/>
          <p:cNvSpPr>
            <a:spLocks noGrp="1"/>
          </p:cNvSpPr>
          <p:nvPr>
            <p:ph idx="1"/>
          </p:nvPr>
        </p:nvSpPr>
        <p:spPr>
          <a:xfrm>
            <a:off x="107504" y="692696"/>
            <a:ext cx="7200800" cy="5976664"/>
          </a:xfrm>
        </p:spPr>
        <p:txBody>
          <a:bodyPr>
            <a:noAutofit/>
          </a:bodyPr>
          <a:lstStyle/>
          <a:p>
            <a:pPr marL="457200" indent="-457200">
              <a:buAutoNum type="arabicPeriod"/>
            </a:pPr>
            <a:r>
              <a:rPr lang="en-GB" sz="2500" dirty="0" smtClean="0"/>
              <a:t>Why is haemoglobin an important molecule and what makes it versatile?</a:t>
            </a:r>
          </a:p>
          <a:p>
            <a:pPr marL="457200" indent="-457200">
              <a:buAutoNum type="arabicPeriod"/>
            </a:pPr>
            <a:endParaRPr lang="en-GB" sz="2500" dirty="0"/>
          </a:p>
          <a:p>
            <a:pPr marL="457200" indent="-457200">
              <a:buAutoNum type="arabicPeriod"/>
            </a:pPr>
            <a:endParaRPr lang="en-GB" sz="2500" dirty="0" smtClean="0"/>
          </a:p>
          <a:p>
            <a:pPr marL="457200" indent="-457200">
              <a:buAutoNum type="arabicPeriod"/>
            </a:pPr>
            <a:r>
              <a:rPr lang="en-GB" sz="2500" dirty="0" smtClean="0"/>
              <a:t>Explain the differences between arteries and veins.</a:t>
            </a:r>
          </a:p>
          <a:p>
            <a:pPr marL="457200" indent="-457200">
              <a:buAutoNum type="arabicPeriod"/>
            </a:pPr>
            <a:endParaRPr lang="en-GB" sz="2500" dirty="0"/>
          </a:p>
          <a:p>
            <a:pPr marL="457200" indent="-457200">
              <a:buAutoNum type="arabicPeriod"/>
            </a:pPr>
            <a:endParaRPr lang="en-GB" sz="2500" dirty="0" smtClean="0"/>
          </a:p>
          <a:p>
            <a:pPr marL="457200" indent="-457200">
              <a:buAutoNum type="arabicPeriod"/>
            </a:pPr>
            <a:r>
              <a:rPr lang="en-GB" sz="2500" dirty="0" smtClean="0"/>
              <a:t>Why are the walls of capillaries thin and permeable?</a:t>
            </a:r>
            <a:endParaRPr lang="en-GB" sz="2500" dirty="0"/>
          </a:p>
        </p:txBody>
      </p:sp>
      <p:sp>
        <p:nvSpPr>
          <p:cNvPr id="2" name="TextBox 1"/>
          <p:cNvSpPr txBox="1"/>
          <p:nvPr/>
        </p:nvSpPr>
        <p:spPr>
          <a:xfrm>
            <a:off x="611560" y="1484784"/>
            <a:ext cx="6768752" cy="1015663"/>
          </a:xfrm>
          <a:prstGeom prst="rect">
            <a:avLst/>
          </a:prstGeom>
          <a:noFill/>
        </p:spPr>
        <p:txBody>
          <a:bodyPr wrap="square" rtlCol="0">
            <a:spAutoFit/>
          </a:bodyPr>
          <a:lstStyle/>
          <a:p>
            <a:r>
              <a:rPr lang="en-GB" sz="2000" b="1" dirty="0" smtClean="0">
                <a:solidFill>
                  <a:srgbClr val="FF0000"/>
                </a:solidFill>
              </a:rPr>
              <a:t>It binds to oxygen to allow it to be carries around the body. </a:t>
            </a:r>
          </a:p>
          <a:p>
            <a:r>
              <a:rPr lang="en-GB" sz="2000" b="1" dirty="0" smtClean="0">
                <a:solidFill>
                  <a:srgbClr val="FF0000"/>
                </a:solidFill>
              </a:rPr>
              <a:t>It is versatile because it binds to oxygen in the lungs, but separates from it at body tissue.</a:t>
            </a:r>
            <a:endParaRPr lang="en-GB" sz="2000" b="1" dirty="0">
              <a:solidFill>
                <a:srgbClr val="FF0000"/>
              </a:solidFill>
            </a:endParaRPr>
          </a:p>
        </p:txBody>
      </p:sp>
      <p:sp>
        <p:nvSpPr>
          <p:cNvPr id="8" name="TextBox 7"/>
          <p:cNvSpPr txBox="1"/>
          <p:nvPr/>
        </p:nvSpPr>
        <p:spPr>
          <a:xfrm>
            <a:off x="611560" y="3205425"/>
            <a:ext cx="6768752" cy="1015663"/>
          </a:xfrm>
          <a:prstGeom prst="rect">
            <a:avLst/>
          </a:prstGeom>
          <a:noFill/>
        </p:spPr>
        <p:txBody>
          <a:bodyPr wrap="square" rtlCol="0">
            <a:spAutoFit/>
          </a:bodyPr>
          <a:lstStyle/>
          <a:p>
            <a:r>
              <a:rPr lang="en-GB" sz="2000" b="1" dirty="0" smtClean="0">
                <a:solidFill>
                  <a:srgbClr val="FF0000"/>
                </a:solidFill>
              </a:rPr>
              <a:t>Arteries have thick, muscular, elastic walls to withstand high blood pressures, whereas veins have thinner walls and a larger lumen to allow blood back to the heart at low </a:t>
            </a:r>
            <a:r>
              <a:rPr lang="en-GB" sz="2000" b="1" dirty="0" err="1" smtClean="0">
                <a:solidFill>
                  <a:srgbClr val="FF0000"/>
                </a:solidFill>
              </a:rPr>
              <a:t>b.p</a:t>
            </a:r>
            <a:r>
              <a:rPr lang="en-GB" sz="2000" b="1" dirty="0" smtClean="0">
                <a:solidFill>
                  <a:srgbClr val="FF0000"/>
                </a:solidFill>
              </a:rPr>
              <a:t>.</a:t>
            </a:r>
            <a:endParaRPr lang="en-GB" sz="2000" b="1" dirty="0">
              <a:solidFill>
                <a:srgbClr val="FF0000"/>
              </a:solidFill>
            </a:endParaRPr>
          </a:p>
        </p:txBody>
      </p:sp>
      <p:sp>
        <p:nvSpPr>
          <p:cNvPr id="9" name="TextBox 8"/>
          <p:cNvSpPr txBox="1"/>
          <p:nvPr/>
        </p:nvSpPr>
        <p:spPr>
          <a:xfrm>
            <a:off x="611560" y="5005625"/>
            <a:ext cx="6768752" cy="707886"/>
          </a:xfrm>
          <a:prstGeom prst="rect">
            <a:avLst/>
          </a:prstGeom>
          <a:noFill/>
        </p:spPr>
        <p:txBody>
          <a:bodyPr wrap="square" rtlCol="0">
            <a:spAutoFit/>
          </a:bodyPr>
          <a:lstStyle/>
          <a:p>
            <a:r>
              <a:rPr lang="en-GB" sz="2000" b="1" dirty="0" smtClean="0">
                <a:solidFill>
                  <a:srgbClr val="FF0000"/>
                </a:solidFill>
              </a:rPr>
              <a:t>They are thin and permeable to allow dissolved gases, nutrients and wastes to be exchanged.</a:t>
            </a:r>
            <a:endParaRPr lang="en-GB" sz="2000" b="1" dirty="0">
              <a:solidFill>
                <a:srgbClr val="FF0000"/>
              </a:solidFill>
            </a:endParaRPr>
          </a:p>
        </p:txBody>
      </p:sp>
    </p:spTree>
    <p:extLst>
      <p:ext uri="{BB962C8B-B14F-4D97-AF65-F5344CB8AC3E}">
        <p14:creationId xmlns:p14="http://schemas.microsoft.com/office/powerpoint/2010/main" xmlns="" val="241514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plenary</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xmlns="" val="3754802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Learning Objectives</a:t>
            </a:r>
            <a:endParaRPr lang="en-GB" dirty="0"/>
          </a:p>
        </p:txBody>
      </p:sp>
      <p:sp>
        <p:nvSpPr>
          <p:cNvPr id="5" name="Content Placeholder 4"/>
          <p:cNvSpPr>
            <a:spLocks noGrp="1"/>
          </p:cNvSpPr>
          <p:nvPr>
            <p:ph idx="1"/>
          </p:nvPr>
        </p:nvSpPr>
        <p:spPr>
          <a:xfrm>
            <a:off x="323528" y="1340768"/>
            <a:ext cx="6912768" cy="5112568"/>
          </a:xfrm>
        </p:spPr>
        <p:txBody>
          <a:bodyPr/>
          <a:lstStyle/>
          <a:p>
            <a:r>
              <a:rPr lang="en-GB" dirty="0" smtClean="0"/>
              <a:t>Learn about what blood cells are and what they do.</a:t>
            </a:r>
          </a:p>
          <a:p>
            <a:endParaRPr lang="en-GB" dirty="0"/>
          </a:p>
          <a:p>
            <a:r>
              <a:rPr lang="en-GB" dirty="0" smtClean="0"/>
              <a:t>Learn about the different types of blood vessels.</a:t>
            </a:r>
          </a:p>
          <a:p>
            <a:endParaRPr lang="en-GB" dirty="0"/>
          </a:p>
          <a:p>
            <a:r>
              <a:rPr lang="en-GB" dirty="0" smtClean="0"/>
              <a:t>Learn about how blood vessels are suited to their job.</a:t>
            </a:r>
            <a:endParaRPr lang="en-GB" dirty="0"/>
          </a:p>
        </p:txBody>
      </p:sp>
    </p:spTree>
    <p:extLst>
      <p:ext uri="{BB962C8B-B14F-4D97-AF65-F5344CB8AC3E}">
        <p14:creationId xmlns:p14="http://schemas.microsoft.com/office/powerpoint/2010/main" xmlns="" val="666318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520" y="476672"/>
            <a:ext cx="7416824" cy="5832648"/>
          </a:xfrm>
        </p:spPr>
        <p:txBody>
          <a:bodyPr/>
          <a:lstStyle/>
          <a:p>
            <a:r>
              <a:rPr lang="en-GB" dirty="0" smtClean="0"/>
              <a:t>Read through the blood fact sheet once again.</a:t>
            </a:r>
            <a:br>
              <a:rPr lang="en-GB" dirty="0" smtClean="0"/>
            </a:br>
            <a:r>
              <a:rPr lang="en-GB" b="1" dirty="0" smtClean="0"/>
              <a:t>Write a paragraph persuading people to donate blood. </a:t>
            </a:r>
            <a:br>
              <a:rPr lang="en-GB" b="1" dirty="0" smtClean="0"/>
            </a:br>
            <a:r>
              <a:rPr lang="en-GB" b="1" dirty="0" smtClean="0"/>
              <a:t>Explain why it so important and who could benefit.</a:t>
            </a:r>
            <a:br>
              <a:rPr lang="en-GB" b="1" dirty="0" smtClean="0"/>
            </a:br>
            <a:r>
              <a:rPr lang="en-GB" dirty="0" smtClean="0"/>
              <a:t>Make sure you use information on the sheet.</a:t>
            </a:r>
            <a:endParaRPr lang="en-GB" dirty="0"/>
          </a:p>
        </p:txBody>
      </p:sp>
    </p:spTree>
    <p:extLst>
      <p:ext uri="{BB962C8B-B14F-4D97-AF65-F5344CB8AC3E}">
        <p14:creationId xmlns:p14="http://schemas.microsoft.com/office/powerpoint/2010/main" xmlns="" val="2169870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Learning Objectives</a:t>
            </a:r>
            <a:endParaRPr lang="en-GB" dirty="0"/>
          </a:p>
        </p:txBody>
      </p:sp>
      <p:sp>
        <p:nvSpPr>
          <p:cNvPr id="5" name="Content Placeholder 4"/>
          <p:cNvSpPr>
            <a:spLocks noGrp="1"/>
          </p:cNvSpPr>
          <p:nvPr>
            <p:ph idx="1"/>
          </p:nvPr>
        </p:nvSpPr>
        <p:spPr>
          <a:xfrm>
            <a:off x="323528" y="1340768"/>
            <a:ext cx="6912768" cy="5112568"/>
          </a:xfrm>
        </p:spPr>
        <p:txBody>
          <a:bodyPr/>
          <a:lstStyle/>
          <a:p>
            <a:r>
              <a:rPr lang="en-GB" dirty="0" smtClean="0"/>
              <a:t>Learn about what blood cells are and what they do.</a:t>
            </a:r>
          </a:p>
          <a:p>
            <a:endParaRPr lang="en-GB" dirty="0"/>
          </a:p>
          <a:p>
            <a:r>
              <a:rPr lang="en-GB" dirty="0" smtClean="0"/>
              <a:t>Learn about the different types of blood vessels.</a:t>
            </a:r>
          </a:p>
          <a:p>
            <a:endParaRPr lang="en-GB" dirty="0"/>
          </a:p>
          <a:p>
            <a:r>
              <a:rPr lang="en-GB" dirty="0" smtClean="0"/>
              <a:t>Learn about how blood vessels are suited to their job.</a:t>
            </a:r>
            <a:endParaRPr lang="en-GB" dirty="0"/>
          </a:p>
        </p:txBody>
      </p:sp>
    </p:spTree>
    <p:extLst>
      <p:ext uri="{BB962C8B-B14F-4D97-AF65-F5344CB8AC3E}">
        <p14:creationId xmlns:p14="http://schemas.microsoft.com/office/powerpoint/2010/main" xmlns="" val="2260705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Success Criteria</a:t>
            </a:r>
            <a:endParaRPr lang="en-GB" dirty="0"/>
          </a:p>
        </p:txBody>
      </p:sp>
      <p:sp>
        <p:nvSpPr>
          <p:cNvPr id="5" name="Content Placeholder 4"/>
          <p:cNvSpPr>
            <a:spLocks noGrp="1"/>
          </p:cNvSpPr>
          <p:nvPr>
            <p:ph idx="1"/>
          </p:nvPr>
        </p:nvSpPr>
        <p:spPr>
          <a:xfrm>
            <a:off x="323528" y="1340768"/>
            <a:ext cx="6912768" cy="5112568"/>
          </a:xfrm>
        </p:spPr>
        <p:txBody>
          <a:bodyPr/>
          <a:lstStyle/>
          <a:p>
            <a:r>
              <a:rPr lang="en-GB" dirty="0" smtClean="0"/>
              <a:t>I can state the order of the blood vessels as blood is pumped around the body.</a:t>
            </a:r>
          </a:p>
          <a:p>
            <a:endParaRPr lang="en-GB" dirty="0"/>
          </a:p>
          <a:p>
            <a:r>
              <a:rPr lang="en-GB" dirty="0" smtClean="0"/>
              <a:t>I can explain the function of the 4 components of the blood.</a:t>
            </a:r>
          </a:p>
          <a:p>
            <a:endParaRPr lang="en-GB" dirty="0"/>
          </a:p>
          <a:p>
            <a:r>
              <a:rPr lang="en-GB" dirty="0" smtClean="0"/>
              <a:t>I can explain in detail the reaction between oxygen and haemoglobin.</a:t>
            </a:r>
            <a:endParaRPr lang="en-GB" dirty="0"/>
          </a:p>
        </p:txBody>
      </p:sp>
    </p:spTree>
    <p:extLst>
      <p:ext uri="{BB962C8B-B14F-4D97-AF65-F5344CB8AC3E}">
        <p14:creationId xmlns:p14="http://schemas.microsoft.com/office/powerpoint/2010/main" xmlns="" val="3145576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Success Criteria</a:t>
            </a:r>
            <a:endParaRPr lang="en-GB" dirty="0"/>
          </a:p>
        </p:txBody>
      </p:sp>
      <p:sp>
        <p:nvSpPr>
          <p:cNvPr id="5" name="Content Placeholder 4"/>
          <p:cNvSpPr>
            <a:spLocks noGrp="1"/>
          </p:cNvSpPr>
          <p:nvPr>
            <p:ph idx="1"/>
          </p:nvPr>
        </p:nvSpPr>
        <p:spPr>
          <a:xfrm>
            <a:off x="323528" y="1340768"/>
            <a:ext cx="6912768" cy="5112568"/>
          </a:xfrm>
        </p:spPr>
        <p:txBody>
          <a:bodyPr/>
          <a:lstStyle/>
          <a:p>
            <a:r>
              <a:rPr lang="en-GB" dirty="0" smtClean="0"/>
              <a:t>I can state the order of the blood vessels as blood is pumped around the body.</a:t>
            </a:r>
          </a:p>
          <a:p>
            <a:endParaRPr lang="en-GB" dirty="0"/>
          </a:p>
          <a:p>
            <a:r>
              <a:rPr lang="en-GB" dirty="0" smtClean="0"/>
              <a:t>I can explain the function of the 4 components of the blood.</a:t>
            </a:r>
          </a:p>
          <a:p>
            <a:endParaRPr lang="en-GB" dirty="0"/>
          </a:p>
          <a:p>
            <a:r>
              <a:rPr lang="en-GB" dirty="0" smtClean="0"/>
              <a:t>I can explain in detail the reaction between oxygen and haemoglobin.</a:t>
            </a:r>
            <a:endParaRPr lang="en-GB" dirty="0"/>
          </a:p>
        </p:txBody>
      </p:sp>
    </p:spTree>
    <p:extLst>
      <p:ext uri="{BB962C8B-B14F-4D97-AF65-F5344CB8AC3E}">
        <p14:creationId xmlns:p14="http://schemas.microsoft.com/office/powerpoint/2010/main" xmlns="" val="1198626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02630"/>
            <a:ext cx="8064896" cy="706090"/>
          </a:xfrm>
        </p:spPr>
        <p:txBody>
          <a:bodyPr>
            <a:normAutofit fontScale="90000"/>
          </a:bodyPr>
          <a:lstStyle/>
          <a:p>
            <a:r>
              <a:rPr lang="en-GB" dirty="0" smtClean="0"/>
              <a:t>Starter Questions</a:t>
            </a:r>
            <a:endParaRPr lang="en-GB" dirty="0"/>
          </a:p>
        </p:txBody>
      </p:sp>
      <p:sp>
        <p:nvSpPr>
          <p:cNvPr id="5" name="Content Placeholder 4"/>
          <p:cNvSpPr>
            <a:spLocks noGrp="1"/>
          </p:cNvSpPr>
          <p:nvPr>
            <p:ph idx="1"/>
          </p:nvPr>
        </p:nvSpPr>
        <p:spPr>
          <a:xfrm>
            <a:off x="107504" y="980728"/>
            <a:ext cx="7200800" cy="5688632"/>
          </a:xfrm>
        </p:spPr>
        <p:txBody>
          <a:bodyPr>
            <a:normAutofit/>
          </a:bodyPr>
          <a:lstStyle/>
          <a:p>
            <a:r>
              <a:rPr lang="en-GB" sz="2800" dirty="0" smtClean="0"/>
              <a:t>What are the cells that carry oxygen called?</a:t>
            </a:r>
          </a:p>
          <a:p>
            <a:endParaRPr lang="en-GB" sz="2800" dirty="0"/>
          </a:p>
          <a:p>
            <a:r>
              <a:rPr lang="en-GB" sz="2800" dirty="0" smtClean="0"/>
              <a:t>Approximately how many litres of blood does the body contain?</a:t>
            </a:r>
          </a:p>
          <a:p>
            <a:endParaRPr lang="en-GB" sz="2800" dirty="0"/>
          </a:p>
          <a:p>
            <a:r>
              <a:rPr lang="en-GB" sz="2800" dirty="0" smtClean="0"/>
              <a:t>Where are blood cells made in the body?</a:t>
            </a:r>
          </a:p>
          <a:p>
            <a:endParaRPr lang="en-GB" sz="2800" dirty="0"/>
          </a:p>
          <a:p>
            <a:r>
              <a:rPr lang="en-GB" sz="2800" dirty="0" smtClean="0"/>
              <a:t>On average, how often does the heart beat in one minute (at rest)?</a:t>
            </a:r>
            <a:endParaRPr lang="en-GB" sz="2800" dirty="0"/>
          </a:p>
        </p:txBody>
      </p:sp>
      <p:sp>
        <p:nvSpPr>
          <p:cNvPr id="2" name="TextBox 1"/>
          <p:cNvSpPr txBox="1"/>
          <p:nvPr/>
        </p:nvSpPr>
        <p:spPr>
          <a:xfrm>
            <a:off x="611560" y="1484784"/>
            <a:ext cx="2304256" cy="461665"/>
          </a:xfrm>
          <a:prstGeom prst="rect">
            <a:avLst/>
          </a:prstGeom>
          <a:noFill/>
        </p:spPr>
        <p:txBody>
          <a:bodyPr wrap="square" rtlCol="0">
            <a:spAutoFit/>
          </a:bodyPr>
          <a:lstStyle/>
          <a:p>
            <a:r>
              <a:rPr lang="en-GB" sz="2400" b="1" dirty="0" smtClean="0">
                <a:solidFill>
                  <a:srgbClr val="FF0000"/>
                </a:solidFill>
              </a:rPr>
              <a:t>Red blood cells.</a:t>
            </a:r>
            <a:endParaRPr lang="en-GB" sz="2400" b="1" dirty="0">
              <a:solidFill>
                <a:srgbClr val="FF0000"/>
              </a:solidFill>
            </a:endParaRPr>
          </a:p>
        </p:txBody>
      </p:sp>
      <p:sp>
        <p:nvSpPr>
          <p:cNvPr id="6" name="TextBox 5"/>
          <p:cNvSpPr txBox="1"/>
          <p:nvPr/>
        </p:nvSpPr>
        <p:spPr>
          <a:xfrm>
            <a:off x="611560" y="2924944"/>
            <a:ext cx="5184576" cy="461665"/>
          </a:xfrm>
          <a:prstGeom prst="rect">
            <a:avLst/>
          </a:prstGeom>
          <a:noFill/>
        </p:spPr>
        <p:txBody>
          <a:bodyPr wrap="square" rtlCol="0">
            <a:spAutoFit/>
          </a:bodyPr>
          <a:lstStyle/>
          <a:p>
            <a:r>
              <a:rPr lang="en-GB" sz="2400" b="1" dirty="0" smtClean="0">
                <a:solidFill>
                  <a:srgbClr val="FF0000"/>
                </a:solidFill>
              </a:rPr>
              <a:t>5-6 litres in an average-sized adult.</a:t>
            </a:r>
            <a:endParaRPr lang="en-GB" sz="2400" b="1" dirty="0">
              <a:solidFill>
                <a:srgbClr val="FF0000"/>
              </a:solidFill>
            </a:endParaRPr>
          </a:p>
        </p:txBody>
      </p:sp>
      <p:sp>
        <p:nvSpPr>
          <p:cNvPr id="7" name="TextBox 6"/>
          <p:cNvSpPr txBox="1"/>
          <p:nvPr/>
        </p:nvSpPr>
        <p:spPr>
          <a:xfrm>
            <a:off x="611560" y="3975447"/>
            <a:ext cx="5184576" cy="461665"/>
          </a:xfrm>
          <a:prstGeom prst="rect">
            <a:avLst/>
          </a:prstGeom>
          <a:noFill/>
        </p:spPr>
        <p:txBody>
          <a:bodyPr wrap="square" rtlCol="0">
            <a:spAutoFit/>
          </a:bodyPr>
          <a:lstStyle/>
          <a:p>
            <a:r>
              <a:rPr lang="en-GB" sz="2400" b="1" dirty="0" smtClean="0">
                <a:solidFill>
                  <a:srgbClr val="FF0000"/>
                </a:solidFill>
              </a:rPr>
              <a:t>Bone marrow.</a:t>
            </a:r>
            <a:endParaRPr lang="en-GB" sz="2400" b="1" dirty="0">
              <a:solidFill>
                <a:srgbClr val="FF0000"/>
              </a:solidFill>
            </a:endParaRPr>
          </a:p>
        </p:txBody>
      </p:sp>
      <p:sp>
        <p:nvSpPr>
          <p:cNvPr id="8" name="TextBox 7"/>
          <p:cNvSpPr txBox="1"/>
          <p:nvPr/>
        </p:nvSpPr>
        <p:spPr>
          <a:xfrm>
            <a:off x="611560" y="5415607"/>
            <a:ext cx="5184576" cy="461665"/>
          </a:xfrm>
          <a:prstGeom prst="rect">
            <a:avLst/>
          </a:prstGeom>
          <a:noFill/>
        </p:spPr>
        <p:txBody>
          <a:bodyPr wrap="square" rtlCol="0">
            <a:spAutoFit/>
          </a:bodyPr>
          <a:lstStyle/>
          <a:p>
            <a:r>
              <a:rPr lang="en-GB" sz="2400" b="1" dirty="0" smtClean="0">
                <a:solidFill>
                  <a:srgbClr val="FF0000"/>
                </a:solidFill>
              </a:rPr>
              <a:t>About 70 beats/min.</a:t>
            </a:r>
            <a:endParaRPr lang="en-GB" sz="2400" b="1" dirty="0">
              <a:solidFill>
                <a:srgbClr val="FF0000"/>
              </a:solidFill>
            </a:endParaRPr>
          </a:p>
        </p:txBody>
      </p:sp>
    </p:spTree>
    <p:extLst>
      <p:ext uri="{BB962C8B-B14F-4D97-AF65-F5344CB8AC3E}">
        <p14:creationId xmlns:p14="http://schemas.microsoft.com/office/powerpoint/2010/main" xmlns="" val="191801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The Circulatory System</a:t>
            </a:r>
            <a:endParaRPr lang="en-GB" dirty="0"/>
          </a:p>
        </p:txBody>
      </p:sp>
      <p:sp>
        <p:nvSpPr>
          <p:cNvPr id="5" name="Content Placeholder 4"/>
          <p:cNvSpPr>
            <a:spLocks noGrp="1"/>
          </p:cNvSpPr>
          <p:nvPr>
            <p:ph idx="1"/>
          </p:nvPr>
        </p:nvSpPr>
        <p:spPr>
          <a:xfrm>
            <a:off x="107504" y="692696"/>
            <a:ext cx="7200800" cy="5976664"/>
          </a:xfrm>
        </p:spPr>
        <p:txBody>
          <a:bodyPr>
            <a:normAutofit/>
          </a:bodyPr>
          <a:lstStyle/>
          <a:p>
            <a:r>
              <a:rPr lang="en-GB" sz="2500" dirty="0" smtClean="0"/>
              <a:t>The vessels that transport the blood are called:</a:t>
            </a:r>
            <a:endParaRPr lang="en-GB" sz="2500" dirty="0"/>
          </a:p>
        </p:txBody>
      </p:sp>
      <p:sp>
        <p:nvSpPr>
          <p:cNvPr id="2" name="TextBox 1"/>
          <p:cNvSpPr txBox="1"/>
          <p:nvPr/>
        </p:nvSpPr>
        <p:spPr>
          <a:xfrm>
            <a:off x="323528" y="1196752"/>
            <a:ext cx="2520280" cy="461665"/>
          </a:xfrm>
          <a:prstGeom prst="rect">
            <a:avLst/>
          </a:prstGeom>
          <a:noFill/>
        </p:spPr>
        <p:txBody>
          <a:bodyPr wrap="square" rtlCol="0">
            <a:spAutoFit/>
          </a:bodyPr>
          <a:lstStyle/>
          <a:p>
            <a:pPr algn="ctr"/>
            <a:r>
              <a:rPr lang="en-GB" sz="2400" b="1" dirty="0" smtClean="0">
                <a:solidFill>
                  <a:srgbClr val="FF0000"/>
                </a:solidFill>
              </a:rPr>
              <a:t>ARTERIES</a:t>
            </a:r>
            <a:endParaRPr lang="en-GB" sz="2400" b="1" dirty="0">
              <a:solidFill>
                <a:srgbClr val="FF0000"/>
              </a:solidFill>
            </a:endParaRPr>
          </a:p>
        </p:txBody>
      </p:sp>
      <p:sp>
        <p:nvSpPr>
          <p:cNvPr id="7" name="TextBox 6"/>
          <p:cNvSpPr txBox="1"/>
          <p:nvPr/>
        </p:nvSpPr>
        <p:spPr>
          <a:xfrm>
            <a:off x="2699792" y="1196752"/>
            <a:ext cx="2520280" cy="461665"/>
          </a:xfrm>
          <a:prstGeom prst="rect">
            <a:avLst/>
          </a:prstGeom>
          <a:noFill/>
        </p:spPr>
        <p:txBody>
          <a:bodyPr wrap="square" rtlCol="0">
            <a:spAutoFit/>
          </a:bodyPr>
          <a:lstStyle/>
          <a:p>
            <a:pPr algn="ctr"/>
            <a:r>
              <a:rPr lang="en-GB" sz="2400" b="1" dirty="0" smtClean="0">
                <a:solidFill>
                  <a:srgbClr val="00B050"/>
                </a:solidFill>
              </a:rPr>
              <a:t>CAPILLARIES</a:t>
            </a:r>
            <a:endParaRPr lang="en-GB" sz="2400" b="1" dirty="0">
              <a:solidFill>
                <a:srgbClr val="00B050"/>
              </a:solidFill>
            </a:endParaRPr>
          </a:p>
        </p:txBody>
      </p:sp>
      <p:sp>
        <p:nvSpPr>
          <p:cNvPr id="8" name="TextBox 7"/>
          <p:cNvSpPr txBox="1"/>
          <p:nvPr/>
        </p:nvSpPr>
        <p:spPr>
          <a:xfrm>
            <a:off x="4932040" y="1196752"/>
            <a:ext cx="2520280" cy="461665"/>
          </a:xfrm>
          <a:prstGeom prst="rect">
            <a:avLst/>
          </a:prstGeom>
          <a:noFill/>
        </p:spPr>
        <p:txBody>
          <a:bodyPr wrap="square" rtlCol="0">
            <a:spAutoFit/>
          </a:bodyPr>
          <a:lstStyle/>
          <a:p>
            <a:pPr algn="ctr"/>
            <a:r>
              <a:rPr lang="en-GB" sz="2400" b="1" dirty="0" smtClean="0">
                <a:solidFill>
                  <a:srgbClr val="0070C0"/>
                </a:solidFill>
              </a:rPr>
              <a:t>VEINS</a:t>
            </a:r>
            <a:endParaRPr lang="en-GB" sz="2400" b="1" dirty="0">
              <a:solidFill>
                <a:srgbClr val="0070C0"/>
              </a:solidFill>
            </a:endParaRPr>
          </a:p>
        </p:txBody>
      </p:sp>
      <p:grpSp>
        <p:nvGrpSpPr>
          <p:cNvPr id="11" name="Group 10"/>
          <p:cNvGrpSpPr/>
          <p:nvPr/>
        </p:nvGrpSpPr>
        <p:grpSpPr>
          <a:xfrm>
            <a:off x="254663" y="1772816"/>
            <a:ext cx="3672408" cy="4814048"/>
            <a:chOff x="254663" y="1772816"/>
            <a:chExt cx="3672408" cy="4814048"/>
          </a:xfrm>
        </p:grpSpPr>
        <p:pic>
          <p:nvPicPr>
            <p:cNvPr id="3074" name="Picture 2" descr="http://www.healthhype.com/wp-content/uploads/blood_vessel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4663" y="1772816"/>
              <a:ext cx="3672408" cy="481404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1583668" y="4179840"/>
              <a:ext cx="1404156" cy="8333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699792" y="5661248"/>
              <a:ext cx="86409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971600" y="5949280"/>
              <a:ext cx="612068"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 name="TextBox 11"/>
          <p:cNvSpPr txBox="1"/>
          <p:nvPr/>
        </p:nvSpPr>
        <p:spPr>
          <a:xfrm>
            <a:off x="3959932" y="1722288"/>
            <a:ext cx="3420380" cy="4693593"/>
          </a:xfrm>
          <a:prstGeom prst="rect">
            <a:avLst/>
          </a:prstGeom>
          <a:noFill/>
        </p:spPr>
        <p:txBody>
          <a:bodyPr wrap="square" rtlCol="0">
            <a:spAutoFit/>
          </a:bodyPr>
          <a:lstStyle/>
          <a:p>
            <a:pPr algn="ctr"/>
            <a:r>
              <a:rPr lang="en-GB" sz="2300" dirty="0" smtClean="0"/>
              <a:t>The arrows shows the direction of blood flow as it leaves the heart.</a:t>
            </a:r>
          </a:p>
          <a:p>
            <a:pPr algn="ctr"/>
            <a:endParaRPr lang="en-GB" sz="2300" dirty="0"/>
          </a:p>
          <a:p>
            <a:pPr algn="ctr"/>
            <a:r>
              <a:rPr lang="en-GB" sz="2300" dirty="0" smtClean="0">
                <a:solidFill>
                  <a:srgbClr val="FF0000"/>
                </a:solidFill>
              </a:rPr>
              <a:t>Arteries pump blood </a:t>
            </a:r>
            <a:r>
              <a:rPr lang="en-GB" sz="2300" b="1" dirty="0" smtClean="0">
                <a:solidFill>
                  <a:srgbClr val="FF0000"/>
                </a:solidFill>
              </a:rPr>
              <a:t>away</a:t>
            </a:r>
            <a:r>
              <a:rPr lang="en-GB" sz="2300" dirty="0" smtClean="0">
                <a:solidFill>
                  <a:srgbClr val="FF0000"/>
                </a:solidFill>
              </a:rPr>
              <a:t> from the heart.</a:t>
            </a:r>
          </a:p>
          <a:p>
            <a:pPr algn="ctr"/>
            <a:endParaRPr lang="en-GB" sz="2300" dirty="0">
              <a:solidFill>
                <a:srgbClr val="FF0000"/>
              </a:solidFill>
            </a:endParaRPr>
          </a:p>
          <a:p>
            <a:pPr algn="ctr"/>
            <a:r>
              <a:rPr lang="en-GB" sz="2300" dirty="0" smtClean="0">
                <a:solidFill>
                  <a:srgbClr val="00B050"/>
                </a:solidFill>
              </a:rPr>
              <a:t>Capillaries </a:t>
            </a:r>
            <a:r>
              <a:rPr lang="en-GB" sz="2300" b="1" dirty="0" smtClean="0">
                <a:solidFill>
                  <a:srgbClr val="00B050"/>
                </a:solidFill>
              </a:rPr>
              <a:t>join arteries and veins</a:t>
            </a:r>
            <a:r>
              <a:rPr lang="en-GB" sz="2300" dirty="0" smtClean="0">
                <a:solidFill>
                  <a:srgbClr val="00B050"/>
                </a:solidFill>
              </a:rPr>
              <a:t>, and allow gases and nutrients to exchange.</a:t>
            </a:r>
          </a:p>
          <a:p>
            <a:pPr algn="ctr"/>
            <a:endParaRPr lang="en-GB" sz="2300" dirty="0">
              <a:solidFill>
                <a:srgbClr val="00B050"/>
              </a:solidFill>
            </a:endParaRPr>
          </a:p>
          <a:p>
            <a:pPr algn="ctr"/>
            <a:r>
              <a:rPr lang="en-GB" sz="2300" dirty="0" smtClean="0">
                <a:solidFill>
                  <a:srgbClr val="0070C0"/>
                </a:solidFill>
              </a:rPr>
              <a:t>Veins carry blood </a:t>
            </a:r>
            <a:r>
              <a:rPr lang="en-GB" sz="2300" b="1" dirty="0" smtClean="0">
                <a:solidFill>
                  <a:srgbClr val="0070C0"/>
                </a:solidFill>
              </a:rPr>
              <a:t>back </a:t>
            </a:r>
            <a:r>
              <a:rPr lang="en-GB" sz="2300" dirty="0" smtClean="0">
                <a:solidFill>
                  <a:srgbClr val="0070C0"/>
                </a:solidFill>
              </a:rPr>
              <a:t>to the heart.</a:t>
            </a:r>
            <a:endParaRPr lang="en-GB" sz="2300" dirty="0">
              <a:solidFill>
                <a:srgbClr val="0070C0"/>
              </a:solidFill>
            </a:endParaRPr>
          </a:p>
        </p:txBody>
      </p:sp>
      <p:cxnSp>
        <p:nvCxnSpPr>
          <p:cNvPr id="14" name="Straight Arrow Connector 13"/>
          <p:cNvCxnSpPr/>
          <p:nvPr/>
        </p:nvCxnSpPr>
        <p:spPr>
          <a:xfrm flipV="1">
            <a:off x="971600" y="1916832"/>
            <a:ext cx="504056" cy="60016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1979712" y="1916832"/>
            <a:ext cx="1040973" cy="1440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3347864" y="2516996"/>
            <a:ext cx="432048" cy="8399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H="1">
            <a:off x="3743908" y="3717032"/>
            <a:ext cx="36004" cy="19442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3275856" y="5949280"/>
            <a:ext cx="432048"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H="1">
            <a:off x="1475656" y="6237312"/>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H="1" flipV="1">
            <a:off x="611560" y="5877272"/>
            <a:ext cx="612068"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49" name="Straight Arrow Connector 2048"/>
          <p:cNvCxnSpPr/>
          <p:nvPr/>
        </p:nvCxnSpPr>
        <p:spPr>
          <a:xfrm flipH="1" flipV="1">
            <a:off x="395536" y="4941168"/>
            <a:ext cx="144016" cy="7200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58" name="Straight Arrow Connector 2057"/>
          <p:cNvCxnSpPr/>
          <p:nvPr/>
        </p:nvCxnSpPr>
        <p:spPr>
          <a:xfrm flipV="1">
            <a:off x="467544" y="3861048"/>
            <a:ext cx="450050" cy="936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229741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fade">
                                      <p:cBhvr>
                                        <p:cTn id="32" dur="500"/>
                                        <p:tgtEl>
                                          <p:spTgt spid="1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animEffect transition="in" filter="fade">
                                      <p:cBhvr>
                                        <p:cTn id="37" dur="500"/>
                                        <p:tgtEl>
                                          <p:spTgt spid="1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nodeType="withEffect">
                                  <p:stCondLst>
                                    <p:cond delay="60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par>
                                <p:cTn id="46" presetID="10" presetClass="entr" presetSubtype="0" fill="hold" nodeType="withEffect">
                                  <p:stCondLst>
                                    <p:cond delay="120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nodeType="withEffect">
                                  <p:stCondLst>
                                    <p:cond delay="180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2">
                                            <p:txEl>
                                              <p:pRg st="4" end="4"/>
                                            </p:txEl>
                                          </p:spTgt>
                                        </p:tgtEl>
                                        <p:attrNameLst>
                                          <p:attrName>style.visibility</p:attrName>
                                        </p:attrNameLst>
                                      </p:cBhvr>
                                      <p:to>
                                        <p:strVal val="visible"/>
                                      </p:to>
                                    </p:set>
                                    <p:animEffect transition="in" filter="fade">
                                      <p:cBhvr>
                                        <p:cTn id="56" dur="500"/>
                                        <p:tgtEl>
                                          <p:spTgt spid="12">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par>
                                <p:cTn id="62" presetID="10" presetClass="entr" presetSubtype="0" fill="hold" nodeType="withEffect">
                                  <p:stCondLst>
                                    <p:cond delay="60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par>
                                <p:cTn id="65" presetID="10" presetClass="entr" presetSubtype="0" fill="hold" nodeType="withEffect">
                                  <p:stCondLst>
                                    <p:cond delay="120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2">
                                            <p:txEl>
                                              <p:pRg st="6" end="6"/>
                                            </p:txEl>
                                          </p:spTgt>
                                        </p:tgtEl>
                                        <p:attrNameLst>
                                          <p:attrName>style.visibility</p:attrName>
                                        </p:attrNameLst>
                                      </p:cBhvr>
                                      <p:to>
                                        <p:strVal val="visible"/>
                                      </p:to>
                                    </p:set>
                                    <p:animEffect transition="in" filter="fade">
                                      <p:cBhvr>
                                        <p:cTn id="72" dur="500"/>
                                        <p:tgtEl>
                                          <p:spTgt spid="12">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049"/>
                                        </p:tgtEl>
                                        <p:attrNameLst>
                                          <p:attrName>style.visibility</p:attrName>
                                        </p:attrNameLst>
                                      </p:cBhvr>
                                      <p:to>
                                        <p:strVal val="visible"/>
                                      </p:to>
                                    </p:set>
                                    <p:animEffect transition="in" filter="fade">
                                      <p:cBhvr>
                                        <p:cTn id="77" dur="500"/>
                                        <p:tgtEl>
                                          <p:spTgt spid="2049"/>
                                        </p:tgtEl>
                                      </p:cBhvr>
                                    </p:animEffect>
                                  </p:childTnLst>
                                </p:cTn>
                              </p:par>
                              <p:par>
                                <p:cTn id="78" presetID="10" presetClass="entr" presetSubtype="0" fill="hold" nodeType="withEffect">
                                  <p:stCondLst>
                                    <p:cond delay="600"/>
                                  </p:stCondLst>
                                  <p:childTnLst>
                                    <p:set>
                                      <p:cBhvr>
                                        <p:cTn id="79" dur="1" fill="hold">
                                          <p:stCondLst>
                                            <p:cond delay="0"/>
                                          </p:stCondLst>
                                        </p:cTn>
                                        <p:tgtEl>
                                          <p:spTgt spid="2058"/>
                                        </p:tgtEl>
                                        <p:attrNameLst>
                                          <p:attrName>style.visibility</p:attrName>
                                        </p:attrNameLst>
                                      </p:cBhvr>
                                      <p:to>
                                        <p:strVal val="visible"/>
                                      </p:to>
                                    </p:set>
                                    <p:animEffect transition="in" filter="fade">
                                      <p:cBhvr>
                                        <p:cTn id="80" dur="5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Blood Basics</a:t>
            </a:r>
            <a:endParaRPr lang="en-GB" dirty="0"/>
          </a:p>
        </p:txBody>
      </p:sp>
      <p:sp>
        <p:nvSpPr>
          <p:cNvPr id="5" name="Content Placeholder 4"/>
          <p:cNvSpPr>
            <a:spLocks noGrp="1"/>
          </p:cNvSpPr>
          <p:nvPr>
            <p:ph idx="1"/>
          </p:nvPr>
        </p:nvSpPr>
        <p:spPr>
          <a:xfrm>
            <a:off x="107504" y="692696"/>
            <a:ext cx="7200800" cy="5976664"/>
          </a:xfrm>
        </p:spPr>
        <p:txBody>
          <a:bodyPr>
            <a:normAutofit/>
          </a:bodyPr>
          <a:lstStyle/>
          <a:p>
            <a:r>
              <a:rPr lang="en-GB" sz="2500" dirty="0" smtClean="0"/>
              <a:t>Blood is a </a:t>
            </a:r>
            <a:r>
              <a:rPr lang="en-GB" sz="2500" b="1" dirty="0" smtClean="0">
                <a:solidFill>
                  <a:srgbClr val="FF0000"/>
                </a:solidFill>
              </a:rPr>
              <a:t>red</a:t>
            </a:r>
            <a:r>
              <a:rPr lang="en-GB" sz="2500" dirty="0" smtClean="0"/>
              <a:t> liquid, but looks very different under a microscope.</a:t>
            </a:r>
          </a:p>
          <a:p>
            <a:endParaRPr lang="en-GB" sz="2500" dirty="0"/>
          </a:p>
          <a:p>
            <a:endParaRPr lang="en-GB" sz="2500" dirty="0" smtClean="0"/>
          </a:p>
          <a:p>
            <a:endParaRPr lang="en-GB" sz="2500" dirty="0"/>
          </a:p>
          <a:p>
            <a:endParaRPr lang="en-GB" sz="2500" dirty="0" smtClean="0"/>
          </a:p>
          <a:p>
            <a:endParaRPr lang="en-GB" sz="2500" dirty="0"/>
          </a:p>
          <a:p>
            <a:endParaRPr lang="en-GB" sz="2500" dirty="0" smtClean="0"/>
          </a:p>
          <a:p>
            <a:endParaRPr lang="en-GB" sz="2500" dirty="0"/>
          </a:p>
          <a:p>
            <a:endParaRPr lang="en-GB" sz="2500" dirty="0" smtClean="0"/>
          </a:p>
          <a:p>
            <a:endParaRPr lang="en-GB" sz="2500" dirty="0"/>
          </a:p>
          <a:p>
            <a:r>
              <a:rPr lang="en-GB" sz="2500" dirty="0" smtClean="0"/>
              <a:t>It’s actually made of </a:t>
            </a:r>
            <a:r>
              <a:rPr lang="en-GB" sz="2500" b="1" dirty="0" smtClean="0">
                <a:solidFill>
                  <a:srgbClr val="FF0000"/>
                </a:solidFill>
              </a:rPr>
              <a:t>four</a:t>
            </a:r>
            <a:r>
              <a:rPr lang="en-GB" sz="2500" dirty="0" smtClean="0"/>
              <a:t> main components that are pumped through the blood vessels.</a:t>
            </a:r>
            <a:endParaRPr lang="en-GB" sz="2500" dirty="0"/>
          </a:p>
        </p:txBody>
      </p:sp>
      <p:pic>
        <p:nvPicPr>
          <p:cNvPr id="2050" name="Picture 2" descr="http://www.sciencephoto.com/image/77752/large/C0013336-Donated_blood_bags-SPL.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1772816"/>
            <a:ext cx="2459821" cy="3672408"/>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pic>
        <p:nvPicPr>
          <p:cNvPr id="2052" name="Picture 4" descr="http://27.media.tumblr.com/tumblr_le9g7dQgMF1qcl4peo1_50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90350" y="1635224"/>
            <a:ext cx="4619625" cy="3810000"/>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4777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fade">
                                      <p:cBhvr>
                                        <p:cTn id="17" dur="5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0" end="10"/>
                                            </p:txEl>
                                          </p:spTgt>
                                        </p:tgtEl>
                                        <p:attrNameLst>
                                          <p:attrName>style.visibility</p:attrName>
                                        </p:attrNameLst>
                                      </p:cBhvr>
                                      <p:to>
                                        <p:strVal val="visible"/>
                                      </p:to>
                                    </p:set>
                                    <p:animEffect transition="in" filter="fade">
                                      <p:cBhvr>
                                        <p:cTn id="2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Blood Basics</a:t>
            </a:r>
            <a:endParaRPr lang="en-GB" dirty="0"/>
          </a:p>
        </p:txBody>
      </p:sp>
      <p:sp>
        <p:nvSpPr>
          <p:cNvPr id="5" name="Content Placeholder 4"/>
          <p:cNvSpPr>
            <a:spLocks noGrp="1"/>
          </p:cNvSpPr>
          <p:nvPr>
            <p:ph idx="1"/>
          </p:nvPr>
        </p:nvSpPr>
        <p:spPr>
          <a:xfrm>
            <a:off x="4139952" y="764704"/>
            <a:ext cx="4536504" cy="5760640"/>
          </a:xfrm>
        </p:spPr>
        <p:style>
          <a:lnRef idx="2">
            <a:schemeClr val="dk1"/>
          </a:lnRef>
          <a:fillRef idx="1">
            <a:schemeClr val="lt1"/>
          </a:fillRef>
          <a:effectRef idx="0">
            <a:schemeClr val="dk1"/>
          </a:effectRef>
          <a:fontRef idx="minor">
            <a:schemeClr val="dk1"/>
          </a:fontRef>
        </p:style>
        <p:txBody>
          <a:bodyPr>
            <a:normAutofit/>
          </a:bodyPr>
          <a:lstStyle/>
          <a:p>
            <a:r>
              <a:rPr lang="en-GB" sz="2500" dirty="0" smtClean="0"/>
              <a:t>The four components of blood are:</a:t>
            </a:r>
          </a:p>
          <a:p>
            <a:pPr marL="0" indent="0" algn="ctr">
              <a:buNone/>
            </a:pPr>
            <a:r>
              <a:rPr lang="en-GB" sz="2500" b="1" dirty="0" smtClean="0"/>
              <a:t>Plasma</a:t>
            </a:r>
          </a:p>
          <a:p>
            <a:pPr marL="0" indent="0" algn="ctr">
              <a:buNone/>
            </a:pPr>
            <a:r>
              <a:rPr lang="en-GB" sz="2500" b="1" dirty="0" smtClean="0"/>
              <a:t>Red Blood Cells</a:t>
            </a:r>
          </a:p>
          <a:p>
            <a:pPr marL="0" indent="0" algn="ctr">
              <a:buNone/>
            </a:pPr>
            <a:r>
              <a:rPr lang="en-GB" sz="2500" b="1" dirty="0" smtClean="0"/>
              <a:t>White Blood Cells</a:t>
            </a:r>
          </a:p>
          <a:p>
            <a:pPr marL="0" indent="0" algn="ctr">
              <a:buNone/>
            </a:pPr>
            <a:r>
              <a:rPr lang="en-GB" sz="2500" b="1" dirty="0" smtClean="0"/>
              <a:t>Platelets</a:t>
            </a:r>
          </a:p>
          <a:p>
            <a:pPr marL="0" indent="0" algn="ctr">
              <a:buNone/>
            </a:pPr>
            <a:endParaRPr lang="en-GB" sz="2500" b="1" dirty="0"/>
          </a:p>
          <a:p>
            <a:r>
              <a:rPr lang="en-GB" sz="2500" dirty="0" smtClean="0"/>
              <a:t>If a jar of blood was left to rest for a while, it would start to separate into different layers.</a:t>
            </a:r>
          </a:p>
          <a:p>
            <a:endParaRPr lang="en-GB" sz="2500" dirty="0"/>
          </a:p>
          <a:p>
            <a:r>
              <a:rPr lang="en-GB" sz="2500" dirty="0" smtClean="0"/>
              <a:t>The fast flow of blood keeps it well mixed in the body.</a:t>
            </a:r>
          </a:p>
          <a:p>
            <a:endParaRPr lang="en-GB" sz="2500" dirty="0"/>
          </a:p>
        </p:txBody>
      </p:sp>
      <p:pic>
        <p:nvPicPr>
          <p:cNvPr id="4098" name="Picture 2" descr="http://health.rush.edu/HealthInformation/graphics/images/en/19432.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r="27502"/>
          <a:stretch/>
        </p:blipFill>
        <p:spPr bwMode="auto">
          <a:xfrm>
            <a:off x="251520" y="1533127"/>
            <a:ext cx="3675785" cy="4056113"/>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392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Blood Components</a:t>
            </a:r>
            <a:endParaRPr lang="en-GB" dirty="0"/>
          </a:p>
        </p:txBody>
      </p:sp>
      <p:sp>
        <p:nvSpPr>
          <p:cNvPr id="2" name="Content Placeholder 1"/>
          <p:cNvSpPr>
            <a:spLocks noGrp="1"/>
          </p:cNvSpPr>
          <p:nvPr>
            <p:ph idx="1"/>
          </p:nvPr>
        </p:nvSpPr>
        <p:spPr>
          <a:xfrm>
            <a:off x="107504" y="764704"/>
            <a:ext cx="7272808" cy="5976664"/>
          </a:xfrm>
        </p:spPr>
        <p:txBody>
          <a:bodyPr>
            <a:normAutofit/>
          </a:bodyPr>
          <a:lstStyle/>
          <a:p>
            <a:r>
              <a:rPr lang="en-GB" sz="2400" dirty="0" smtClean="0"/>
              <a:t>Copy the table into your book and then fill it in as we cover the next few slides (or use the blood fact sheet).</a:t>
            </a:r>
            <a:endParaRPr lang="en-GB" sz="2400" dirty="0"/>
          </a:p>
        </p:txBody>
      </p:sp>
      <p:graphicFrame>
        <p:nvGraphicFramePr>
          <p:cNvPr id="6" name="Table 5"/>
          <p:cNvGraphicFramePr>
            <a:graphicFrameLocks noGrp="1"/>
          </p:cNvGraphicFramePr>
          <p:nvPr>
            <p:extLst>
              <p:ext uri="{D42A27DB-BD31-4B8C-83A1-F6EECF244321}">
                <p14:modId xmlns:p14="http://schemas.microsoft.com/office/powerpoint/2010/main" xmlns="" val="1594448131"/>
              </p:ext>
            </p:extLst>
          </p:nvPr>
        </p:nvGraphicFramePr>
        <p:xfrm>
          <a:off x="323528" y="1700808"/>
          <a:ext cx="8496944" cy="4896545"/>
        </p:xfrm>
        <a:graphic>
          <a:graphicData uri="http://schemas.openxmlformats.org/drawingml/2006/table">
            <a:tbl>
              <a:tblPr firstRow="1" bandRow="1">
                <a:tableStyleId>{5C22544A-7EE6-4342-B048-85BDC9FD1C3A}</a:tableStyleId>
              </a:tblPr>
              <a:tblGrid>
                <a:gridCol w="2124236"/>
                <a:gridCol w="2124236"/>
                <a:gridCol w="2124236"/>
                <a:gridCol w="2124236"/>
              </a:tblGrid>
              <a:tr h="595225">
                <a:tc>
                  <a:txBody>
                    <a:bodyPr/>
                    <a:lstStyle/>
                    <a:p>
                      <a:pPr algn="ctr"/>
                      <a:r>
                        <a:rPr lang="en-GB" sz="2800" dirty="0" smtClean="0"/>
                        <a:t>Part of Blood</a:t>
                      </a: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dirty="0" smtClean="0"/>
                        <a:t>Appearance</a:t>
                      </a: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dirty="0" smtClean="0"/>
                        <a:t>Job</a:t>
                      </a: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800" dirty="0" smtClean="0"/>
                        <a:t>Drawing</a:t>
                      </a: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75330">
                <a:tc>
                  <a:txBody>
                    <a:bodyPr/>
                    <a:lstStyle/>
                    <a:p>
                      <a:pPr algn="ctr"/>
                      <a:r>
                        <a:rPr lang="en-GB" sz="2800" dirty="0" smtClean="0"/>
                        <a:t>Red Blood Cell</a:t>
                      </a: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75330">
                <a:tc>
                  <a:txBody>
                    <a:bodyPr/>
                    <a:lstStyle/>
                    <a:p>
                      <a:pPr algn="ctr"/>
                      <a:r>
                        <a:rPr lang="en-GB" sz="2800" dirty="0" smtClean="0"/>
                        <a:t>Plasma</a:t>
                      </a: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75330">
                <a:tc>
                  <a:txBody>
                    <a:bodyPr/>
                    <a:lstStyle/>
                    <a:p>
                      <a:pPr algn="ctr"/>
                      <a:r>
                        <a:rPr lang="en-GB" sz="2800" dirty="0" smtClean="0"/>
                        <a:t>White Blood</a:t>
                      </a:r>
                      <a:r>
                        <a:rPr lang="en-GB" sz="2800" baseline="0" dirty="0" smtClean="0"/>
                        <a:t> Cell</a:t>
                      </a: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75330">
                <a:tc>
                  <a:txBody>
                    <a:bodyPr/>
                    <a:lstStyle/>
                    <a:p>
                      <a:pPr algn="ctr"/>
                      <a:r>
                        <a:rPr lang="en-GB" sz="2800" dirty="0" smtClean="0"/>
                        <a:t>Platelets</a:t>
                      </a: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2781180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064896" cy="432048"/>
          </a:xfrm>
        </p:spPr>
        <p:txBody>
          <a:bodyPr>
            <a:normAutofit fontScale="90000"/>
          </a:bodyPr>
          <a:lstStyle/>
          <a:p>
            <a:r>
              <a:rPr lang="en-GB" dirty="0" smtClean="0"/>
              <a:t>Red Blood Cells</a:t>
            </a:r>
            <a:endParaRPr lang="en-GB" dirty="0"/>
          </a:p>
        </p:txBody>
      </p:sp>
      <p:sp>
        <p:nvSpPr>
          <p:cNvPr id="5" name="Content Placeholder 4"/>
          <p:cNvSpPr>
            <a:spLocks noGrp="1"/>
          </p:cNvSpPr>
          <p:nvPr>
            <p:ph idx="1"/>
          </p:nvPr>
        </p:nvSpPr>
        <p:spPr>
          <a:xfrm>
            <a:off x="107504" y="692696"/>
            <a:ext cx="7200800" cy="5976664"/>
          </a:xfrm>
        </p:spPr>
        <p:txBody>
          <a:bodyPr>
            <a:normAutofit/>
          </a:bodyPr>
          <a:lstStyle/>
          <a:p>
            <a:r>
              <a:rPr lang="en-GB" sz="2500" b="1" dirty="0" smtClean="0"/>
              <a:t>Red blood cells</a:t>
            </a:r>
            <a:r>
              <a:rPr lang="en-GB" sz="2500" dirty="0" smtClean="0"/>
              <a:t> carry </a:t>
            </a:r>
            <a:r>
              <a:rPr lang="en-GB" sz="2500" b="1" dirty="0" smtClean="0"/>
              <a:t>oxygen</a:t>
            </a:r>
            <a:r>
              <a:rPr lang="en-GB" sz="2500" dirty="0"/>
              <a:t> </a:t>
            </a:r>
            <a:r>
              <a:rPr lang="en-GB" sz="2500" dirty="0" smtClean="0"/>
              <a:t>around the body. </a:t>
            </a:r>
          </a:p>
          <a:p>
            <a:endParaRPr lang="en-GB" sz="2500" b="1" dirty="0"/>
          </a:p>
          <a:p>
            <a:endParaRPr lang="en-GB" sz="2500" b="1" dirty="0" smtClean="0"/>
          </a:p>
          <a:p>
            <a:endParaRPr lang="en-GB" sz="2500" b="1" dirty="0"/>
          </a:p>
          <a:p>
            <a:endParaRPr lang="en-GB" sz="2500" b="1" dirty="0" smtClean="0"/>
          </a:p>
          <a:p>
            <a:endParaRPr lang="en-GB" sz="2500" b="1" dirty="0"/>
          </a:p>
          <a:p>
            <a:endParaRPr lang="en-GB" sz="2500" b="1" dirty="0" smtClean="0"/>
          </a:p>
          <a:p>
            <a:endParaRPr lang="en-GB" sz="2500" b="1" dirty="0"/>
          </a:p>
          <a:p>
            <a:r>
              <a:rPr lang="en-GB" sz="2500" dirty="0" smtClean="0"/>
              <a:t>They are </a:t>
            </a:r>
            <a:r>
              <a:rPr lang="en-GB" sz="2500" b="1" dirty="0" smtClean="0"/>
              <a:t>very small</a:t>
            </a:r>
            <a:r>
              <a:rPr lang="en-GB" sz="2500" dirty="0" smtClean="0"/>
              <a:t>, allowing them to get to all parts of the body.</a:t>
            </a:r>
          </a:p>
          <a:p>
            <a:endParaRPr lang="en-GB" sz="2500" dirty="0"/>
          </a:p>
          <a:p>
            <a:r>
              <a:rPr lang="en-GB" sz="2500" dirty="0" smtClean="0"/>
              <a:t>They are red because they contain a protein called </a:t>
            </a:r>
            <a:r>
              <a:rPr lang="en-GB" sz="2500" b="1" dirty="0" smtClean="0"/>
              <a:t>haemoglobin</a:t>
            </a:r>
            <a:r>
              <a:rPr lang="en-GB" sz="2500" dirty="0" smtClean="0"/>
              <a:t>, which </a:t>
            </a:r>
            <a:r>
              <a:rPr lang="en-GB" sz="2500" b="1" dirty="0" smtClean="0"/>
              <a:t>attracts oxygen</a:t>
            </a:r>
            <a:r>
              <a:rPr lang="en-GB" sz="2500" dirty="0" smtClean="0"/>
              <a:t> to the cell.</a:t>
            </a:r>
            <a:endParaRPr lang="en-GB" sz="2500" dirty="0"/>
          </a:p>
        </p:txBody>
      </p:sp>
      <p:pic>
        <p:nvPicPr>
          <p:cNvPr id="5122"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5333" t="5555" r="20222" b="3889"/>
          <a:stretch/>
        </p:blipFill>
        <p:spPr bwMode="auto">
          <a:xfrm rot="5400000">
            <a:off x="426987" y="1146635"/>
            <a:ext cx="2826977" cy="3177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3491880" y="1399416"/>
            <a:ext cx="3816424" cy="2677656"/>
          </a:xfrm>
          <a:prstGeom prst="rect">
            <a:avLst/>
          </a:prstGeom>
          <a:noFill/>
        </p:spPr>
        <p:txBody>
          <a:bodyPr wrap="square" rtlCol="0">
            <a:spAutoFit/>
          </a:bodyPr>
          <a:lstStyle/>
          <a:p>
            <a:pPr algn="ctr"/>
            <a:r>
              <a:rPr lang="en-GB" sz="2800" dirty="0" smtClean="0"/>
              <a:t>Red blood cells have a </a:t>
            </a:r>
            <a:r>
              <a:rPr lang="en-GB" sz="2800" b="1" dirty="0" smtClean="0"/>
              <a:t>disc-shape</a:t>
            </a:r>
            <a:r>
              <a:rPr lang="en-GB" sz="2800" dirty="0" smtClean="0"/>
              <a:t>.</a:t>
            </a:r>
          </a:p>
          <a:p>
            <a:pPr algn="ctr"/>
            <a:endParaRPr lang="en-GB" sz="2800" dirty="0"/>
          </a:p>
          <a:p>
            <a:pPr algn="ctr"/>
            <a:r>
              <a:rPr lang="en-GB" sz="2800" dirty="0" smtClean="0"/>
              <a:t>There is a </a:t>
            </a:r>
            <a:r>
              <a:rPr lang="en-GB" sz="2800" b="1" dirty="0" smtClean="0"/>
              <a:t>dent</a:t>
            </a:r>
            <a:r>
              <a:rPr lang="en-GB" sz="2800" dirty="0" smtClean="0"/>
              <a:t> on both sides, which allows them to </a:t>
            </a:r>
            <a:r>
              <a:rPr lang="en-GB" sz="2800" b="1" dirty="0" smtClean="0"/>
              <a:t>carry more oxygen</a:t>
            </a:r>
            <a:r>
              <a:rPr lang="en-GB" sz="2800" dirty="0" smtClean="0"/>
              <a:t>.</a:t>
            </a:r>
            <a:endParaRPr lang="en-GB" sz="2800" dirty="0"/>
          </a:p>
        </p:txBody>
      </p:sp>
    </p:spTree>
    <p:extLst>
      <p:ext uri="{BB962C8B-B14F-4D97-AF65-F5344CB8AC3E}">
        <p14:creationId xmlns:p14="http://schemas.microsoft.com/office/powerpoint/2010/main" xmlns="" val="423555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fade">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1289</Words>
  <Application>Microsoft Office PowerPoint</Application>
  <PresentationFormat>On-screen Show (4:3)</PresentationFormat>
  <Paragraphs>208</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Circulatory System</vt:lpstr>
      <vt:lpstr>Learning Objectives</vt:lpstr>
      <vt:lpstr>Success Criteria</vt:lpstr>
      <vt:lpstr>Starter Questions</vt:lpstr>
      <vt:lpstr>The Circulatory System</vt:lpstr>
      <vt:lpstr>Blood Basics</vt:lpstr>
      <vt:lpstr>Blood Basics</vt:lpstr>
      <vt:lpstr>Blood Components</vt:lpstr>
      <vt:lpstr>Red Blood Cells</vt:lpstr>
      <vt:lpstr>Red Blood Cells (Higher)</vt:lpstr>
      <vt:lpstr>Plasma</vt:lpstr>
      <vt:lpstr>White Blood Cells</vt:lpstr>
      <vt:lpstr>Platelets</vt:lpstr>
      <vt:lpstr>Questions</vt:lpstr>
      <vt:lpstr>higher</vt:lpstr>
      <vt:lpstr>More on RBCs…</vt:lpstr>
      <vt:lpstr>Blood Vessel Adaptations…</vt:lpstr>
      <vt:lpstr>Questions</vt:lpstr>
      <vt:lpstr>plenary</vt:lpstr>
      <vt:lpstr>Read through the blood fact sheet once again. Write a paragraph persuading people to donate blood.  Explain why it so important and who could benefit. Make sure you use information on the sheet.</vt:lpstr>
      <vt:lpstr>Learning Objectives</vt:lpstr>
      <vt:lpstr>Success Criteria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Circulatory System</dc:title>
  <dc:creator>Kamaljeet</dc:creator>
  <cp:lastModifiedBy>Varinder Singh</cp:lastModifiedBy>
  <cp:revision>39</cp:revision>
  <dcterms:created xsi:type="dcterms:W3CDTF">2012-03-15T18:33:37Z</dcterms:created>
  <dcterms:modified xsi:type="dcterms:W3CDTF">2013-05-21T09:25:49Z</dcterms:modified>
</cp:coreProperties>
</file>