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1" r:id="rId6"/>
    <p:sldId id="270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71" r:id="rId15"/>
    <p:sldId id="272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4/9/2013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10: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What is Radioactivity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</a:t>
            </a:r>
            <a:r>
              <a:rPr lang="en-GB" smtClean="0">
                <a:solidFill>
                  <a:schemeClr val="tx1"/>
                </a:solidFill>
                <a:latin typeface="Kristen ITC" pitchFamily="66" charset="0"/>
              </a:rPr>
              <a:t>part 2)</a:t>
            </a:r>
            <a:endParaRPr lang="en-GB" dirty="0" smtClean="0">
              <a:solidFill>
                <a:schemeClr val="tx1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What is a Nucleon?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58579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 proton and/or a neutron can sometimes go by </a:t>
            </a:r>
          </a:p>
          <a:p>
            <a:pPr>
              <a:buNone/>
            </a:pPr>
            <a:r>
              <a:rPr lang="en-GB" dirty="0" smtClean="0"/>
              <a:t>another name.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word </a:t>
            </a:r>
            <a:r>
              <a:rPr lang="en-GB" b="1" dirty="0" smtClean="0"/>
              <a:t>nucleon</a:t>
            </a:r>
            <a:r>
              <a:rPr lang="en-GB" dirty="0" smtClean="0"/>
              <a:t> is used to describe a particle in </a:t>
            </a:r>
          </a:p>
          <a:p>
            <a:pPr>
              <a:buNone/>
            </a:pPr>
            <a:r>
              <a:rPr lang="en-GB" dirty="0" smtClean="0"/>
              <a:t>the nucleus.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The nucleus of an atom can be represented as:</a:t>
            </a:r>
          </a:p>
          <a:p>
            <a:pPr algn="ctr">
              <a:buNone/>
            </a:pPr>
            <a:r>
              <a:rPr lang="en-GB" sz="4400" b="1" dirty="0" smtClean="0"/>
              <a:t>X</a:t>
            </a:r>
          </a:p>
          <a:p>
            <a:pPr>
              <a:buNone/>
            </a:pPr>
            <a:r>
              <a:rPr lang="en-GB" sz="2400" dirty="0" smtClean="0"/>
              <a:t>A = mass number (or nucleon number)</a:t>
            </a:r>
          </a:p>
          <a:p>
            <a:pPr>
              <a:buNone/>
            </a:pPr>
            <a:r>
              <a:rPr lang="en-GB" sz="2400" dirty="0" smtClean="0"/>
              <a:t>Z = atomic number (or proton number)</a:t>
            </a:r>
          </a:p>
          <a:p>
            <a:pPr>
              <a:buNone/>
            </a:pPr>
            <a:r>
              <a:rPr lang="en-GB" sz="2400" dirty="0" smtClean="0"/>
              <a:t>X = chemical symbol for the element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214810" y="4929198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5357826"/>
            <a:ext cx="142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Z</a:t>
            </a:r>
            <a:endParaRPr lang="en-GB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7991475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GB" sz="2400" u="sng" dirty="0">
                <a:latin typeface="Comic Sans MS" pitchFamily="66" charset="0"/>
              </a:rPr>
              <a:t>ALPHA DECAY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Comic Sans MS" pitchFamily="66" charset="0"/>
              </a:rPr>
              <a:t>In Alpha (</a:t>
            </a:r>
            <a:r>
              <a:rPr lang="en-GB" sz="2200" dirty="0">
                <a:latin typeface="Comic Sans MS" pitchFamily="66" charset="0"/>
                <a:sym typeface="Symbol" pitchFamily="18" charset="2"/>
              </a:rPr>
              <a:t>) decay </a:t>
            </a:r>
            <a:r>
              <a:rPr lang="en-GB" sz="2200" dirty="0">
                <a:latin typeface="Comic Sans MS" pitchFamily="66" charset="0"/>
              </a:rPr>
              <a:t>– an atom decays into a new atom and emits an alpha particle (2 protons and 2 neutrons – the nucleus of a helium atom).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en-GB" sz="2200" dirty="0">
                <a:latin typeface="Comic Sans MS" pitchFamily="66" charset="0"/>
              </a:rPr>
              <a:t>The atomic </a:t>
            </a:r>
            <a:r>
              <a:rPr lang="en-GB" sz="2200" b="1" i="1" dirty="0">
                <a:latin typeface="Comic Sans MS" pitchFamily="66" charset="0"/>
              </a:rPr>
              <a:t>MASS</a:t>
            </a:r>
            <a:r>
              <a:rPr lang="en-GB" sz="2200" dirty="0">
                <a:latin typeface="Comic Sans MS" pitchFamily="66" charset="0"/>
              </a:rPr>
              <a:t> goes </a:t>
            </a:r>
            <a:r>
              <a:rPr lang="en-GB" sz="2200" b="1" i="1" dirty="0">
                <a:latin typeface="Comic Sans MS" pitchFamily="66" charset="0"/>
              </a:rPr>
              <a:t>DOWN</a:t>
            </a:r>
            <a:r>
              <a:rPr lang="en-GB" sz="2200" dirty="0">
                <a:latin typeface="Comic Sans MS" pitchFamily="66" charset="0"/>
              </a:rPr>
              <a:t>  by </a:t>
            </a:r>
            <a:r>
              <a:rPr lang="en-GB" sz="2200" b="1" u="sng" dirty="0">
                <a:latin typeface="Comic Sans MS" pitchFamily="66" charset="0"/>
              </a:rPr>
              <a:t>4</a:t>
            </a:r>
            <a:r>
              <a:rPr lang="en-GB" sz="2200" dirty="0">
                <a:latin typeface="Comic Sans MS" pitchFamily="66" charset="0"/>
              </a:rPr>
              <a:t> and the atomic </a:t>
            </a:r>
            <a:r>
              <a:rPr lang="en-GB" sz="2200" b="1" i="1" dirty="0">
                <a:latin typeface="Comic Sans MS" pitchFamily="66" charset="0"/>
              </a:rPr>
              <a:t>NUMBER</a:t>
            </a:r>
            <a:r>
              <a:rPr lang="en-GB" sz="2200" dirty="0">
                <a:latin typeface="Comic Sans MS" pitchFamily="66" charset="0"/>
              </a:rPr>
              <a:t> down by </a:t>
            </a:r>
            <a:r>
              <a:rPr lang="en-GB" sz="2200" b="1" u="sng" dirty="0">
                <a:latin typeface="Comic Sans MS" pitchFamily="66" charset="0"/>
              </a:rPr>
              <a:t>2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50825" y="4106863"/>
            <a:ext cx="856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>
                <a:solidFill>
                  <a:srgbClr val="FF0000"/>
                </a:solidFill>
              </a:rPr>
              <a:t>A new element is, therefore, formed that is two places lower in the periodic table!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051050" y="5246688"/>
            <a:ext cx="4752975" cy="55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000" baseline="30000">
                <a:solidFill>
                  <a:srgbClr val="FF0000"/>
                </a:solidFill>
              </a:rPr>
              <a:t>238</a:t>
            </a:r>
            <a:r>
              <a:rPr lang="en-GB" sz="3000"/>
              <a:t>U</a:t>
            </a:r>
            <a:r>
              <a:rPr lang="en-GB" sz="3000" baseline="-25000">
                <a:solidFill>
                  <a:schemeClr val="accent2"/>
                </a:solidFill>
              </a:rPr>
              <a:t>92</a:t>
            </a:r>
            <a:r>
              <a:rPr lang="en-GB" sz="3000"/>
              <a:t>          </a:t>
            </a:r>
            <a:r>
              <a:rPr lang="en-GB" sz="3000" baseline="30000">
                <a:solidFill>
                  <a:srgbClr val="FF0000"/>
                </a:solidFill>
              </a:rPr>
              <a:t>234</a:t>
            </a:r>
            <a:r>
              <a:rPr lang="en-GB" sz="3000"/>
              <a:t>Th</a:t>
            </a:r>
            <a:r>
              <a:rPr lang="en-GB" sz="3000" baseline="-25000">
                <a:solidFill>
                  <a:schemeClr val="accent2"/>
                </a:solidFill>
              </a:rPr>
              <a:t>90</a:t>
            </a:r>
            <a:r>
              <a:rPr lang="en-GB" sz="3000"/>
              <a:t> + </a:t>
            </a:r>
            <a:r>
              <a:rPr lang="en-GB" sz="3000" baseline="30000">
                <a:solidFill>
                  <a:srgbClr val="FF0000"/>
                </a:solidFill>
              </a:rPr>
              <a:t>4</a:t>
            </a:r>
            <a:r>
              <a:rPr lang="en-GB" sz="3000"/>
              <a:t>He</a:t>
            </a:r>
            <a:r>
              <a:rPr lang="en-GB" sz="3000" baseline="-25000">
                <a:solidFill>
                  <a:schemeClr val="accent2"/>
                </a:solidFill>
              </a:rPr>
              <a:t>2</a:t>
            </a:r>
            <a:r>
              <a:rPr lang="en-GB"/>
              <a:t>      </a:t>
            </a: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071802" y="5500702"/>
            <a:ext cx="719138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74" name="AutoShape 11"/>
          <p:cNvSpPr>
            <a:spLocks noChangeArrowheads="1"/>
          </p:cNvSpPr>
          <p:nvPr/>
        </p:nvSpPr>
        <p:spPr bwMode="auto">
          <a:xfrm>
            <a:off x="900113" y="404813"/>
            <a:ext cx="7200900" cy="6477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560388" y="455613"/>
            <a:ext cx="79216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600" b="1"/>
              <a:t>A nucleon is a particle in a nucleus.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3834" y="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 animBg="1"/>
      <p:bldP spid="2970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987675" y="404813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u="sng">
                <a:latin typeface="Comic Sans MS" pitchFamily="66" charset="0"/>
              </a:rPr>
              <a:t>BETA DECAY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11188" y="1412875"/>
            <a:ext cx="7993062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>
                <a:latin typeface="Comic Sans MS" pitchFamily="66" charset="0"/>
              </a:rPr>
              <a:t>In beta decay, a high energy electron is ejected from the nucleus. A new atom is formed which has </a:t>
            </a:r>
            <a:r>
              <a:rPr lang="en-GB" sz="2200" b="1" i="1">
                <a:latin typeface="Comic Sans MS" pitchFamily="66" charset="0"/>
              </a:rPr>
              <a:t>ONE</a:t>
            </a:r>
            <a:r>
              <a:rPr lang="en-GB" sz="2200" b="1">
                <a:latin typeface="Comic Sans MS" pitchFamily="66" charset="0"/>
              </a:rPr>
              <a:t> </a:t>
            </a:r>
            <a:r>
              <a:rPr lang="en-GB" sz="2200" b="1" i="1">
                <a:latin typeface="Comic Sans MS" pitchFamily="66" charset="0"/>
              </a:rPr>
              <a:t>MORE</a:t>
            </a:r>
            <a:r>
              <a:rPr lang="en-GB" sz="2200">
                <a:latin typeface="Comic Sans MS" pitchFamily="66" charset="0"/>
              </a:rPr>
              <a:t> proton and </a:t>
            </a:r>
            <a:r>
              <a:rPr lang="en-GB" sz="2200" b="1" i="1">
                <a:latin typeface="Comic Sans MS" pitchFamily="66" charset="0"/>
              </a:rPr>
              <a:t>ONE</a:t>
            </a:r>
            <a:r>
              <a:rPr lang="en-GB" sz="2200" b="1">
                <a:latin typeface="Comic Sans MS" pitchFamily="66" charset="0"/>
              </a:rPr>
              <a:t> </a:t>
            </a:r>
            <a:r>
              <a:rPr lang="en-GB" sz="2200" b="1" i="1">
                <a:latin typeface="Comic Sans MS" pitchFamily="66" charset="0"/>
              </a:rPr>
              <a:t>LESS</a:t>
            </a:r>
            <a:r>
              <a:rPr lang="en-GB" sz="2200">
                <a:latin typeface="Comic Sans MS" pitchFamily="66" charset="0"/>
              </a:rPr>
              <a:t> neutron.</a:t>
            </a:r>
          </a:p>
          <a:p>
            <a:pPr>
              <a:spcBef>
                <a:spcPct val="50000"/>
              </a:spcBef>
            </a:pPr>
            <a:r>
              <a:rPr lang="en-GB" sz="2200">
                <a:latin typeface="Comic Sans MS" pitchFamily="66" charset="0"/>
              </a:rPr>
              <a:t>The atomic </a:t>
            </a:r>
            <a:r>
              <a:rPr lang="en-GB" sz="2200" b="1" i="1">
                <a:latin typeface="Comic Sans MS" pitchFamily="66" charset="0"/>
              </a:rPr>
              <a:t>MASS</a:t>
            </a:r>
            <a:r>
              <a:rPr lang="en-GB" sz="2200">
                <a:latin typeface="Comic Sans MS" pitchFamily="66" charset="0"/>
              </a:rPr>
              <a:t> remains unchanged (WHY?) and the atomic number </a:t>
            </a:r>
            <a:r>
              <a:rPr lang="en-GB" sz="2200" b="1" i="1">
                <a:latin typeface="Comic Sans MS" pitchFamily="66" charset="0"/>
              </a:rPr>
              <a:t>INCREASES</a:t>
            </a:r>
            <a:r>
              <a:rPr lang="en-GB" sz="2200">
                <a:latin typeface="Comic Sans MS" pitchFamily="66" charset="0"/>
              </a:rPr>
              <a:t> by </a:t>
            </a:r>
            <a:r>
              <a:rPr lang="en-GB" sz="2200" b="1" i="1">
                <a:latin typeface="Comic Sans MS" pitchFamily="66" charset="0"/>
              </a:rPr>
              <a:t>ONE</a:t>
            </a:r>
            <a:r>
              <a:rPr lang="en-GB" sz="2200">
                <a:latin typeface="Comic Sans MS" pitchFamily="66" charset="0"/>
              </a:rPr>
              <a:t>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051050" y="3716338"/>
            <a:ext cx="4752975" cy="558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000" baseline="30000">
                <a:solidFill>
                  <a:srgbClr val="FF0000"/>
                </a:solidFill>
              </a:rPr>
              <a:t>14</a:t>
            </a:r>
            <a:r>
              <a:rPr lang="en-GB" sz="3000"/>
              <a:t>C</a:t>
            </a:r>
            <a:r>
              <a:rPr lang="en-GB" sz="3000" baseline="-25000">
                <a:solidFill>
                  <a:schemeClr val="accent2"/>
                </a:solidFill>
              </a:rPr>
              <a:t>6</a:t>
            </a:r>
            <a:r>
              <a:rPr lang="en-GB" sz="3000"/>
              <a:t>          </a:t>
            </a:r>
            <a:r>
              <a:rPr lang="en-GB" sz="3000" baseline="30000">
                <a:solidFill>
                  <a:srgbClr val="FF0000"/>
                </a:solidFill>
              </a:rPr>
              <a:t>14</a:t>
            </a:r>
            <a:r>
              <a:rPr lang="en-GB" sz="3000"/>
              <a:t>N</a:t>
            </a:r>
            <a:r>
              <a:rPr lang="en-GB" sz="3000" baseline="-25000">
                <a:solidFill>
                  <a:schemeClr val="accent2"/>
                </a:solidFill>
              </a:rPr>
              <a:t>7</a:t>
            </a:r>
            <a:r>
              <a:rPr lang="en-GB" sz="3000"/>
              <a:t> + </a:t>
            </a:r>
            <a:r>
              <a:rPr lang="en-GB" sz="3000" baseline="30000">
                <a:solidFill>
                  <a:srgbClr val="FF0000"/>
                </a:solidFill>
              </a:rPr>
              <a:t>0</a:t>
            </a:r>
            <a:r>
              <a:rPr lang="en-GB" sz="3000"/>
              <a:t>e</a:t>
            </a:r>
            <a:r>
              <a:rPr lang="en-GB" sz="3000" baseline="-25000">
                <a:solidFill>
                  <a:schemeClr val="accent2"/>
                </a:solidFill>
              </a:rPr>
              <a:t>-1</a:t>
            </a:r>
            <a:r>
              <a:rPr lang="en-GB"/>
              <a:t>      </a:t>
            </a:r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786050" y="4000504"/>
            <a:ext cx="720725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611188" y="4724400"/>
            <a:ext cx="7705725" cy="17367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/>
              <a:t>A neutron has changed into a proton and an electron</a:t>
            </a:r>
          </a:p>
          <a:p>
            <a:pPr algn="ctr">
              <a:spcBef>
                <a:spcPct val="50000"/>
              </a:spcBef>
            </a:pPr>
            <a:r>
              <a:rPr lang="en-GB" sz="2000"/>
              <a:t>(Conservation of charge)</a:t>
            </a:r>
          </a:p>
          <a:p>
            <a:pPr algn="ctr">
              <a:spcBef>
                <a:spcPct val="50000"/>
              </a:spcBef>
            </a:pPr>
            <a:r>
              <a:rPr lang="en-GB" sz="2000">
                <a:solidFill>
                  <a:schemeClr val="tx2"/>
                </a:solidFill>
              </a:rPr>
              <a:t>The new element will be one place higher in the periodic table.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3834" y="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68313" y="476250"/>
            <a:ext cx="7991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GB" sz="2400" u="sng">
                <a:latin typeface="Comic Sans MS" pitchFamily="66" charset="0"/>
              </a:rPr>
              <a:t>GAMMA DECAY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This ONLY occurs with one or both of the other emissions.</a:t>
            </a:r>
          </a:p>
          <a:p>
            <a:pPr marL="342900" indent="-342900" algn="ctr">
              <a:spcBef>
                <a:spcPct val="50000"/>
              </a:spcBef>
            </a:pPr>
            <a:endParaRPr lang="en-GB" sz="2400">
              <a:latin typeface="Comic Sans MS" pitchFamily="66" charset="0"/>
            </a:endParaRPr>
          </a:p>
        </p:txBody>
      </p:sp>
      <p:pic>
        <p:nvPicPr>
          <p:cNvPr id="31750" name="Picture 6" descr="radioactive-at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773238"/>
            <a:ext cx="52387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5300663"/>
            <a:ext cx="8280400" cy="1176337"/>
          </a:xfrm>
          <a:prstGeom prst="rect">
            <a:avLst/>
          </a:prstGeom>
          <a:solidFill>
            <a:srgbClr val="FFFF00"/>
          </a:solidFill>
          <a:ln w="123825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Complete the nuclear equation:</a:t>
            </a:r>
          </a:p>
          <a:p>
            <a:pPr algn="ctr">
              <a:spcBef>
                <a:spcPct val="50000"/>
              </a:spcBef>
            </a:pPr>
            <a:r>
              <a:rPr lang="en-GB" sz="3000" baseline="30000">
                <a:solidFill>
                  <a:srgbClr val="FF0000"/>
                </a:solidFill>
              </a:rPr>
              <a:t>226</a:t>
            </a:r>
            <a:r>
              <a:rPr lang="en-GB" sz="3000"/>
              <a:t>Ra</a:t>
            </a:r>
            <a:r>
              <a:rPr lang="en-GB" sz="3000" baseline="-25000">
                <a:solidFill>
                  <a:schemeClr val="accent2"/>
                </a:solidFill>
              </a:rPr>
              <a:t>***</a:t>
            </a:r>
            <a:r>
              <a:rPr lang="en-GB" sz="3000"/>
              <a:t>              </a:t>
            </a:r>
            <a:r>
              <a:rPr lang="en-GB" sz="3000" baseline="30000"/>
              <a:t>***</a:t>
            </a:r>
            <a:r>
              <a:rPr lang="en-GB" sz="3000"/>
              <a:t>Rn</a:t>
            </a:r>
            <a:r>
              <a:rPr lang="en-GB" sz="3000" baseline="-25000">
                <a:solidFill>
                  <a:schemeClr val="accent2"/>
                </a:solidFill>
              </a:rPr>
              <a:t>86</a:t>
            </a:r>
            <a:r>
              <a:rPr lang="en-GB" sz="3000"/>
              <a:t>   +   </a:t>
            </a:r>
            <a:r>
              <a:rPr lang="en-GB" sz="3000" baseline="30000">
                <a:solidFill>
                  <a:srgbClr val="FF0000"/>
                </a:solidFill>
              </a:rPr>
              <a:t>4</a:t>
            </a:r>
            <a:r>
              <a:rPr lang="en-GB" sz="3000"/>
              <a:t>He</a:t>
            </a:r>
            <a:r>
              <a:rPr lang="en-GB" sz="3000" baseline="-2500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470275" y="6054725"/>
            <a:ext cx="865188" cy="0"/>
          </a:xfrm>
          <a:prstGeom prst="line">
            <a:avLst/>
          </a:prstGeom>
          <a:noFill/>
          <a:ln w="698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643834" y="0"/>
            <a:ext cx="150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1" grpId="0" animBg="1"/>
      <p:bldP spid="317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GB" b="1" u="sng" dirty="0" smtClean="0"/>
              <a:t>Foundation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When radiation strikes atoms of a material, ions are formed. What word is used to describe this process?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From which part of the atom does radiation come from.</a:t>
            </a:r>
          </a:p>
          <a:p>
            <a:pPr marL="514350" indent="-514350">
              <a:buAutoNum type="arabicPeriod"/>
            </a:pPr>
            <a:r>
              <a:rPr lang="en-GB" sz="2400" dirty="0" smtClean="0"/>
              <a:t>Explain how atoms become </a:t>
            </a:r>
            <a:r>
              <a:rPr lang="en-GB" sz="2400" dirty="0" err="1" smtClean="0"/>
              <a:t>i</a:t>
            </a:r>
            <a:r>
              <a:rPr lang="en-GB" sz="2400" dirty="0" smtClean="0"/>
              <a:t>. Negatively and ii. Positively charged.</a:t>
            </a:r>
          </a:p>
          <a:p>
            <a:pPr marL="514350" indent="-514350">
              <a:buNone/>
            </a:pPr>
            <a:r>
              <a:rPr lang="en-GB" b="1" u="sng" dirty="0" smtClean="0"/>
              <a:t>Higher</a:t>
            </a:r>
          </a:p>
          <a:p>
            <a:pPr marL="514350" indent="-514350">
              <a:buNone/>
            </a:pPr>
            <a:r>
              <a:rPr lang="en-GB" sz="2400" dirty="0" smtClean="0"/>
              <a:t>Complete the table below: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pPr>
              <a:buNone/>
            </a:pPr>
            <a:endParaRPr lang="en-GB" sz="2400" b="1" u="sng" dirty="0" smtClean="0"/>
          </a:p>
          <a:p>
            <a:pPr>
              <a:buNone/>
            </a:pPr>
            <a:endParaRPr lang="en-GB" sz="2400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4357692"/>
          <a:ext cx="8858312" cy="2357458"/>
        </p:xfrm>
        <a:graphic>
          <a:graphicData uri="http://schemas.openxmlformats.org/drawingml/2006/table">
            <a:tbl>
              <a:tblPr/>
              <a:tblGrid>
                <a:gridCol w="1821848"/>
                <a:gridCol w="2470790"/>
                <a:gridCol w="2248707"/>
                <a:gridCol w="2316967"/>
              </a:tblGrid>
              <a:tr h="353366">
                <a:tc>
                  <a:txBody>
                    <a:bodyPr/>
                    <a:lstStyle/>
                    <a:p>
                      <a:pPr marL="717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Times New Roman"/>
                        </a:rPr>
                        <a:t>isotope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Times New Roman"/>
                        </a:rPr>
                        <a:t>number of nucleons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Times New Roman"/>
                        </a:rPr>
                        <a:t>number of protons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Times New Roman"/>
                        </a:rPr>
                        <a:t>number of neutrons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14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C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226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88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Ra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209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81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Tl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235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92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U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858312" cy="607220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GB" sz="2800" b="1" u="sng" dirty="0" smtClean="0"/>
              <a:t>Higher</a:t>
            </a:r>
          </a:p>
          <a:p>
            <a:pPr marL="514350" indent="-514350">
              <a:buNone/>
            </a:pPr>
            <a:r>
              <a:rPr lang="en-GB" sz="2800" dirty="0" smtClean="0"/>
              <a:t>Complete the table below:</a:t>
            </a:r>
          </a:p>
          <a:p>
            <a:pPr marL="514350" indent="-514350"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dirty="0" smtClean="0"/>
          </a:p>
          <a:p>
            <a:pPr marL="514350" indent="-514350"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600" dirty="0" smtClean="0"/>
              <a:t>Complete the following nuclear equations.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baseline="30000" dirty="0" smtClean="0"/>
              <a:t>232</a:t>
            </a:r>
            <a:r>
              <a:rPr lang="en-GB" sz="2600" baseline="-25000" dirty="0" smtClean="0"/>
              <a:t>90</a:t>
            </a:r>
            <a:r>
              <a:rPr lang="en-GB" sz="2600" dirty="0" smtClean="0"/>
              <a:t>Th	</a:t>
            </a:r>
            <a:r>
              <a:rPr lang="en-GB" sz="2600" dirty="0" smtClean="0">
                <a:sym typeface="Wingdings"/>
              </a:rPr>
              <a:t></a:t>
            </a:r>
            <a:r>
              <a:rPr lang="en-GB" sz="2600" dirty="0" smtClean="0"/>
              <a:t>	</a:t>
            </a:r>
            <a:r>
              <a:rPr lang="en-GB" sz="2600" baseline="30000" dirty="0" smtClean="0"/>
              <a:t>4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He	+	Ra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baseline="30000" dirty="0" smtClean="0"/>
              <a:t>14</a:t>
            </a:r>
            <a:r>
              <a:rPr lang="en-GB" sz="2600" baseline="-25000" dirty="0" smtClean="0"/>
              <a:t>6</a:t>
            </a:r>
            <a:r>
              <a:rPr lang="en-GB" sz="2600" dirty="0" smtClean="0"/>
              <a:t>C	</a:t>
            </a:r>
            <a:r>
              <a:rPr lang="en-GB" sz="2600" dirty="0" smtClean="0">
                <a:sym typeface="Wingdings"/>
              </a:rPr>
              <a:t></a:t>
            </a:r>
            <a:r>
              <a:rPr lang="en-GB" sz="2600" dirty="0" smtClean="0"/>
              <a:t>	</a:t>
            </a:r>
            <a:r>
              <a:rPr lang="en-GB" sz="2600" baseline="30000" dirty="0" smtClean="0"/>
              <a:t>0 </a:t>
            </a:r>
            <a:r>
              <a:rPr lang="en-GB" sz="2600" baseline="-25000" dirty="0" smtClean="0"/>
              <a:t>–1</a:t>
            </a:r>
            <a:r>
              <a:rPr lang="en-GB" sz="2600" dirty="0" smtClean="0"/>
              <a:t>e	+	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baseline="30000" dirty="0" smtClean="0"/>
              <a:t>216</a:t>
            </a:r>
            <a:r>
              <a:rPr lang="en-GB" sz="2600" baseline="-25000" dirty="0" smtClean="0"/>
              <a:t>84</a:t>
            </a:r>
            <a:r>
              <a:rPr lang="en-GB" sz="2600" dirty="0" smtClean="0"/>
              <a:t>Po	</a:t>
            </a:r>
            <a:r>
              <a:rPr lang="en-GB" sz="2600" dirty="0" smtClean="0">
                <a:sym typeface="Wingdings"/>
              </a:rPr>
              <a:t></a:t>
            </a:r>
            <a:r>
              <a:rPr lang="en-GB" sz="2600" dirty="0" smtClean="0"/>
              <a:t>		+	</a:t>
            </a:r>
            <a:r>
              <a:rPr lang="en-GB" sz="2600" baseline="30000" dirty="0" smtClean="0"/>
              <a:t>212</a:t>
            </a:r>
            <a:r>
              <a:rPr lang="en-GB" sz="2600" baseline="-25000" dirty="0" smtClean="0"/>
              <a:t>82</a:t>
            </a:r>
            <a:r>
              <a:rPr lang="en-GB" sz="2600" dirty="0" smtClean="0"/>
              <a:t>Pb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baseline="30000" dirty="0" smtClean="0"/>
              <a:t>241</a:t>
            </a:r>
            <a:r>
              <a:rPr lang="en-GB" sz="2600" baseline="-25000" dirty="0" smtClean="0"/>
              <a:t>94</a:t>
            </a:r>
            <a:r>
              <a:rPr lang="en-GB" sz="2600" dirty="0" smtClean="0"/>
              <a:t>Pu	</a:t>
            </a:r>
            <a:r>
              <a:rPr lang="en-GB" sz="2600" dirty="0" smtClean="0">
                <a:sym typeface="Wingdings"/>
              </a:rPr>
              <a:t></a:t>
            </a:r>
            <a:r>
              <a:rPr lang="en-GB" sz="2600" dirty="0" smtClean="0"/>
              <a:t>		+	</a:t>
            </a:r>
            <a:r>
              <a:rPr lang="en-GB" sz="2600" baseline="30000" dirty="0" smtClean="0"/>
              <a:t>241</a:t>
            </a:r>
            <a:r>
              <a:rPr lang="en-GB" sz="2600" baseline="-25000" dirty="0" smtClean="0"/>
              <a:t>95</a:t>
            </a:r>
            <a:r>
              <a:rPr lang="en-GB" sz="2600" dirty="0" smtClean="0"/>
              <a:t>Am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smtClean="0"/>
              <a:t>       Ac	</a:t>
            </a:r>
            <a:r>
              <a:rPr lang="en-GB" sz="2600" dirty="0" smtClean="0">
                <a:sym typeface="Wingdings"/>
              </a:rPr>
              <a:t></a:t>
            </a:r>
            <a:r>
              <a:rPr lang="en-GB" sz="2600" dirty="0" smtClean="0"/>
              <a:t>	</a:t>
            </a:r>
            <a:r>
              <a:rPr lang="en-GB" sz="2600" baseline="30000" dirty="0" smtClean="0"/>
              <a:t>4</a:t>
            </a:r>
            <a:r>
              <a:rPr lang="en-GB" sz="2600" baseline="-25000" dirty="0" smtClean="0"/>
              <a:t>2</a:t>
            </a:r>
            <a:r>
              <a:rPr lang="en-GB" sz="2600" dirty="0" smtClean="0"/>
              <a:t>He	+	</a:t>
            </a:r>
            <a:r>
              <a:rPr lang="en-GB" sz="2600" baseline="30000" dirty="0" smtClean="0"/>
              <a:t>221</a:t>
            </a:r>
            <a:r>
              <a:rPr lang="en-GB" sz="2600" baseline="-25000" dirty="0" smtClean="0"/>
              <a:t>87</a:t>
            </a:r>
            <a:r>
              <a:rPr lang="en-GB" sz="2600" dirty="0" smtClean="0"/>
              <a:t>Fr</a:t>
            </a:r>
          </a:p>
          <a:p>
            <a:pPr marL="514350" indent="-514350">
              <a:buNone/>
            </a:pPr>
            <a:endParaRPr lang="en-GB" sz="2800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358082" y="0"/>
            <a:ext cx="1785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 ONLY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44" y="1785926"/>
          <a:ext cx="8858312" cy="2357458"/>
        </p:xfrm>
        <a:graphic>
          <a:graphicData uri="http://schemas.openxmlformats.org/drawingml/2006/table">
            <a:tbl>
              <a:tblPr/>
              <a:tblGrid>
                <a:gridCol w="1821848"/>
                <a:gridCol w="2470790"/>
                <a:gridCol w="2248707"/>
                <a:gridCol w="2316967"/>
              </a:tblGrid>
              <a:tr h="353366">
                <a:tc>
                  <a:txBody>
                    <a:bodyPr/>
                    <a:lstStyle/>
                    <a:p>
                      <a:pPr marL="717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="1" dirty="0">
                          <a:latin typeface="Arial"/>
                          <a:ea typeface="Times New Roman"/>
                          <a:cs typeface="Times New Roman"/>
                        </a:rPr>
                        <a:t>isotope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Times New Roman"/>
                        </a:rPr>
                        <a:t>number of nucleons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Times New Roman"/>
                        </a:rPr>
                        <a:t>number of protons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Arial"/>
                          <a:ea typeface="Times New Roman"/>
                          <a:cs typeface="Times New Roman"/>
                        </a:rPr>
                        <a:t>number of neutrons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14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C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226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88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Ra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209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81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Tl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1023">
                <a:tc>
                  <a:txBody>
                    <a:bodyPr/>
                    <a:lstStyle/>
                    <a:p>
                      <a:pPr marR="323850" algn="ctr">
                        <a:spcAft>
                          <a:spcPts val="0"/>
                        </a:spcAft>
                        <a:tabLst>
                          <a:tab pos="-2588895" algn="l"/>
                        </a:tabLst>
                      </a:pPr>
                      <a:r>
                        <a:rPr lang="en-GB" sz="1100" baseline="30000" dirty="0">
                          <a:latin typeface="Arial"/>
                          <a:ea typeface="Times New Roman"/>
                        </a:rPr>
                        <a:t>235</a:t>
                      </a:r>
                      <a:r>
                        <a:rPr lang="en-GB" sz="1100" baseline="-25000" dirty="0">
                          <a:latin typeface="Arial"/>
                          <a:ea typeface="Times New Roman"/>
                        </a:rPr>
                        <a:t>92</a:t>
                      </a:r>
                      <a:r>
                        <a:rPr lang="en-GB" sz="1100" dirty="0">
                          <a:latin typeface="Arial"/>
                          <a:ea typeface="Times New Roman"/>
                        </a:rPr>
                        <a:t>U</a:t>
                      </a:r>
                      <a:endParaRPr lang="en-GB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4045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radioactivity</a:t>
                      </a:r>
                      <a:r>
                        <a:rPr lang="en-GB" u="none" baseline="0" dirty="0" smtClean="0"/>
                        <a:t> ionises materials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ionisation</a:t>
                      </a:r>
                      <a:r>
                        <a:rPr lang="en-GB" u="none" baseline="0" dirty="0" smtClean="0"/>
                        <a:t> in terms of electron movement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 alpha particles are such good ionisers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baseline="0" dirty="0" smtClean="0"/>
                        <a:t> that radiation comes from the nucleus of an atom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radioactivity</a:t>
                      </a:r>
                      <a:r>
                        <a:rPr lang="en-GB" u="none" baseline="0" dirty="0" smtClean="0"/>
                        <a:t> as coming from the nucleus of an unstable atom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what happens to a nucleus</a:t>
                      </a:r>
                      <a:r>
                        <a:rPr lang="en-GB" u="none" baseline="0" dirty="0" smtClean="0"/>
                        <a:t> during alpha </a:t>
                      </a:r>
                      <a:r>
                        <a:rPr lang="en-GB" b="1" u="none" baseline="0" dirty="0" smtClean="0"/>
                        <a:t>and</a:t>
                      </a:r>
                      <a:r>
                        <a:rPr lang="en-GB" u="none" baseline="0" dirty="0" smtClean="0"/>
                        <a:t> beta decay</a:t>
                      </a:r>
                      <a:endParaRPr lang="en-GB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an alpha particle is a helium nucleus and a beta particle a high speed electron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Construct</a:t>
                      </a:r>
                      <a:r>
                        <a:rPr lang="en-GB" u="none" baseline="0" dirty="0" smtClean="0"/>
                        <a:t> and balance nuclear equations</a:t>
                      </a:r>
                      <a:endParaRPr lang="en-GB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atom • electron • negative • attract • electrostatic • positive • conductor • insulator • repel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722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b="1" dirty="0" smtClean="0"/>
              <a:t>1. What word describes radioactive nuclei?</a:t>
            </a:r>
          </a:p>
          <a:p>
            <a:pPr>
              <a:buNone/>
            </a:pPr>
            <a:r>
              <a:rPr lang="en-GB" dirty="0" smtClean="0"/>
              <a:t>a. Large	b. Unstable	c. Stable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2. What are the names of the particles in the nucleus of an atom?</a:t>
            </a:r>
          </a:p>
          <a:p>
            <a:pPr>
              <a:buNone/>
            </a:pPr>
            <a:r>
              <a:rPr lang="en-GB" dirty="0" smtClean="0"/>
              <a:t>a. Protons and neutrons	b. Neutrons and electrons	c. Protons and electrons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3. What type of nuclear radiation cannot penetrate skin?</a:t>
            </a:r>
          </a:p>
          <a:p>
            <a:pPr>
              <a:buNone/>
            </a:pPr>
            <a:r>
              <a:rPr lang="en-GB" dirty="0" smtClean="0"/>
              <a:t>a. Alpha	b. Beta	c. Gamma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4. What type of nuclear radiation is an electromagnetic wave?</a:t>
            </a:r>
          </a:p>
          <a:p>
            <a:pPr>
              <a:buNone/>
            </a:pPr>
            <a:r>
              <a:rPr lang="en-GB" dirty="0" smtClean="0"/>
              <a:t>a. Alpha	b. Beta	c. Gamma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5. What type of nuclear radiation is used to treat a brain tumour?</a:t>
            </a:r>
          </a:p>
          <a:p>
            <a:pPr marL="514350" indent="-514350">
              <a:buNone/>
            </a:pPr>
            <a:r>
              <a:rPr lang="en-GB" dirty="0" smtClean="0"/>
              <a:t>a. Alpha	b. Beta	c. Gamma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6. What type of nuclear radiation is the most penetrating?</a:t>
            </a:r>
          </a:p>
          <a:p>
            <a:pPr>
              <a:buNone/>
            </a:pPr>
            <a:r>
              <a:rPr lang="en-GB" dirty="0" smtClean="0"/>
              <a:t>a. Alpha	b. Beta	c. Gamma</a:t>
            </a:r>
          </a:p>
          <a:p>
            <a:pPr>
              <a:buNone/>
            </a:pPr>
            <a:r>
              <a:rPr lang="en-GB" dirty="0" smtClean="0"/>
              <a:t> </a:t>
            </a:r>
          </a:p>
          <a:p>
            <a:pPr lvl="0">
              <a:buNone/>
            </a:pPr>
            <a:r>
              <a:rPr lang="en-GB" b="1" dirty="0" smtClean="0"/>
              <a:t>7. What type of nuclear radiation is used to sterilise surgical instruments?</a:t>
            </a:r>
          </a:p>
          <a:p>
            <a:pPr>
              <a:buNone/>
            </a:pPr>
            <a:r>
              <a:rPr lang="en-GB" dirty="0" smtClean="0"/>
              <a:t>a. Alpha	b. Beta	c. Gamma</a:t>
            </a:r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b="1" dirty="0" smtClean="0"/>
              <a:t>8. What do you call the person who takes X-rays and uses radiation?</a:t>
            </a:r>
          </a:p>
          <a:p>
            <a:pPr>
              <a:buNone/>
            </a:pPr>
            <a:r>
              <a:rPr lang="en-GB" dirty="0" smtClean="0"/>
              <a:t>a. </a:t>
            </a:r>
            <a:r>
              <a:rPr lang="en-GB" dirty="0" err="1" smtClean="0"/>
              <a:t>Radioactivist</a:t>
            </a:r>
            <a:r>
              <a:rPr lang="en-GB" dirty="0" smtClean="0"/>
              <a:t>	b. Radiographer	c. Radiotherapist</a:t>
            </a:r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b="1" dirty="0" smtClean="0"/>
              <a:t>9. Which of the following is similar to X-rays?</a:t>
            </a:r>
          </a:p>
          <a:p>
            <a:pPr>
              <a:buNone/>
            </a:pPr>
            <a:r>
              <a:rPr lang="en-GB" dirty="0" smtClean="0"/>
              <a:t>a. Beta radiation	b. Electrons		c. Gamma radiation</a:t>
            </a:r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b="1" dirty="0" smtClean="0"/>
              <a:t>10. What type of nuclear radiation is most strongly ionising?</a:t>
            </a:r>
          </a:p>
          <a:p>
            <a:pPr>
              <a:buNone/>
            </a:pPr>
            <a:r>
              <a:rPr lang="en-GB" dirty="0" smtClean="0"/>
              <a:t>a. Alpha	b. Beta	</a:t>
            </a:r>
            <a:r>
              <a:rPr lang="en-GB" dirty="0" err="1" smtClean="0"/>
              <a:t>c.Gamma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/>
              <a:t>Recognise the ionising nature of alpha, beta and gamma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Describe how an atom changes when alpha or beta decay happens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Construct balanced nuclear decay equations.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4045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radioactivity</a:t>
                      </a:r>
                      <a:r>
                        <a:rPr lang="en-GB" u="none" baseline="0" dirty="0" smtClean="0"/>
                        <a:t> ionises materials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ionisation</a:t>
                      </a:r>
                      <a:r>
                        <a:rPr lang="en-GB" u="none" baseline="0" dirty="0" smtClean="0"/>
                        <a:t> in terms of electron movement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</a:t>
                      </a:r>
                      <a:r>
                        <a:rPr lang="en-GB" u="none" dirty="0" smtClean="0"/>
                        <a:t> why alpha particles are such good ionisers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baseline="0" dirty="0" smtClean="0"/>
                        <a:t> that radiation comes from the nucleus of an atom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radioactivity</a:t>
                      </a:r>
                      <a:r>
                        <a:rPr lang="en-GB" u="none" baseline="0" dirty="0" smtClean="0"/>
                        <a:t> as coming from the nucleus of an unstable atom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Describe</a:t>
                      </a:r>
                      <a:r>
                        <a:rPr lang="en-GB" u="none" dirty="0" smtClean="0"/>
                        <a:t> what happens to a nucleus</a:t>
                      </a:r>
                      <a:r>
                        <a:rPr lang="en-GB" u="none" baseline="0" dirty="0" smtClean="0"/>
                        <a:t> during alpha </a:t>
                      </a:r>
                      <a:r>
                        <a:rPr lang="en-GB" b="1" u="none" baseline="0" dirty="0" smtClean="0"/>
                        <a:t>and</a:t>
                      </a:r>
                      <a:r>
                        <a:rPr lang="en-GB" u="none" baseline="0" dirty="0" smtClean="0"/>
                        <a:t> beta decay</a:t>
                      </a:r>
                      <a:endParaRPr lang="en-GB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</a:t>
                      </a:r>
                      <a:r>
                        <a:rPr lang="en-GB" u="none" dirty="0" smtClean="0"/>
                        <a:t> that an alpha particle is a helium nucleus and a beta particle a high speed electron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Construct</a:t>
                      </a:r>
                      <a:r>
                        <a:rPr lang="en-GB" u="none" baseline="0" dirty="0" smtClean="0"/>
                        <a:t> and balance nuclear equations</a:t>
                      </a:r>
                      <a:endParaRPr lang="en-GB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atom • electron • negative • attract • electrostatic • positive • conductor • insulator • repel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915988"/>
          </a:xfrm>
        </p:spPr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Types of radiation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495800" y="1125538"/>
            <a:ext cx="464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1)  Alpha (</a:t>
            </a:r>
            <a:r>
              <a:rPr lang="en-GB" sz="2000">
                <a:latin typeface="Comic Sans MS" pitchFamily="66" charset="0"/>
                <a:sym typeface="Symbol" pitchFamily="18" charset="2"/>
              </a:rPr>
              <a:t>) </a:t>
            </a:r>
            <a:r>
              <a:rPr lang="en-GB" sz="2000">
                <a:latin typeface="Comic Sans MS" pitchFamily="66" charset="0"/>
              </a:rPr>
              <a:t>– an atom decays into a new atom and emits an alpha particle (2 protons and 2 neutrons – the nucleus of a helium atom)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495800" y="2852738"/>
            <a:ext cx="4648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2)  Beta (</a:t>
            </a:r>
            <a:r>
              <a:rPr lang="en-GB" sz="2000">
                <a:latin typeface="Comic Sans MS" pitchFamily="66" charset="0"/>
                <a:sym typeface="Symbol" pitchFamily="18" charset="2"/>
              </a:rPr>
              <a:t>)</a:t>
            </a:r>
            <a:r>
              <a:rPr lang="en-GB" sz="2000">
                <a:latin typeface="Comic Sans MS" pitchFamily="66" charset="0"/>
              </a:rPr>
              <a:t> – an atom decays into a new atom by changing a neutron into a proton and electron.  The fast moving, high energy electron is called a beta particle.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495800" y="4937125"/>
            <a:ext cx="4648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3)  Gamma – after </a:t>
            </a:r>
            <a:r>
              <a:rPr lang="en-GB" sz="2000">
                <a:latin typeface="Comic Sans MS" pitchFamily="66" charset="0"/>
                <a:sym typeface="Symbol" pitchFamily="18" charset="2"/>
              </a:rPr>
              <a:t> or  decay surplus energy is sometimes emitted.  This is called gamma radiation and has a very high frequency with short wavelength.  The atom is not changed.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0825" y="811213"/>
            <a:ext cx="1023938" cy="1084262"/>
            <a:chOff x="1728" y="1680"/>
            <a:chExt cx="816" cy="864"/>
          </a:xfrm>
        </p:grpSpPr>
        <p:sp>
          <p:nvSpPr>
            <p:cNvPr id="28679" name="Oval 7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0" name="Oval 8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73" name="Oval 9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4" name="Oval 10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76" name="Oval 12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77" name="Oval 13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79" name="Oval 15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82" name="Oval 18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84" name="Oval 20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85" name="Oval 21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824038" y="811213"/>
            <a:ext cx="903287" cy="1023937"/>
            <a:chOff x="1149" y="799"/>
            <a:chExt cx="569" cy="645"/>
          </a:xfrm>
        </p:grpSpPr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61" name="Oval 26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62" name="Oval 27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64" name="Oval 29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66" name="Oval 31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68" name="Oval 33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70" name="Oval 35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276600" y="1243013"/>
            <a:ext cx="601663" cy="492125"/>
            <a:chOff x="1875" y="1133"/>
            <a:chExt cx="379" cy="310"/>
          </a:xfrm>
        </p:grpSpPr>
        <p:sp>
          <p:nvSpPr>
            <p:cNvPr id="6255" name="Oval 37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6" name="Oval 38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12" name="Oval 40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250825" y="2949575"/>
            <a:ext cx="1023938" cy="1084263"/>
            <a:chOff x="1728" y="1680"/>
            <a:chExt cx="816" cy="864"/>
          </a:xfrm>
        </p:grpSpPr>
        <p:sp>
          <p:nvSpPr>
            <p:cNvPr id="28714" name="Oval 42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15" name="Oval 43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41" name="Oval 44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2" name="Oval 45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8" name="Oval 46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44" name="Oval 47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5" name="Oval 48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1" name="Oval 49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47" name="Oval 50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Oval 51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24" name="Oval 52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50" name="Oval 53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6" name="Oval 54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52" name="Oval 55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53" name="Oval 56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9" name="Oval 57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6" name="Group 58"/>
          <p:cNvGrpSpPr>
            <a:grpSpLocks/>
          </p:cNvGrpSpPr>
          <p:nvPr/>
        </p:nvGrpSpPr>
        <p:grpSpPr bwMode="auto">
          <a:xfrm>
            <a:off x="1908175" y="2949575"/>
            <a:ext cx="1023938" cy="1084263"/>
            <a:chOff x="1202" y="2024"/>
            <a:chExt cx="645" cy="683"/>
          </a:xfrm>
        </p:grpSpPr>
        <p:sp>
          <p:nvSpPr>
            <p:cNvPr id="28731" name="Oval 59"/>
            <p:cNvSpPr>
              <a:spLocks noChangeArrowheads="1"/>
            </p:cNvSpPr>
            <p:nvPr/>
          </p:nvSpPr>
          <p:spPr bwMode="auto">
            <a:xfrm>
              <a:off x="1316" y="2100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32" name="Oval 60"/>
            <p:cNvSpPr>
              <a:spLocks noChangeArrowheads="1"/>
            </p:cNvSpPr>
            <p:nvPr/>
          </p:nvSpPr>
          <p:spPr bwMode="auto">
            <a:xfrm>
              <a:off x="1278" y="2252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25" name="Oval 61"/>
            <p:cNvSpPr>
              <a:spLocks noChangeArrowheads="1"/>
            </p:cNvSpPr>
            <p:nvPr/>
          </p:nvSpPr>
          <p:spPr bwMode="auto">
            <a:xfrm>
              <a:off x="1392" y="2290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6" name="Oval 62"/>
            <p:cNvSpPr>
              <a:spLocks noChangeArrowheads="1"/>
            </p:cNvSpPr>
            <p:nvPr/>
          </p:nvSpPr>
          <p:spPr bwMode="auto">
            <a:xfrm>
              <a:off x="1430" y="2214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5" name="Oval 63"/>
            <p:cNvSpPr>
              <a:spLocks noChangeArrowheads="1"/>
            </p:cNvSpPr>
            <p:nvPr/>
          </p:nvSpPr>
          <p:spPr bwMode="auto">
            <a:xfrm>
              <a:off x="1354" y="240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28" name="Oval 64"/>
            <p:cNvSpPr>
              <a:spLocks noChangeArrowheads="1"/>
            </p:cNvSpPr>
            <p:nvPr/>
          </p:nvSpPr>
          <p:spPr bwMode="auto">
            <a:xfrm>
              <a:off x="1202" y="2176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9" name="Oval 65"/>
            <p:cNvSpPr>
              <a:spLocks noChangeArrowheads="1"/>
            </p:cNvSpPr>
            <p:nvPr/>
          </p:nvSpPr>
          <p:spPr bwMode="auto">
            <a:xfrm>
              <a:off x="1240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8" name="Oval 66"/>
            <p:cNvSpPr>
              <a:spLocks noChangeArrowheads="1"/>
            </p:cNvSpPr>
            <p:nvPr/>
          </p:nvSpPr>
          <p:spPr bwMode="auto">
            <a:xfrm>
              <a:off x="1506" y="2328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31" name="Oval 67"/>
            <p:cNvSpPr>
              <a:spLocks noChangeArrowheads="1"/>
            </p:cNvSpPr>
            <p:nvPr/>
          </p:nvSpPr>
          <p:spPr bwMode="auto">
            <a:xfrm>
              <a:off x="1543" y="2479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0" name="Oval 68"/>
            <p:cNvSpPr>
              <a:spLocks noChangeArrowheads="1"/>
            </p:cNvSpPr>
            <p:nvPr/>
          </p:nvSpPr>
          <p:spPr bwMode="auto">
            <a:xfrm>
              <a:off x="1657" y="2403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41" name="Oval 69"/>
            <p:cNvSpPr>
              <a:spLocks noChangeArrowheads="1"/>
            </p:cNvSpPr>
            <p:nvPr/>
          </p:nvSpPr>
          <p:spPr bwMode="auto">
            <a:xfrm>
              <a:off x="1506" y="213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34" name="Oval 70"/>
            <p:cNvSpPr>
              <a:spLocks noChangeArrowheads="1"/>
            </p:cNvSpPr>
            <p:nvPr/>
          </p:nvSpPr>
          <p:spPr bwMode="auto">
            <a:xfrm>
              <a:off x="1619" y="2290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43" name="Oval 71"/>
            <p:cNvSpPr>
              <a:spLocks noChangeArrowheads="1"/>
            </p:cNvSpPr>
            <p:nvPr/>
          </p:nvSpPr>
          <p:spPr bwMode="auto">
            <a:xfrm>
              <a:off x="1430" y="2479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36" name="Oval 72"/>
            <p:cNvSpPr>
              <a:spLocks noChangeArrowheads="1"/>
            </p:cNvSpPr>
            <p:nvPr/>
          </p:nvSpPr>
          <p:spPr bwMode="auto">
            <a:xfrm>
              <a:off x="1619" y="213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7" name="Oval 73"/>
            <p:cNvSpPr>
              <a:spLocks noChangeArrowheads="1"/>
            </p:cNvSpPr>
            <p:nvPr/>
          </p:nvSpPr>
          <p:spPr bwMode="auto">
            <a:xfrm>
              <a:off x="1468" y="2024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38" name="Oval 74"/>
            <p:cNvSpPr>
              <a:spLocks noChangeArrowheads="1"/>
            </p:cNvSpPr>
            <p:nvPr/>
          </p:nvSpPr>
          <p:spPr bwMode="auto">
            <a:xfrm>
              <a:off x="1316" y="2517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47" name="Oval 75"/>
          <p:cNvSpPr>
            <a:spLocks noChangeArrowheads="1"/>
          </p:cNvSpPr>
          <p:nvPr/>
        </p:nvSpPr>
        <p:spPr bwMode="auto">
          <a:xfrm>
            <a:off x="3708400" y="3381375"/>
            <a:ext cx="144463" cy="144463"/>
          </a:xfrm>
          <a:prstGeom prst="ellipse">
            <a:avLst/>
          </a:prstGeom>
          <a:gradFill rotWithShape="1">
            <a:gsLst>
              <a:gs pos="0">
                <a:srgbClr val="000076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250825" y="5157788"/>
            <a:ext cx="1023938" cy="1084262"/>
            <a:chOff x="1728" y="1680"/>
            <a:chExt cx="816" cy="864"/>
          </a:xfrm>
        </p:grpSpPr>
        <p:sp>
          <p:nvSpPr>
            <p:cNvPr id="28749" name="Oval 77"/>
            <p:cNvSpPr>
              <a:spLocks noChangeArrowheads="1"/>
            </p:cNvSpPr>
            <p:nvPr/>
          </p:nvSpPr>
          <p:spPr bwMode="auto">
            <a:xfrm>
              <a:off x="1872" y="1776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50" name="Oval 78"/>
            <p:cNvSpPr>
              <a:spLocks noChangeArrowheads="1"/>
            </p:cNvSpPr>
            <p:nvPr/>
          </p:nvSpPr>
          <p:spPr bwMode="auto">
            <a:xfrm>
              <a:off x="1824" y="1968"/>
              <a:ext cx="240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09" name="Oval 79"/>
            <p:cNvSpPr>
              <a:spLocks noChangeArrowheads="1"/>
            </p:cNvSpPr>
            <p:nvPr/>
          </p:nvSpPr>
          <p:spPr bwMode="auto">
            <a:xfrm>
              <a:off x="1968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0" name="Oval 80"/>
            <p:cNvSpPr>
              <a:spLocks noChangeArrowheads="1"/>
            </p:cNvSpPr>
            <p:nvPr/>
          </p:nvSpPr>
          <p:spPr bwMode="auto">
            <a:xfrm>
              <a:off x="2016" y="192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3" name="Oval 81"/>
            <p:cNvSpPr>
              <a:spLocks noChangeArrowheads="1"/>
            </p:cNvSpPr>
            <p:nvPr/>
          </p:nvSpPr>
          <p:spPr bwMode="auto">
            <a:xfrm>
              <a:off x="1920" y="2159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12" name="Oval 82"/>
            <p:cNvSpPr>
              <a:spLocks noChangeArrowheads="1"/>
            </p:cNvSpPr>
            <p:nvPr/>
          </p:nvSpPr>
          <p:spPr bwMode="auto">
            <a:xfrm>
              <a:off x="1728" y="1872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3" name="Oval 83"/>
            <p:cNvSpPr>
              <a:spLocks noChangeArrowheads="1"/>
            </p:cNvSpPr>
            <p:nvPr/>
          </p:nvSpPr>
          <p:spPr bwMode="auto">
            <a:xfrm>
              <a:off x="1776" y="216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6" name="Oval 84"/>
            <p:cNvSpPr>
              <a:spLocks noChangeArrowheads="1"/>
            </p:cNvSpPr>
            <p:nvPr/>
          </p:nvSpPr>
          <p:spPr bwMode="auto">
            <a:xfrm>
              <a:off x="2113" y="2065"/>
              <a:ext cx="239" cy="23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15" name="Oval 85"/>
            <p:cNvSpPr>
              <a:spLocks noChangeArrowheads="1"/>
            </p:cNvSpPr>
            <p:nvPr/>
          </p:nvSpPr>
          <p:spPr bwMode="auto">
            <a:xfrm>
              <a:off x="2160" y="225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58" name="Oval 86"/>
            <p:cNvSpPr>
              <a:spLocks noChangeArrowheads="1"/>
            </p:cNvSpPr>
            <p:nvPr/>
          </p:nvSpPr>
          <p:spPr bwMode="auto">
            <a:xfrm>
              <a:off x="2304" y="2159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59" name="Oval 87"/>
            <p:cNvSpPr>
              <a:spLocks noChangeArrowheads="1"/>
            </p:cNvSpPr>
            <p:nvPr/>
          </p:nvSpPr>
          <p:spPr bwMode="auto">
            <a:xfrm>
              <a:off x="2113" y="1824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18" name="Oval 88"/>
            <p:cNvSpPr>
              <a:spLocks noChangeArrowheads="1"/>
            </p:cNvSpPr>
            <p:nvPr/>
          </p:nvSpPr>
          <p:spPr bwMode="auto">
            <a:xfrm>
              <a:off x="2256" y="2016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1" name="Oval 89"/>
            <p:cNvSpPr>
              <a:spLocks noChangeArrowheads="1"/>
            </p:cNvSpPr>
            <p:nvPr/>
          </p:nvSpPr>
          <p:spPr bwMode="auto">
            <a:xfrm>
              <a:off x="2016" y="2256"/>
              <a:ext cx="239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20" name="Oval 90"/>
            <p:cNvSpPr>
              <a:spLocks noChangeArrowheads="1"/>
            </p:cNvSpPr>
            <p:nvPr/>
          </p:nvSpPr>
          <p:spPr bwMode="auto">
            <a:xfrm>
              <a:off x="2256" y="1824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1" name="Oval 91"/>
            <p:cNvSpPr>
              <a:spLocks noChangeArrowheads="1"/>
            </p:cNvSpPr>
            <p:nvPr/>
          </p:nvSpPr>
          <p:spPr bwMode="auto">
            <a:xfrm>
              <a:off x="2064" y="1680"/>
              <a:ext cx="240" cy="24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64" name="Oval 92"/>
            <p:cNvSpPr>
              <a:spLocks noChangeArrowheads="1"/>
            </p:cNvSpPr>
            <p:nvPr/>
          </p:nvSpPr>
          <p:spPr bwMode="auto">
            <a:xfrm>
              <a:off x="1872" y="2304"/>
              <a:ext cx="240" cy="24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8" name="Group 93"/>
          <p:cNvGrpSpPr>
            <a:grpSpLocks/>
          </p:cNvGrpSpPr>
          <p:nvPr/>
        </p:nvGrpSpPr>
        <p:grpSpPr bwMode="auto">
          <a:xfrm>
            <a:off x="1835150" y="5229225"/>
            <a:ext cx="903288" cy="1023938"/>
            <a:chOff x="1149" y="799"/>
            <a:chExt cx="569" cy="645"/>
          </a:xfrm>
        </p:grpSpPr>
        <p:sp>
          <p:nvSpPr>
            <p:cNvPr id="28766" name="Oval 94"/>
            <p:cNvSpPr>
              <a:spLocks noChangeArrowheads="1"/>
            </p:cNvSpPr>
            <p:nvPr/>
          </p:nvSpPr>
          <p:spPr bwMode="auto">
            <a:xfrm>
              <a:off x="1225" y="875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67" name="Oval 95"/>
            <p:cNvSpPr>
              <a:spLocks noChangeArrowheads="1"/>
            </p:cNvSpPr>
            <p:nvPr/>
          </p:nvSpPr>
          <p:spPr bwMode="auto">
            <a:xfrm>
              <a:off x="1187" y="1027"/>
              <a:ext cx="190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197" name="Oval 96"/>
            <p:cNvSpPr>
              <a:spLocks noChangeArrowheads="1"/>
            </p:cNvSpPr>
            <p:nvPr/>
          </p:nvSpPr>
          <p:spPr bwMode="auto">
            <a:xfrm>
              <a:off x="1301" y="1065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8" name="Oval 97"/>
            <p:cNvSpPr>
              <a:spLocks noChangeArrowheads="1"/>
            </p:cNvSpPr>
            <p:nvPr/>
          </p:nvSpPr>
          <p:spPr bwMode="auto">
            <a:xfrm>
              <a:off x="1339" y="989"/>
              <a:ext cx="189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0" name="Oval 98"/>
            <p:cNvSpPr>
              <a:spLocks noChangeArrowheads="1"/>
            </p:cNvSpPr>
            <p:nvPr/>
          </p:nvSpPr>
          <p:spPr bwMode="auto">
            <a:xfrm>
              <a:off x="1263" y="1178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00" name="Oval 99"/>
            <p:cNvSpPr>
              <a:spLocks noChangeArrowheads="1"/>
            </p:cNvSpPr>
            <p:nvPr/>
          </p:nvSpPr>
          <p:spPr bwMode="auto">
            <a:xfrm>
              <a:off x="1149" y="1178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2" name="Oval 100"/>
            <p:cNvSpPr>
              <a:spLocks noChangeArrowheads="1"/>
            </p:cNvSpPr>
            <p:nvPr/>
          </p:nvSpPr>
          <p:spPr bwMode="auto">
            <a:xfrm>
              <a:off x="1415" y="1103"/>
              <a:ext cx="189" cy="189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02" name="Oval 101"/>
            <p:cNvSpPr>
              <a:spLocks noChangeArrowheads="1"/>
            </p:cNvSpPr>
            <p:nvPr/>
          </p:nvSpPr>
          <p:spPr bwMode="auto">
            <a:xfrm>
              <a:off x="1452" y="1254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4" name="Oval 102"/>
            <p:cNvSpPr>
              <a:spLocks noChangeArrowheads="1"/>
            </p:cNvSpPr>
            <p:nvPr/>
          </p:nvSpPr>
          <p:spPr bwMode="auto">
            <a:xfrm>
              <a:off x="1415" y="913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04" name="Oval 103"/>
            <p:cNvSpPr>
              <a:spLocks noChangeArrowheads="1"/>
            </p:cNvSpPr>
            <p:nvPr/>
          </p:nvSpPr>
          <p:spPr bwMode="auto">
            <a:xfrm>
              <a:off x="1528" y="1065"/>
              <a:ext cx="190" cy="189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76" name="Oval 104"/>
            <p:cNvSpPr>
              <a:spLocks noChangeArrowheads="1"/>
            </p:cNvSpPr>
            <p:nvPr/>
          </p:nvSpPr>
          <p:spPr bwMode="auto">
            <a:xfrm>
              <a:off x="1339" y="1254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6206" name="Oval 105"/>
            <p:cNvSpPr>
              <a:spLocks noChangeArrowheads="1"/>
            </p:cNvSpPr>
            <p:nvPr/>
          </p:nvSpPr>
          <p:spPr bwMode="auto">
            <a:xfrm>
              <a:off x="1377" y="799"/>
              <a:ext cx="189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106"/>
          <p:cNvGrpSpPr>
            <a:grpSpLocks/>
          </p:cNvGrpSpPr>
          <p:nvPr/>
        </p:nvGrpSpPr>
        <p:grpSpPr bwMode="auto">
          <a:xfrm>
            <a:off x="3203575" y="4941888"/>
            <a:ext cx="601663" cy="492125"/>
            <a:chOff x="1875" y="1133"/>
            <a:chExt cx="379" cy="310"/>
          </a:xfrm>
        </p:grpSpPr>
        <p:sp>
          <p:nvSpPr>
            <p:cNvPr id="6191" name="Oval 107"/>
            <p:cNvSpPr>
              <a:spLocks noChangeArrowheads="1"/>
            </p:cNvSpPr>
            <p:nvPr/>
          </p:nvSpPr>
          <p:spPr bwMode="auto">
            <a:xfrm>
              <a:off x="1875" y="113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Oval 108"/>
            <p:cNvSpPr>
              <a:spLocks noChangeArrowheads="1"/>
            </p:cNvSpPr>
            <p:nvPr/>
          </p:nvSpPr>
          <p:spPr bwMode="auto">
            <a:xfrm>
              <a:off x="2064" y="1253"/>
              <a:ext cx="190" cy="190"/>
            </a:xfrm>
            <a:prstGeom prst="ellipse">
              <a:avLst/>
            </a:prstGeom>
            <a:gradFill rotWithShape="0">
              <a:gsLst>
                <a:gs pos="0">
                  <a:srgbClr val="FF0000"/>
                </a:gs>
                <a:gs pos="100000">
                  <a:srgbClr val="FFC1C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81" name="Oval 109"/>
            <p:cNvSpPr>
              <a:spLocks noChangeArrowheads="1"/>
            </p:cNvSpPr>
            <p:nvPr/>
          </p:nvSpPr>
          <p:spPr bwMode="auto">
            <a:xfrm>
              <a:off x="2018" y="1162"/>
              <a:ext cx="189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28782" name="Oval 110"/>
            <p:cNvSpPr>
              <a:spLocks noChangeArrowheads="1"/>
            </p:cNvSpPr>
            <p:nvPr/>
          </p:nvSpPr>
          <p:spPr bwMode="auto">
            <a:xfrm>
              <a:off x="1951" y="1247"/>
              <a:ext cx="190" cy="190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>
                <a:latin typeface="Arial" charset="0"/>
              </a:endParaRPr>
            </a:p>
          </p:txBody>
        </p:sp>
      </p:grpSp>
      <p:grpSp>
        <p:nvGrpSpPr>
          <p:cNvPr id="10" name="Group 111"/>
          <p:cNvGrpSpPr>
            <a:grpSpLocks/>
          </p:cNvGrpSpPr>
          <p:nvPr/>
        </p:nvGrpSpPr>
        <p:grpSpPr bwMode="auto">
          <a:xfrm>
            <a:off x="3276600" y="5805488"/>
            <a:ext cx="936625" cy="393700"/>
            <a:chOff x="2688" y="960"/>
            <a:chExt cx="1535" cy="623"/>
          </a:xfrm>
        </p:grpSpPr>
        <p:grpSp>
          <p:nvGrpSpPr>
            <p:cNvPr id="11" name="Group 112"/>
            <p:cNvGrpSpPr>
              <a:grpSpLocks/>
            </p:cNvGrpSpPr>
            <p:nvPr/>
          </p:nvGrpSpPr>
          <p:grpSpPr bwMode="auto">
            <a:xfrm>
              <a:off x="2688" y="1248"/>
              <a:ext cx="383" cy="335"/>
              <a:chOff x="1632" y="2688"/>
              <a:chExt cx="383" cy="335"/>
            </a:xfrm>
          </p:grpSpPr>
          <p:sp>
            <p:nvSpPr>
              <p:cNvPr id="6189" name="Arc 113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90" name="Arc 114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115"/>
            <p:cNvGrpSpPr>
              <a:grpSpLocks/>
            </p:cNvGrpSpPr>
            <p:nvPr/>
          </p:nvGrpSpPr>
          <p:grpSpPr bwMode="auto">
            <a:xfrm>
              <a:off x="3456" y="1248"/>
              <a:ext cx="383" cy="335"/>
              <a:chOff x="1632" y="2688"/>
              <a:chExt cx="383" cy="335"/>
            </a:xfrm>
          </p:grpSpPr>
          <p:sp>
            <p:nvSpPr>
              <p:cNvPr id="6187" name="Arc 116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8" name="Arc 117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118"/>
            <p:cNvGrpSpPr>
              <a:grpSpLocks/>
            </p:cNvGrpSpPr>
            <p:nvPr/>
          </p:nvGrpSpPr>
          <p:grpSpPr bwMode="auto">
            <a:xfrm flipV="1">
              <a:off x="3840" y="960"/>
              <a:ext cx="383" cy="335"/>
              <a:chOff x="1632" y="2688"/>
              <a:chExt cx="383" cy="335"/>
            </a:xfrm>
          </p:grpSpPr>
          <p:sp>
            <p:nvSpPr>
              <p:cNvPr id="6185" name="Arc 119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6" name="Arc 120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" name="Group 121"/>
            <p:cNvGrpSpPr>
              <a:grpSpLocks/>
            </p:cNvGrpSpPr>
            <p:nvPr/>
          </p:nvGrpSpPr>
          <p:grpSpPr bwMode="auto">
            <a:xfrm flipV="1">
              <a:off x="3072" y="960"/>
              <a:ext cx="383" cy="335"/>
              <a:chOff x="1632" y="2688"/>
              <a:chExt cx="383" cy="335"/>
            </a:xfrm>
          </p:grpSpPr>
          <p:sp>
            <p:nvSpPr>
              <p:cNvPr id="6183" name="Arc 122"/>
              <p:cNvSpPr>
                <a:spLocks/>
              </p:cNvSpPr>
              <p:nvPr/>
            </p:nvSpPr>
            <p:spPr bwMode="auto">
              <a:xfrm flipV="1">
                <a:off x="1825" y="2689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4" name="Arc 123"/>
              <p:cNvSpPr>
                <a:spLocks/>
              </p:cNvSpPr>
              <p:nvPr/>
            </p:nvSpPr>
            <p:spPr bwMode="auto">
              <a:xfrm flipH="1" flipV="1">
                <a:off x="1632" y="2688"/>
                <a:ext cx="190" cy="334"/>
              </a:xfrm>
              <a:custGeom>
                <a:avLst/>
                <a:gdLst>
                  <a:gd name="T0" fmla="*/ 0 w 21600"/>
                  <a:gd name="T1" fmla="*/ 0 h 21600"/>
                  <a:gd name="T2" fmla="*/ 190 w 21600"/>
                  <a:gd name="T3" fmla="*/ 334 h 21600"/>
                  <a:gd name="T4" fmla="*/ 0 w 21600"/>
                  <a:gd name="T5" fmla="*/ 33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8796" name="Text Box 124"/>
          <p:cNvSpPr txBox="1">
            <a:spLocks noChangeArrowheads="1"/>
          </p:cNvSpPr>
          <p:nvPr/>
        </p:nvSpPr>
        <p:spPr bwMode="auto">
          <a:xfrm>
            <a:off x="0" y="1890713"/>
            <a:ext cx="154781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Unstable nucleus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8797" name="Text Box 125"/>
          <p:cNvSpPr txBox="1">
            <a:spLocks noChangeArrowheads="1"/>
          </p:cNvSpPr>
          <p:nvPr/>
        </p:nvSpPr>
        <p:spPr bwMode="auto">
          <a:xfrm>
            <a:off x="0" y="6216650"/>
            <a:ext cx="154781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Unstable nucleus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8798" name="Text Box 126"/>
          <p:cNvSpPr txBox="1">
            <a:spLocks noChangeArrowheads="1"/>
          </p:cNvSpPr>
          <p:nvPr/>
        </p:nvSpPr>
        <p:spPr bwMode="auto">
          <a:xfrm>
            <a:off x="0" y="4291013"/>
            <a:ext cx="154781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Unstable nucleus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8799" name="Text Box 127"/>
          <p:cNvSpPr txBox="1">
            <a:spLocks noChangeArrowheads="1"/>
          </p:cNvSpPr>
          <p:nvPr/>
        </p:nvSpPr>
        <p:spPr bwMode="auto">
          <a:xfrm>
            <a:off x="1619250" y="6216650"/>
            <a:ext cx="143986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New nucleus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8800" name="Text Box 128"/>
          <p:cNvSpPr txBox="1">
            <a:spLocks noChangeArrowheads="1"/>
          </p:cNvSpPr>
          <p:nvPr/>
        </p:nvSpPr>
        <p:spPr bwMode="auto">
          <a:xfrm>
            <a:off x="1476375" y="1890713"/>
            <a:ext cx="1439863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New nucleus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8801" name="AutoShape 129"/>
          <p:cNvSpPr>
            <a:spLocks noChangeArrowheads="1"/>
          </p:cNvSpPr>
          <p:nvPr/>
        </p:nvSpPr>
        <p:spPr bwMode="auto">
          <a:xfrm>
            <a:off x="1403350" y="124301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02" name="AutoShape 130"/>
          <p:cNvSpPr>
            <a:spLocks noChangeArrowheads="1"/>
          </p:cNvSpPr>
          <p:nvPr/>
        </p:nvSpPr>
        <p:spPr bwMode="auto">
          <a:xfrm>
            <a:off x="1403350" y="338137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03" name="AutoShape 131"/>
          <p:cNvSpPr>
            <a:spLocks noChangeArrowheads="1"/>
          </p:cNvSpPr>
          <p:nvPr/>
        </p:nvSpPr>
        <p:spPr bwMode="auto">
          <a:xfrm>
            <a:off x="1403350" y="5661025"/>
            <a:ext cx="360363" cy="287338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04" name="AutoShape 132"/>
          <p:cNvSpPr>
            <a:spLocks noChangeArrowheads="1"/>
          </p:cNvSpPr>
          <p:nvPr/>
        </p:nvSpPr>
        <p:spPr bwMode="auto">
          <a:xfrm>
            <a:off x="2843213" y="1314450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05" name="AutoShape 133"/>
          <p:cNvSpPr>
            <a:spLocks noChangeArrowheads="1"/>
          </p:cNvSpPr>
          <p:nvPr/>
        </p:nvSpPr>
        <p:spPr bwMode="auto">
          <a:xfrm>
            <a:off x="2843213" y="5876925"/>
            <a:ext cx="287337" cy="287338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06" name="AutoShape 134"/>
          <p:cNvSpPr>
            <a:spLocks noChangeArrowheads="1"/>
          </p:cNvSpPr>
          <p:nvPr/>
        </p:nvSpPr>
        <p:spPr bwMode="auto">
          <a:xfrm>
            <a:off x="3132138" y="3309938"/>
            <a:ext cx="287337" cy="287337"/>
          </a:xfrm>
          <a:prstGeom prst="plus">
            <a:avLst>
              <a:gd name="adj" fmla="val 35361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807" name="AutoShape 135"/>
          <p:cNvSpPr>
            <a:spLocks noChangeArrowheads="1"/>
          </p:cNvSpPr>
          <p:nvPr/>
        </p:nvSpPr>
        <p:spPr bwMode="auto">
          <a:xfrm rot="-1562587">
            <a:off x="2771775" y="5300663"/>
            <a:ext cx="360363" cy="287337"/>
          </a:xfrm>
          <a:prstGeom prst="rightArrow">
            <a:avLst>
              <a:gd name="adj1" fmla="val 50000"/>
              <a:gd name="adj2" fmla="val 31354"/>
            </a:avLst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" name="Group 136"/>
          <p:cNvGrpSpPr>
            <a:grpSpLocks/>
          </p:cNvGrpSpPr>
          <p:nvPr/>
        </p:nvGrpSpPr>
        <p:grpSpPr bwMode="auto">
          <a:xfrm>
            <a:off x="684213" y="4076700"/>
            <a:ext cx="2303462" cy="857250"/>
            <a:chOff x="431" y="2568"/>
            <a:chExt cx="1451" cy="540"/>
          </a:xfrm>
        </p:grpSpPr>
        <p:sp>
          <p:nvSpPr>
            <p:cNvPr id="6176" name="Text Box 137"/>
            <p:cNvSpPr txBox="1">
              <a:spLocks noChangeArrowheads="1"/>
            </p:cNvSpPr>
            <p:nvPr/>
          </p:nvSpPr>
          <p:spPr bwMode="auto">
            <a:xfrm>
              <a:off x="1020" y="2704"/>
              <a:ext cx="862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>
                  <a:latin typeface="Comic Sans MS" pitchFamily="66" charset="0"/>
                </a:rPr>
                <a:t>New nucleus</a:t>
              </a:r>
              <a:endParaRPr lang="en-US">
                <a:latin typeface="Comic Sans MS" pitchFamily="66" charset="0"/>
              </a:endParaRPr>
            </a:p>
          </p:txBody>
        </p:sp>
        <p:sp>
          <p:nvSpPr>
            <p:cNvPr id="6177" name="Line 138"/>
            <p:cNvSpPr>
              <a:spLocks noChangeShapeType="1"/>
            </p:cNvSpPr>
            <p:nvPr/>
          </p:nvSpPr>
          <p:spPr bwMode="auto">
            <a:xfrm flipH="1" flipV="1">
              <a:off x="431" y="2568"/>
              <a:ext cx="816" cy="182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178" name="Line 139"/>
            <p:cNvSpPr>
              <a:spLocks noChangeShapeType="1"/>
            </p:cNvSpPr>
            <p:nvPr/>
          </p:nvSpPr>
          <p:spPr bwMode="auto">
            <a:xfrm flipV="1">
              <a:off x="1338" y="2568"/>
              <a:ext cx="45" cy="136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812" name="Text Box 140"/>
          <p:cNvSpPr txBox="1">
            <a:spLocks noChangeArrowheads="1"/>
          </p:cNvSpPr>
          <p:nvPr/>
        </p:nvSpPr>
        <p:spPr bwMode="auto">
          <a:xfrm>
            <a:off x="2843213" y="1890713"/>
            <a:ext cx="1547812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Alpha particle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8813" name="Text Box 141"/>
          <p:cNvSpPr txBox="1">
            <a:spLocks noChangeArrowheads="1"/>
          </p:cNvSpPr>
          <p:nvPr/>
        </p:nvSpPr>
        <p:spPr bwMode="auto">
          <a:xfrm>
            <a:off x="3059113" y="3670300"/>
            <a:ext cx="1547812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Beta particle</a:t>
            </a:r>
            <a:endParaRPr lang="en-US" sz="2400">
              <a:latin typeface="Comic Sans MS" pitchFamily="66" charset="0"/>
            </a:endParaRPr>
          </a:p>
        </p:txBody>
      </p:sp>
      <p:sp>
        <p:nvSpPr>
          <p:cNvPr id="28814" name="Text Box 142"/>
          <p:cNvSpPr txBox="1">
            <a:spLocks noChangeArrowheads="1"/>
          </p:cNvSpPr>
          <p:nvPr/>
        </p:nvSpPr>
        <p:spPr bwMode="auto">
          <a:xfrm>
            <a:off x="2916238" y="6216650"/>
            <a:ext cx="1547812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>
                <a:latin typeface="Comic Sans MS" pitchFamily="66" charset="0"/>
              </a:rPr>
              <a:t>Gamma radiation</a:t>
            </a:r>
            <a:endParaRPr lang="en-US" sz="24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28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2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autoUpdateAnimBg="0"/>
      <p:bldP spid="28677" grpId="0" autoUpdateAnimBg="0"/>
      <p:bldP spid="28747" grpId="0" animBg="1"/>
      <p:bldP spid="28796" grpId="0"/>
      <p:bldP spid="28797" grpId="0"/>
      <p:bldP spid="28798" grpId="0"/>
      <p:bldP spid="28799" grpId="0"/>
      <p:bldP spid="28800" grpId="0"/>
      <p:bldP spid="28801" grpId="0" animBg="1"/>
      <p:bldP spid="28802" grpId="0" animBg="1"/>
      <p:bldP spid="28803" grpId="0" animBg="1"/>
      <p:bldP spid="28804" grpId="0" animBg="1"/>
      <p:bldP spid="28805" grpId="0" animBg="1"/>
      <p:bldP spid="28806" grpId="0" animBg="1"/>
      <p:bldP spid="28807" grpId="0" animBg="1"/>
      <p:bldP spid="28812" grpId="0"/>
      <p:bldP spid="28813" grpId="0"/>
      <p:bldP spid="288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 smtClean="0"/>
              <a:t>Nuclear radiation </a:t>
            </a:r>
            <a:r>
              <a:rPr lang="en-GB" b="1" dirty="0" smtClean="0"/>
              <a:t>ionises</a:t>
            </a:r>
            <a:r>
              <a:rPr lang="en-GB" dirty="0" smtClean="0"/>
              <a:t> materials.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When nuclear radiation strikes atoms of the </a:t>
            </a:r>
          </a:p>
          <a:p>
            <a:pPr>
              <a:buNone/>
            </a:pPr>
            <a:r>
              <a:rPr lang="en-GB" dirty="0" smtClean="0"/>
              <a:t>material it is passing through, it knocks </a:t>
            </a:r>
          </a:p>
          <a:p>
            <a:pPr>
              <a:buNone/>
            </a:pPr>
            <a:r>
              <a:rPr lang="en-GB" dirty="0" smtClean="0"/>
              <a:t>negatively charged </a:t>
            </a:r>
            <a:r>
              <a:rPr lang="en-GB" b="1" dirty="0" smtClean="0"/>
              <a:t>electrons</a:t>
            </a:r>
            <a:r>
              <a:rPr lang="en-GB" dirty="0" smtClean="0"/>
              <a:t> out of the atoms.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dirty="0" smtClean="0"/>
              <a:t>The atoms become positively charged; they are </a:t>
            </a:r>
          </a:p>
          <a:p>
            <a:pPr>
              <a:buNone/>
            </a:pPr>
            <a:r>
              <a:rPr lang="en-GB" dirty="0" smtClean="0"/>
              <a:t>no positive </a:t>
            </a:r>
            <a:r>
              <a:rPr lang="en-GB" b="1" dirty="0" smtClean="0"/>
              <a:t>ions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Other particles may gain these ‘knocked off’ electrons and </a:t>
            </a:r>
          </a:p>
          <a:p>
            <a:pPr>
              <a:buNone/>
            </a:pPr>
            <a:r>
              <a:rPr lang="en-GB" dirty="0" smtClean="0"/>
              <a:t>become negatively charged; these are now negative </a:t>
            </a:r>
            <a:r>
              <a:rPr lang="en-GB" b="1" dirty="0" smtClean="0"/>
              <a:t>ions</a:t>
            </a:r>
            <a:r>
              <a:rPr lang="en-GB" dirty="0" smtClean="0"/>
              <a:t>.</a:t>
            </a:r>
            <a:endParaRPr lang="en-GB" b="1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presence of </a:t>
            </a:r>
            <a:r>
              <a:rPr lang="en-GB" b="1" dirty="0" smtClean="0"/>
              <a:t>ions</a:t>
            </a:r>
            <a:r>
              <a:rPr lang="en-GB" dirty="0" smtClean="0"/>
              <a:t> can cause problems.</a:t>
            </a:r>
            <a:endParaRPr lang="en-GB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/>
          <a:lstStyle/>
          <a:p>
            <a:r>
              <a:rPr lang="en-GB" dirty="0" smtClean="0"/>
              <a:t>Alpha Particle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8858312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An alpha particle...</a:t>
            </a:r>
          </a:p>
          <a:p>
            <a:r>
              <a:rPr lang="en-GB" dirty="0" smtClean="0"/>
              <a:t>Is positively charged</a:t>
            </a:r>
          </a:p>
          <a:p>
            <a:r>
              <a:rPr lang="en-GB" dirty="0" smtClean="0"/>
              <a:t>Has a relatively large mass</a:t>
            </a:r>
          </a:p>
          <a:p>
            <a:r>
              <a:rPr lang="en-GB" dirty="0" smtClean="0"/>
              <a:t>Has helium gas around it</a:t>
            </a:r>
          </a:p>
          <a:p>
            <a:endParaRPr lang="en-GB" dirty="0" smtClean="0"/>
          </a:p>
          <a:p>
            <a:r>
              <a:rPr lang="en-GB" dirty="0" smtClean="0"/>
              <a:t>Is a helium nucleus</a:t>
            </a:r>
          </a:p>
          <a:p>
            <a:r>
              <a:rPr lang="en-GB" dirty="0" smtClean="0"/>
              <a:t>Consists of two protons and two neutrons</a:t>
            </a:r>
          </a:p>
          <a:p>
            <a:endParaRPr lang="en-GB" dirty="0" smtClean="0"/>
          </a:p>
          <a:p>
            <a:r>
              <a:rPr lang="en-GB" dirty="0" smtClean="0"/>
              <a:t>When emitted from the nucleus of an atom the remaining nucleus is a different element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8229600" cy="1143000"/>
          </a:xfrm>
        </p:spPr>
        <p:txBody>
          <a:bodyPr/>
          <a:lstStyle/>
          <a:p>
            <a:r>
              <a:rPr lang="en-GB" dirty="0" smtClean="0"/>
              <a:t>Beta Particle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786874" cy="592935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 beta particle is...</a:t>
            </a:r>
          </a:p>
          <a:p>
            <a:r>
              <a:rPr lang="en-GB" dirty="0" smtClean="0"/>
              <a:t>Is negatively charged</a:t>
            </a:r>
          </a:p>
          <a:p>
            <a:r>
              <a:rPr lang="en-GB" dirty="0" smtClean="0"/>
              <a:t>Has a very small mass</a:t>
            </a:r>
          </a:p>
          <a:p>
            <a:r>
              <a:rPr lang="en-GB" dirty="0" smtClean="0"/>
              <a:t>Travels very fast (</a:t>
            </a:r>
            <a:r>
              <a:rPr lang="en-GB" baseline="30000" dirty="0" smtClean="0"/>
              <a:t>1</a:t>
            </a:r>
            <a:r>
              <a:rPr lang="en-GB" dirty="0" smtClean="0"/>
              <a:t>/</a:t>
            </a:r>
            <a:r>
              <a:rPr lang="en-GB" baseline="-25000" dirty="0" smtClean="0"/>
              <a:t>10 </a:t>
            </a:r>
            <a:r>
              <a:rPr lang="en-GB" dirty="0" smtClean="0"/>
              <a:t>the speed of light)</a:t>
            </a:r>
            <a:endParaRPr lang="en-GB" baseline="-25000" dirty="0" smtClean="0"/>
          </a:p>
          <a:p>
            <a:endParaRPr lang="en-GB" baseline="-25000" dirty="0" smtClean="0"/>
          </a:p>
          <a:p>
            <a:r>
              <a:rPr lang="en-GB" dirty="0" smtClean="0"/>
              <a:t>A fast moving electron</a:t>
            </a:r>
          </a:p>
          <a:p>
            <a:endParaRPr lang="en-GB" dirty="0" smtClean="0"/>
          </a:p>
          <a:p>
            <a:r>
              <a:rPr lang="en-GB" dirty="0" smtClean="0"/>
              <a:t>When emitted from the nucleus of an atom the remaining nucleus is a different element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214338"/>
            <a:ext cx="8229600" cy="1143000"/>
          </a:xfrm>
        </p:spPr>
        <p:txBody>
          <a:bodyPr/>
          <a:lstStyle/>
          <a:p>
            <a:r>
              <a:rPr lang="en-GB" dirty="0" smtClean="0"/>
              <a:t>Gamma Radiation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929354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Gamma radiation is...</a:t>
            </a:r>
          </a:p>
          <a:p>
            <a:r>
              <a:rPr lang="en-GB" dirty="0" smtClean="0"/>
              <a:t>An electromagnetic wave</a:t>
            </a:r>
          </a:p>
          <a:p>
            <a:endParaRPr lang="en-GB" dirty="0" smtClean="0"/>
          </a:p>
          <a:p>
            <a:r>
              <a:rPr lang="en-GB" dirty="0" smtClean="0"/>
              <a:t>When emitted it removes excess energy from a nucleus</a:t>
            </a:r>
          </a:p>
          <a:p>
            <a:endParaRPr lang="en-GB" dirty="0" smtClean="0"/>
          </a:p>
          <a:p>
            <a:r>
              <a:rPr lang="en-GB" dirty="0" smtClean="0"/>
              <a:t>The emission of gamma radiation does not change the composition of the nucleus; it remains the same element.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938</Words>
  <Application>Microsoft Office PowerPoint</Application>
  <PresentationFormat>On-screen Show (4:3)</PresentationFormat>
  <Paragraphs>215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P4: Radiation for Life</vt:lpstr>
      <vt:lpstr>Starter</vt:lpstr>
      <vt:lpstr>Lesson Objectives</vt:lpstr>
      <vt:lpstr>Slide 4</vt:lpstr>
      <vt:lpstr>Types of radiation</vt:lpstr>
      <vt:lpstr>Ionisation</vt:lpstr>
      <vt:lpstr>Alpha Particle</vt:lpstr>
      <vt:lpstr>Beta Particle</vt:lpstr>
      <vt:lpstr>Gamma Radiation</vt:lpstr>
      <vt:lpstr>What is a Nucleon?</vt:lpstr>
      <vt:lpstr>Slide 11</vt:lpstr>
      <vt:lpstr>Slide 12</vt:lpstr>
      <vt:lpstr>Slide 13</vt:lpstr>
      <vt:lpstr>Plenary</vt:lpstr>
      <vt:lpstr>Plenary</vt:lpstr>
      <vt:lpstr>Slide 16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Varinder Singh</cp:lastModifiedBy>
  <cp:revision>26</cp:revision>
  <dcterms:created xsi:type="dcterms:W3CDTF">2012-08-26T14:24:09Z</dcterms:created>
  <dcterms:modified xsi:type="dcterms:W3CDTF">2013-04-09T10:08:40Z</dcterms:modified>
</cp:coreProperties>
</file>