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2" r:id="rId7"/>
    <p:sldId id="263" r:id="rId8"/>
    <p:sldId id="264" r:id="rId9"/>
    <p:sldId id="266"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441E36-C4D4-48FB-A292-6CB5D3E9F617}" type="datetimeFigureOut">
              <a:rPr lang="en-US" smtClean="0"/>
              <a:pPr/>
              <a:t>9/23/2012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441E36-C4D4-48FB-A292-6CB5D3E9F617}" type="datetimeFigureOut">
              <a:rPr lang="en-US" smtClean="0"/>
              <a:pPr/>
              <a:t>9/23/2012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441E36-C4D4-48FB-A292-6CB5D3E9F617}" type="datetimeFigureOut">
              <a:rPr lang="en-US" smtClean="0"/>
              <a:pPr/>
              <a:t>9/23/2012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441E36-C4D4-48FB-A292-6CB5D3E9F617}" type="datetimeFigureOut">
              <a:rPr lang="en-US" smtClean="0"/>
              <a:pPr/>
              <a:t>9/23/2012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441E36-C4D4-48FB-A292-6CB5D3E9F617}" type="datetimeFigureOut">
              <a:rPr lang="en-US" smtClean="0"/>
              <a:pPr/>
              <a:t>9/23/2012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441E36-C4D4-48FB-A292-6CB5D3E9F617}" type="datetimeFigureOut">
              <a:rPr lang="en-US" smtClean="0"/>
              <a:pPr/>
              <a:t>9/23/2012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441E36-C4D4-48FB-A292-6CB5D3E9F617}" type="datetimeFigureOut">
              <a:rPr lang="en-US" smtClean="0"/>
              <a:pPr/>
              <a:t>9/23/2012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441E36-C4D4-48FB-A292-6CB5D3E9F617}" type="datetimeFigureOut">
              <a:rPr lang="en-US" smtClean="0"/>
              <a:pPr/>
              <a:t>9/23/2012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41E36-C4D4-48FB-A292-6CB5D3E9F617}" type="datetimeFigureOut">
              <a:rPr lang="en-US" smtClean="0"/>
              <a:pPr/>
              <a:t>9/23/2012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41E36-C4D4-48FB-A292-6CB5D3E9F617}" type="datetimeFigureOut">
              <a:rPr lang="en-US" smtClean="0"/>
              <a:pPr/>
              <a:t>9/23/2012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41E36-C4D4-48FB-A292-6CB5D3E9F617}" type="datetimeFigureOut">
              <a:rPr lang="en-US" smtClean="0"/>
              <a:pPr/>
              <a:t>9/23/2012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120F30-D654-4FA8-B695-AEEA3E594B1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41E36-C4D4-48FB-A292-6CB5D3E9F617}" type="datetimeFigureOut">
              <a:rPr lang="en-US" smtClean="0"/>
              <a:pPr/>
              <a:t>9/23/2012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20F30-D654-4FA8-B695-AEEA3E594B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p:txBody>
          <a:bodyPr/>
          <a:lstStyle/>
          <a:p>
            <a:pPr eaLnBrk="1" hangingPunct="1"/>
            <a:r>
              <a:rPr lang="en-GB" b="1" u="sng" dirty="0" smtClean="0">
                <a:latin typeface="Kristen ITC" pitchFamily="66" charset="0"/>
              </a:rPr>
              <a:t>P4: Radiation for Life</a:t>
            </a:r>
          </a:p>
        </p:txBody>
      </p:sp>
      <p:sp>
        <p:nvSpPr>
          <p:cNvPr id="2050" name="Rectangle 3"/>
          <p:cNvSpPr>
            <a:spLocks noGrp="1" noChangeArrowheads="1"/>
          </p:cNvSpPr>
          <p:nvPr>
            <p:ph type="subTitle" idx="1"/>
          </p:nvPr>
        </p:nvSpPr>
        <p:spPr/>
        <p:txBody>
          <a:bodyPr>
            <a:normAutofit/>
          </a:bodyPr>
          <a:lstStyle/>
          <a:p>
            <a:pPr eaLnBrk="1" hangingPunct="1"/>
            <a:r>
              <a:rPr lang="en-GB" dirty="0" smtClean="0">
                <a:solidFill>
                  <a:schemeClr val="tx1"/>
                </a:solidFill>
                <a:latin typeface="Kristen ITC" pitchFamily="66" charset="0"/>
              </a:rPr>
              <a:t>Lesson 12:</a:t>
            </a:r>
          </a:p>
          <a:p>
            <a:pPr eaLnBrk="1" hangingPunct="1"/>
            <a:r>
              <a:rPr lang="en-GB" dirty="0" smtClean="0">
                <a:solidFill>
                  <a:schemeClr val="tx1"/>
                </a:solidFill>
                <a:latin typeface="Kristen ITC" pitchFamily="66" charset="0"/>
              </a:rPr>
              <a:t>Uses of Radioisotopes</a:t>
            </a:r>
          </a:p>
          <a:p>
            <a:pPr eaLnBrk="1" hangingPunct="1"/>
            <a:r>
              <a:rPr lang="en-GB" dirty="0" smtClean="0">
                <a:solidFill>
                  <a:schemeClr val="tx1"/>
                </a:solidFill>
                <a:latin typeface="Kristen ITC" pitchFamily="66" charset="0"/>
              </a:rPr>
              <a:t>(part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4450"/>
            <a:ext cx="8229600" cy="1143000"/>
          </a:xfrm>
        </p:spPr>
        <p:txBody>
          <a:bodyPr/>
          <a:lstStyle/>
          <a:p>
            <a:pPr eaLnBrk="1" hangingPunct="1"/>
            <a:r>
              <a:rPr lang="en-GB" smtClean="0"/>
              <a:t>An exam question…</a:t>
            </a:r>
          </a:p>
        </p:txBody>
      </p:sp>
      <p:sp>
        <p:nvSpPr>
          <p:cNvPr id="40964" name="Text Box 4"/>
          <p:cNvSpPr txBox="1">
            <a:spLocks noChangeArrowheads="1"/>
          </p:cNvSpPr>
          <p:nvPr/>
        </p:nvSpPr>
        <p:spPr bwMode="auto">
          <a:xfrm>
            <a:off x="228600" y="2057400"/>
            <a:ext cx="8610600" cy="2123658"/>
          </a:xfrm>
          <a:prstGeom prst="rect">
            <a:avLst/>
          </a:prstGeom>
          <a:noFill/>
          <a:ln w="38100">
            <a:noFill/>
            <a:miter lim="800000"/>
            <a:headEnd/>
            <a:tailEnd/>
          </a:ln>
        </p:spPr>
        <p:txBody>
          <a:bodyPr>
            <a:spAutoFit/>
          </a:bodyPr>
          <a:lstStyle/>
          <a:p>
            <a:pPr>
              <a:spcBef>
                <a:spcPct val="50000"/>
              </a:spcBef>
            </a:pPr>
            <a:r>
              <a:rPr lang="en-GB" sz="2400">
                <a:latin typeface="Comic Sans MS" pitchFamily="66" charset="0"/>
              </a:rPr>
              <a:t>Potassium decays into argon.  The half life of potassium is 1.3 billion years.  A sample of rock from Mars is found to contain three argon atoms for every atom of potassium.  How old is the rock? </a:t>
            </a:r>
          </a:p>
          <a:p>
            <a:pPr>
              <a:spcBef>
                <a:spcPct val="50000"/>
              </a:spcBef>
            </a:pPr>
            <a:r>
              <a:rPr lang="en-GB" sz="2400">
                <a:latin typeface="Comic Sans MS" pitchFamily="66" charset="0"/>
              </a:rPr>
              <a:t>			                                        </a:t>
            </a:r>
            <a:r>
              <a:rPr lang="en-GB" sz="2400" i="1">
                <a:latin typeface="Comic Sans MS" pitchFamily="66" charset="0"/>
              </a:rPr>
              <a:t>(3 marks)</a:t>
            </a:r>
          </a:p>
        </p:txBody>
      </p:sp>
      <p:sp>
        <p:nvSpPr>
          <p:cNvPr id="40965" name="Text Box 5"/>
          <p:cNvSpPr txBox="1">
            <a:spLocks noChangeArrowheads="1"/>
          </p:cNvSpPr>
          <p:nvPr/>
        </p:nvSpPr>
        <p:spPr bwMode="auto">
          <a:xfrm>
            <a:off x="838200" y="5486400"/>
            <a:ext cx="7543800" cy="457200"/>
          </a:xfrm>
          <a:prstGeom prst="rect">
            <a:avLst/>
          </a:prstGeom>
          <a:solidFill>
            <a:srgbClr val="CC0000"/>
          </a:solidFill>
          <a:ln w="38100">
            <a:noFill/>
            <a:miter lim="800000"/>
            <a:headEnd/>
            <a:tailEnd/>
          </a:ln>
        </p:spPr>
        <p:txBody>
          <a:bodyPr>
            <a:spAutoFit/>
          </a:bodyPr>
          <a:lstStyle/>
          <a:p>
            <a:pPr>
              <a:spcBef>
                <a:spcPct val="50000"/>
              </a:spcBef>
            </a:pPr>
            <a:r>
              <a:rPr lang="en-GB" sz="2400" i="1">
                <a:latin typeface="Comic Sans MS" pitchFamily="66" charset="0"/>
              </a:rPr>
              <a:t>The rock must be 2 half lives old – 2.6 billion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wipe(left)">
                                      <p:cBhvr>
                                        <p:cTn id="7" dur="500"/>
                                        <p:tgtEl>
                                          <p:spTgt spid="409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wipe(left)">
                                      <p:cBhvr>
                                        <p:cTn id="12"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utoUpdateAnimBg="0"/>
      <p:bldP spid="4096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468313" y="0"/>
            <a:ext cx="8229600" cy="1143000"/>
          </a:xfrm>
          <a:prstGeom prst="rect">
            <a:avLst/>
          </a:prstGeom>
          <a:noFill/>
          <a:ln w="9525">
            <a:noFill/>
            <a:miter lim="800000"/>
            <a:headEnd/>
            <a:tailEnd/>
          </a:ln>
        </p:spPr>
        <p:txBody>
          <a:bodyPr/>
          <a:lstStyle/>
          <a:p>
            <a:pPr algn="ctr"/>
            <a:r>
              <a:rPr lang="en-GB" sz="4400">
                <a:solidFill>
                  <a:schemeClr val="tx2"/>
                </a:solidFill>
                <a:latin typeface="Kristen ITC" pitchFamily="66" charset="0"/>
              </a:rPr>
              <a:t>Success Criteria</a:t>
            </a:r>
          </a:p>
        </p:txBody>
      </p:sp>
      <p:graphicFrame>
        <p:nvGraphicFramePr>
          <p:cNvPr id="4" name="Table 3"/>
          <p:cNvGraphicFramePr>
            <a:graphicFrameLocks noGrp="1"/>
          </p:cNvGraphicFramePr>
          <p:nvPr/>
        </p:nvGraphicFramePr>
        <p:xfrm>
          <a:off x="214282" y="928670"/>
          <a:ext cx="8715435" cy="3291840"/>
        </p:xfrm>
        <a:graphic>
          <a:graphicData uri="http://schemas.openxmlformats.org/drawingml/2006/table">
            <a:tbl>
              <a:tblPr firstRow="1" bandRow="1">
                <a:tableStyleId>{5C22544A-7EE6-4342-B048-85BDC9FD1C3A}</a:tableStyleId>
              </a:tblPr>
              <a:tblGrid>
                <a:gridCol w="2905145"/>
                <a:gridCol w="2905145"/>
                <a:gridCol w="2905145"/>
              </a:tblGrid>
              <a:tr h="316368">
                <a:tc>
                  <a:txBody>
                    <a:bodyPr/>
                    <a:lstStyle/>
                    <a:p>
                      <a:pPr algn="ctr"/>
                      <a:r>
                        <a:rPr lang="en-GB" dirty="0" smtClean="0">
                          <a:solidFill>
                            <a:schemeClr val="tx1"/>
                          </a:solidFill>
                        </a:rPr>
                        <a:t>Grade 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Grade C</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Grade</a:t>
                      </a:r>
                      <a:r>
                        <a:rPr lang="en-GB" baseline="0" dirty="0" smtClean="0">
                          <a:solidFill>
                            <a:schemeClr val="tx1"/>
                          </a:solidFill>
                        </a:rPr>
                        <a:t> 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8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Recall</a:t>
                      </a:r>
                      <a:r>
                        <a:rPr lang="en-GB" u="none" dirty="0" smtClean="0"/>
                        <a:t> that radioactivity</a:t>
                      </a:r>
                      <a:r>
                        <a:rPr lang="en-GB" u="none" baseline="0" dirty="0" smtClean="0"/>
                        <a:t> can be used to date rocks</a:t>
                      </a: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Explain</a:t>
                      </a:r>
                      <a:r>
                        <a:rPr lang="en-GB" u="none" dirty="0" smtClean="0"/>
                        <a:t> how radioactivity is used to date rocks</a:t>
                      </a: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Explain</a:t>
                      </a:r>
                      <a:r>
                        <a:rPr lang="en-GB" u="none" dirty="0" smtClean="0"/>
                        <a:t> how radiocarbon dating finds</a:t>
                      </a:r>
                      <a:r>
                        <a:rPr lang="en-GB" u="none" baseline="0" dirty="0" smtClean="0"/>
                        <a:t> the age of old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8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Recall</a:t>
                      </a:r>
                      <a:r>
                        <a:rPr lang="en-GB" u="none" dirty="0" smtClean="0"/>
                        <a:t> radiocarbon</a:t>
                      </a:r>
                      <a:r>
                        <a:rPr lang="en-GB" u="none" baseline="0" dirty="0" smtClean="0"/>
                        <a:t> dating is used to find the age of old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0" y="5715016"/>
            <a:ext cx="9144000" cy="923330"/>
          </a:xfrm>
          <a:prstGeom prst="rect">
            <a:avLst/>
          </a:prstGeom>
        </p:spPr>
        <p:txBody>
          <a:bodyPr wrap="square">
            <a:spAutoFit/>
          </a:bodyPr>
          <a:lstStyle/>
          <a:p>
            <a:r>
              <a:rPr lang="en-GB" b="1" u="sng" dirty="0"/>
              <a:t>Key </a:t>
            </a:r>
            <a:r>
              <a:rPr lang="en-GB" b="1" u="sng" dirty="0" smtClean="0"/>
              <a:t>Words</a:t>
            </a:r>
            <a:r>
              <a:rPr lang="en-GB" dirty="0" smtClean="0"/>
              <a:t>:</a:t>
            </a:r>
          </a:p>
          <a:p>
            <a:endParaRPr lang="en-GB" dirty="0" smtClean="0"/>
          </a:p>
          <a:p>
            <a:pPr algn="ctr"/>
            <a:r>
              <a:rPr lang="en-GB" dirty="0"/>
              <a:t>radiocarbon dating • isotope • ratio • half-life • uranium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214414" y="214290"/>
            <a:ext cx="6858048" cy="646331"/>
          </a:xfrm>
          <a:prstGeom prst="rect">
            <a:avLst/>
          </a:prstGeom>
          <a:noFill/>
          <a:ln w="9525">
            <a:noFill/>
            <a:miter lim="800000"/>
            <a:headEnd/>
            <a:tailEnd/>
          </a:ln>
        </p:spPr>
        <p:txBody>
          <a:bodyPr wrap="square">
            <a:spAutoFit/>
          </a:bodyPr>
          <a:lstStyle/>
          <a:p>
            <a:pPr algn="ctr">
              <a:spcBef>
                <a:spcPct val="50000"/>
              </a:spcBef>
            </a:pPr>
            <a:r>
              <a:rPr lang="en-GB" sz="3600" dirty="0">
                <a:latin typeface="Comic Sans MS" pitchFamily="66" charset="0"/>
              </a:rPr>
              <a:t>Starter</a:t>
            </a:r>
          </a:p>
        </p:txBody>
      </p:sp>
      <p:sp>
        <p:nvSpPr>
          <p:cNvPr id="3075" name="Text Box 17"/>
          <p:cNvSpPr txBox="1">
            <a:spLocks noChangeArrowheads="1"/>
          </p:cNvSpPr>
          <p:nvPr/>
        </p:nvSpPr>
        <p:spPr bwMode="auto">
          <a:xfrm>
            <a:off x="684213" y="1557338"/>
            <a:ext cx="7488237" cy="4206875"/>
          </a:xfrm>
          <a:prstGeom prst="rect">
            <a:avLst/>
          </a:prstGeom>
          <a:noFill/>
          <a:ln w="9525">
            <a:noFill/>
            <a:miter lim="800000"/>
            <a:headEnd/>
            <a:tailEnd/>
          </a:ln>
        </p:spPr>
        <p:txBody>
          <a:bodyPr>
            <a:spAutoFit/>
          </a:bodyPr>
          <a:lstStyle/>
          <a:p>
            <a:pPr>
              <a:spcBef>
                <a:spcPct val="50000"/>
              </a:spcBef>
            </a:pPr>
            <a:r>
              <a:rPr lang="en-GB" sz="3000" b="1" u="sng">
                <a:latin typeface="Comic Sans MS" pitchFamily="66" charset="0"/>
              </a:rPr>
              <a:t>Sort these out!!</a:t>
            </a:r>
          </a:p>
          <a:p>
            <a:r>
              <a:rPr lang="en-GB" sz="3000">
                <a:latin typeface="Comic Sans MS" pitchFamily="66" charset="0"/>
              </a:rPr>
              <a:t>    bracon</a:t>
            </a:r>
          </a:p>
          <a:p>
            <a:r>
              <a:rPr lang="en-GB" sz="3000">
                <a:latin typeface="Comic Sans MS" pitchFamily="66" charset="0"/>
              </a:rPr>
              <a:t>    tunco tear</a:t>
            </a:r>
          </a:p>
          <a:p>
            <a:r>
              <a:rPr lang="en-GB" sz="3000">
                <a:latin typeface="Comic Sans MS" pitchFamily="66" charset="0"/>
              </a:rPr>
              <a:t>    blunt sea</a:t>
            </a:r>
          </a:p>
          <a:p>
            <a:r>
              <a:rPr lang="en-GB" sz="3000">
                <a:latin typeface="Comic Sans MS" pitchFamily="66" charset="0"/>
              </a:rPr>
              <a:t>    crestar</a:t>
            </a:r>
          </a:p>
          <a:p>
            <a:r>
              <a:rPr lang="en-GB" sz="3000">
                <a:latin typeface="Comic Sans MS" pitchFamily="66" charset="0"/>
              </a:rPr>
              <a:t>    positoe</a:t>
            </a:r>
          </a:p>
          <a:p>
            <a:r>
              <a:rPr lang="en-GB" sz="3000">
                <a:latin typeface="Comic Sans MS" pitchFamily="66" charset="0"/>
              </a:rPr>
              <a:t>    heffalli</a:t>
            </a:r>
          </a:p>
          <a:p>
            <a:r>
              <a:rPr lang="en-GB" sz="3000">
                <a:latin typeface="Comic Sans MS" pitchFamily="66" charset="0"/>
              </a:rPr>
              <a:t>    gantire corks</a:t>
            </a:r>
          </a:p>
          <a:p>
            <a:r>
              <a:rPr lang="en-GB" sz="3000">
                <a:latin typeface="Comic Sans MS" pitchFamily="66" charset="0"/>
              </a:rPr>
              <a:t>    rutin dorush </a:t>
            </a:r>
          </a:p>
        </p:txBody>
      </p:sp>
      <p:pic>
        <p:nvPicPr>
          <p:cNvPr id="3076" name="Picture 19" descr="gorilla_puzzling"/>
          <p:cNvPicPr>
            <a:picLocks noChangeAspect="1" noChangeArrowheads="1"/>
          </p:cNvPicPr>
          <p:nvPr/>
        </p:nvPicPr>
        <p:blipFill>
          <a:blip r:embed="rId2"/>
          <a:srcRect/>
          <a:stretch>
            <a:fillRect/>
          </a:stretch>
        </p:blipFill>
        <p:spPr bwMode="auto">
          <a:xfrm>
            <a:off x="3995738" y="1268413"/>
            <a:ext cx="4859337" cy="4722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GB" dirty="0" smtClean="0"/>
              <a:t>Lesson Objectives</a:t>
            </a:r>
            <a:endParaRPr lang="en-GB" dirty="0"/>
          </a:p>
        </p:txBody>
      </p:sp>
      <p:sp>
        <p:nvSpPr>
          <p:cNvPr id="3" name="Content Placeholder 2"/>
          <p:cNvSpPr>
            <a:spLocks noGrp="1"/>
          </p:cNvSpPr>
          <p:nvPr>
            <p:ph idx="1"/>
          </p:nvPr>
        </p:nvSpPr>
        <p:spPr>
          <a:xfrm>
            <a:off x="642910" y="1285860"/>
            <a:ext cx="8072494" cy="4438842"/>
          </a:xfrm>
        </p:spPr>
        <p:txBody>
          <a:bodyPr>
            <a:normAutofit/>
          </a:bodyPr>
          <a:lstStyle/>
          <a:p>
            <a:endParaRPr lang="en-GB" dirty="0" smtClean="0"/>
          </a:p>
          <a:p>
            <a:pPr>
              <a:buNone/>
            </a:pPr>
            <a:r>
              <a:rPr lang="en-GB" dirty="0"/>
              <a:t>Understand how radioactivity is used to date </a:t>
            </a:r>
            <a:endParaRPr lang="en-GB" dirty="0" smtClean="0"/>
          </a:p>
          <a:p>
            <a:pPr>
              <a:buNone/>
            </a:pPr>
            <a:r>
              <a:rPr lang="en-GB" dirty="0" smtClean="0"/>
              <a:t>materials</a:t>
            </a:r>
            <a:r>
              <a:rPr lang="en-GB"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468313" y="0"/>
            <a:ext cx="8229600" cy="1143000"/>
          </a:xfrm>
          <a:prstGeom prst="rect">
            <a:avLst/>
          </a:prstGeom>
          <a:noFill/>
          <a:ln w="9525">
            <a:noFill/>
            <a:miter lim="800000"/>
            <a:headEnd/>
            <a:tailEnd/>
          </a:ln>
        </p:spPr>
        <p:txBody>
          <a:bodyPr/>
          <a:lstStyle/>
          <a:p>
            <a:pPr algn="ctr"/>
            <a:r>
              <a:rPr lang="en-GB" sz="4400">
                <a:solidFill>
                  <a:schemeClr val="tx2"/>
                </a:solidFill>
                <a:latin typeface="Kristen ITC" pitchFamily="66" charset="0"/>
              </a:rPr>
              <a:t>Success Criteria</a:t>
            </a:r>
          </a:p>
        </p:txBody>
      </p:sp>
      <p:graphicFrame>
        <p:nvGraphicFramePr>
          <p:cNvPr id="4" name="Table 3"/>
          <p:cNvGraphicFramePr>
            <a:graphicFrameLocks noGrp="1"/>
          </p:cNvGraphicFramePr>
          <p:nvPr/>
        </p:nvGraphicFramePr>
        <p:xfrm>
          <a:off x="214282" y="928670"/>
          <a:ext cx="8715435" cy="3291840"/>
        </p:xfrm>
        <a:graphic>
          <a:graphicData uri="http://schemas.openxmlformats.org/drawingml/2006/table">
            <a:tbl>
              <a:tblPr firstRow="1" bandRow="1">
                <a:tableStyleId>{5C22544A-7EE6-4342-B048-85BDC9FD1C3A}</a:tableStyleId>
              </a:tblPr>
              <a:tblGrid>
                <a:gridCol w="2905145"/>
                <a:gridCol w="2905145"/>
                <a:gridCol w="2905145"/>
              </a:tblGrid>
              <a:tr h="316368">
                <a:tc>
                  <a:txBody>
                    <a:bodyPr/>
                    <a:lstStyle/>
                    <a:p>
                      <a:pPr algn="ctr"/>
                      <a:r>
                        <a:rPr lang="en-GB" dirty="0" smtClean="0">
                          <a:solidFill>
                            <a:schemeClr val="tx1"/>
                          </a:solidFill>
                        </a:rPr>
                        <a:t>Grade 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Grade C</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Grade</a:t>
                      </a:r>
                      <a:r>
                        <a:rPr lang="en-GB" baseline="0" dirty="0" smtClean="0">
                          <a:solidFill>
                            <a:schemeClr val="tx1"/>
                          </a:solidFill>
                        </a:rPr>
                        <a:t> 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8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Recall</a:t>
                      </a:r>
                      <a:r>
                        <a:rPr lang="en-GB" u="none" dirty="0" smtClean="0"/>
                        <a:t> that radioactivity</a:t>
                      </a:r>
                      <a:r>
                        <a:rPr lang="en-GB" u="none" baseline="0" dirty="0" smtClean="0"/>
                        <a:t> can be used to date rocks</a:t>
                      </a: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Explain</a:t>
                      </a:r>
                      <a:r>
                        <a:rPr lang="en-GB" u="none" dirty="0" smtClean="0"/>
                        <a:t> how radioactivity is used to date rocks</a:t>
                      </a: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Explain</a:t>
                      </a:r>
                      <a:r>
                        <a:rPr lang="en-GB" u="none" dirty="0" smtClean="0"/>
                        <a:t> how radiocarbon dating finds</a:t>
                      </a:r>
                      <a:r>
                        <a:rPr lang="en-GB" u="none" baseline="0" dirty="0" smtClean="0"/>
                        <a:t> the age of old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81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dirty="0" smtClean="0"/>
                        <a:t>Recall</a:t>
                      </a:r>
                      <a:r>
                        <a:rPr lang="en-GB" u="none" dirty="0" smtClean="0"/>
                        <a:t> radiocarbon</a:t>
                      </a:r>
                      <a:r>
                        <a:rPr lang="en-GB" u="none" baseline="0" dirty="0" smtClean="0"/>
                        <a:t> dating is used to find the age of old materials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0" y="5715016"/>
            <a:ext cx="9144000" cy="923330"/>
          </a:xfrm>
          <a:prstGeom prst="rect">
            <a:avLst/>
          </a:prstGeom>
        </p:spPr>
        <p:txBody>
          <a:bodyPr wrap="square">
            <a:spAutoFit/>
          </a:bodyPr>
          <a:lstStyle/>
          <a:p>
            <a:r>
              <a:rPr lang="en-GB" b="1" u="sng" dirty="0"/>
              <a:t>Key </a:t>
            </a:r>
            <a:r>
              <a:rPr lang="en-GB" b="1" u="sng" dirty="0" smtClean="0"/>
              <a:t>Words</a:t>
            </a:r>
            <a:r>
              <a:rPr lang="en-GB" dirty="0" smtClean="0"/>
              <a:t>:</a:t>
            </a:r>
          </a:p>
          <a:p>
            <a:endParaRPr lang="en-GB" dirty="0" smtClean="0"/>
          </a:p>
          <a:p>
            <a:pPr algn="ctr"/>
            <a:r>
              <a:rPr lang="en-GB" dirty="0"/>
              <a:t>radiocarbon dating • isotope • ratio • half-life • uranium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unquiet3maiden"/>
          <p:cNvPicPr>
            <a:picLocks noChangeAspect="1" noChangeArrowheads="1"/>
          </p:cNvPicPr>
          <p:nvPr/>
        </p:nvPicPr>
        <p:blipFill>
          <a:blip r:embed="rId2"/>
          <a:srcRect/>
          <a:stretch>
            <a:fillRect/>
          </a:stretch>
        </p:blipFill>
        <p:spPr bwMode="auto">
          <a:xfrm>
            <a:off x="971550" y="404813"/>
            <a:ext cx="5184775" cy="3940175"/>
          </a:xfrm>
          <a:prstGeom prst="rect">
            <a:avLst/>
          </a:prstGeom>
          <a:noFill/>
          <a:ln w="9525">
            <a:noFill/>
            <a:miter lim="800000"/>
            <a:headEnd/>
            <a:tailEnd/>
          </a:ln>
        </p:spPr>
      </p:pic>
      <p:sp>
        <p:nvSpPr>
          <p:cNvPr id="7171" name="Text Box 6"/>
          <p:cNvSpPr txBox="1">
            <a:spLocks noChangeArrowheads="1"/>
          </p:cNvSpPr>
          <p:nvPr/>
        </p:nvSpPr>
        <p:spPr bwMode="auto">
          <a:xfrm>
            <a:off x="539750" y="4581525"/>
            <a:ext cx="8353425" cy="1552575"/>
          </a:xfrm>
          <a:prstGeom prst="rect">
            <a:avLst/>
          </a:prstGeom>
          <a:noFill/>
          <a:ln w="9525">
            <a:noFill/>
            <a:miter lim="800000"/>
            <a:headEnd/>
            <a:tailEnd/>
          </a:ln>
        </p:spPr>
        <p:txBody>
          <a:bodyPr>
            <a:spAutoFit/>
          </a:bodyPr>
          <a:lstStyle/>
          <a:p>
            <a:pPr>
              <a:spcBef>
                <a:spcPct val="50000"/>
              </a:spcBef>
            </a:pPr>
            <a:r>
              <a:rPr lang="en-GB" sz="2400"/>
              <a:t>These are the preserved remains of ‘Ice Maiden’, a young woman found in 1993 in ice in central Asia. The body has been dated at approximately 2500 years old. She is so well preserved that tattoos can still be seen on her skin!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P4g2_fig_03T"/>
          <p:cNvPicPr>
            <a:picLocks noChangeAspect="1" noChangeArrowheads="1"/>
          </p:cNvPicPr>
          <p:nvPr/>
        </p:nvPicPr>
        <p:blipFill>
          <a:blip r:embed="rId2"/>
          <a:srcRect/>
          <a:stretch>
            <a:fillRect/>
          </a:stretch>
        </p:blipFill>
        <p:spPr bwMode="auto">
          <a:xfrm>
            <a:off x="285720" y="714356"/>
            <a:ext cx="5594350" cy="5407025"/>
          </a:xfrm>
          <a:prstGeom prst="rect">
            <a:avLst/>
          </a:prstGeom>
          <a:noFill/>
          <a:ln w="9525">
            <a:noFill/>
            <a:miter lim="800000"/>
            <a:headEnd/>
            <a:tailEnd/>
          </a:ln>
        </p:spPr>
      </p:pic>
      <p:sp>
        <p:nvSpPr>
          <p:cNvPr id="36869" name="Text Box 5"/>
          <p:cNvSpPr txBox="1">
            <a:spLocks noChangeArrowheads="1"/>
          </p:cNvSpPr>
          <p:nvPr/>
        </p:nvSpPr>
        <p:spPr bwMode="auto">
          <a:xfrm>
            <a:off x="3563938" y="1196975"/>
            <a:ext cx="2520950" cy="1006475"/>
          </a:xfrm>
          <a:prstGeom prst="rect">
            <a:avLst/>
          </a:prstGeom>
          <a:noFill/>
          <a:ln w="9525">
            <a:noFill/>
            <a:miter lim="800000"/>
            <a:headEnd/>
            <a:tailEnd/>
          </a:ln>
        </p:spPr>
        <p:txBody>
          <a:bodyPr>
            <a:spAutoFit/>
          </a:bodyPr>
          <a:lstStyle/>
          <a:p>
            <a:pPr>
              <a:spcBef>
                <a:spcPct val="50000"/>
              </a:spcBef>
            </a:pPr>
            <a:r>
              <a:rPr lang="en-GB" sz="2000">
                <a:latin typeface="Comic Sans MS" pitchFamily="66" charset="0"/>
              </a:rPr>
              <a:t>What is the half-life of uranium 238?</a:t>
            </a:r>
          </a:p>
        </p:txBody>
      </p:sp>
      <p:sp>
        <p:nvSpPr>
          <p:cNvPr id="36870" name="Text Box 6"/>
          <p:cNvSpPr txBox="1">
            <a:spLocks noChangeArrowheads="1"/>
          </p:cNvSpPr>
          <p:nvPr/>
        </p:nvSpPr>
        <p:spPr bwMode="auto">
          <a:xfrm>
            <a:off x="3416300" y="2276475"/>
            <a:ext cx="5651500" cy="2149475"/>
          </a:xfrm>
          <a:prstGeom prst="rect">
            <a:avLst/>
          </a:prstGeom>
          <a:solidFill>
            <a:srgbClr val="99FFCC"/>
          </a:solidFill>
          <a:ln w="47625">
            <a:solidFill>
              <a:srgbClr val="FF0000"/>
            </a:solidFill>
            <a:miter lim="800000"/>
            <a:headEnd/>
            <a:tailEnd/>
          </a:ln>
        </p:spPr>
        <p:txBody>
          <a:bodyPr>
            <a:spAutoFit/>
          </a:bodyPr>
          <a:lstStyle/>
          <a:p>
            <a:pPr>
              <a:spcBef>
                <a:spcPct val="50000"/>
              </a:spcBef>
            </a:pPr>
            <a:r>
              <a:rPr lang="en-GB" sz="2200">
                <a:solidFill>
                  <a:schemeClr val="accent2"/>
                </a:solidFill>
                <a:latin typeface="Comic Sans MS" pitchFamily="66" charset="0"/>
              </a:rPr>
              <a:t>Uranium-238 is the starting point of a radioactive series ending with lead-206 (the heaviest stable isotope). Calculating the ratio of uranium to lead means that the approximate age of the rock can be found.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 calcmode="lin" valueType="num">
                                      <p:cBhvr>
                                        <p:cTn id="7" dur="500" fill="hold"/>
                                        <p:tgtEl>
                                          <p:spTgt spid="36869"/>
                                        </p:tgtEl>
                                        <p:attrNameLst>
                                          <p:attrName>ppt_w</p:attrName>
                                        </p:attrNameLst>
                                      </p:cBhvr>
                                      <p:tavLst>
                                        <p:tav tm="0">
                                          <p:val>
                                            <p:fltVal val="0"/>
                                          </p:val>
                                        </p:tav>
                                        <p:tav tm="100000">
                                          <p:val>
                                            <p:strVal val="#ppt_w"/>
                                          </p:val>
                                        </p:tav>
                                      </p:tavLst>
                                    </p:anim>
                                    <p:anim calcmode="lin" valueType="num">
                                      <p:cBhvr>
                                        <p:cTn id="8" dur="500" fill="hold"/>
                                        <p:tgtEl>
                                          <p:spTgt spid="36869"/>
                                        </p:tgtEl>
                                        <p:attrNameLst>
                                          <p:attrName>ppt_h</p:attrName>
                                        </p:attrNameLst>
                                      </p:cBhvr>
                                      <p:tavLst>
                                        <p:tav tm="0">
                                          <p:val>
                                            <p:fltVal val="0"/>
                                          </p:val>
                                        </p:tav>
                                        <p:tav tm="100000">
                                          <p:val>
                                            <p:strVal val="#ppt_h"/>
                                          </p:val>
                                        </p:tav>
                                      </p:tavLst>
                                    </p:anim>
                                    <p:anim calcmode="lin" valueType="num">
                                      <p:cBhvr>
                                        <p:cTn id="9" dur="500" fill="hold"/>
                                        <p:tgtEl>
                                          <p:spTgt spid="36869"/>
                                        </p:tgtEl>
                                        <p:attrNameLst>
                                          <p:attrName>style.rotation</p:attrName>
                                        </p:attrNameLst>
                                      </p:cBhvr>
                                      <p:tavLst>
                                        <p:tav tm="0">
                                          <p:val>
                                            <p:fltVal val="360"/>
                                          </p:val>
                                        </p:tav>
                                        <p:tav tm="100000">
                                          <p:val>
                                            <p:fltVal val="0"/>
                                          </p:val>
                                        </p:tav>
                                      </p:tavLst>
                                    </p:anim>
                                    <p:animEffect transition="in" filter="fade">
                                      <p:cBhvr>
                                        <p:cTn id="10" dur="500"/>
                                        <p:tgtEl>
                                          <p:spTgt spid="3686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6870"/>
                                        </p:tgtEl>
                                        <p:attrNameLst>
                                          <p:attrName>style.visibility</p:attrName>
                                        </p:attrNameLst>
                                      </p:cBhvr>
                                      <p:to>
                                        <p:strVal val="visible"/>
                                      </p:to>
                                    </p:set>
                                    <p:anim calcmode="lin" valueType="num">
                                      <p:cBhvr additive="base">
                                        <p:cTn id="15" dur="500" fill="hold"/>
                                        <p:tgtEl>
                                          <p:spTgt spid="36870"/>
                                        </p:tgtEl>
                                        <p:attrNameLst>
                                          <p:attrName>ppt_x</p:attrName>
                                        </p:attrNameLst>
                                      </p:cBhvr>
                                      <p:tavLst>
                                        <p:tav tm="0">
                                          <p:val>
                                            <p:strVal val="1+#ppt_w/2"/>
                                          </p:val>
                                        </p:tav>
                                        <p:tav tm="100000">
                                          <p:val>
                                            <p:strVal val="#ppt_x"/>
                                          </p:val>
                                        </p:tav>
                                      </p:tavLst>
                                    </p:anim>
                                    <p:anim calcmode="lin" valueType="num">
                                      <p:cBhvr additive="base">
                                        <p:cTn id="16"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P spid="368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611188" y="260350"/>
            <a:ext cx="8064500" cy="3443288"/>
          </a:xfrm>
          <a:prstGeom prst="rect">
            <a:avLst/>
          </a:prstGeom>
          <a:noFill/>
          <a:ln w="9525">
            <a:noFill/>
            <a:miter lim="800000"/>
            <a:headEnd/>
            <a:tailEnd/>
          </a:ln>
        </p:spPr>
        <p:txBody>
          <a:bodyPr>
            <a:spAutoFit/>
          </a:bodyPr>
          <a:lstStyle/>
          <a:p>
            <a:pPr>
              <a:spcBef>
                <a:spcPct val="50000"/>
              </a:spcBef>
            </a:pPr>
            <a:r>
              <a:rPr lang="en-GB" sz="2200">
                <a:latin typeface="Comic Sans MS" pitchFamily="66" charset="0"/>
              </a:rPr>
              <a:t>Another element used in dating artefacts is Carbon.</a:t>
            </a:r>
          </a:p>
          <a:p>
            <a:pPr>
              <a:spcBef>
                <a:spcPct val="50000"/>
              </a:spcBef>
            </a:pPr>
            <a:r>
              <a:rPr lang="en-GB" sz="2200">
                <a:latin typeface="Comic Sans MS" pitchFamily="66" charset="0"/>
              </a:rPr>
              <a:t>Carbon, including radioactive carbon-14, is present in all living things. After the living thing dies, the carbon-14 gradually decays. By measuring how much carbon-14 remains, it is possible to calculate the time since the living thing died.</a:t>
            </a:r>
          </a:p>
          <a:p>
            <a:pPr>
              <a:spcBef>
                <a:spcPct val="50000"/>
              </a:spcBef>
            </a:pPr>
            <a:r>
              <a:rPr lang="en-GB" sz="2200">
                <a:latin typeface="Comic Sans MS" pitchFamily="66" charset="0"/>
              </a:rPr>
              <a:t>Carbon 14 decays </a:t>
            </a:r>
            <a:r>
              <a:rPr lang="en-GB" sz="2200" i="1">
                <a:latin typeface="Comic Sans MS" pitchFamily="66" charset="0"/>
              </a:rPr>
              <a:t>very</a:t>
            </a:r>
            <a:r>
              <a:rPr lang="en-GB" sz="2200">
                <a:latin typeface="Comic Sans MS" pitchFamily="66" charset="0"/>
              </a:rPr>
              <a:t> slowly (1/2 life is 5700 years!). This means that the method can only be used to date objects that are at least a few hundred years old.</a:t>
            </a:r>
          </a:p>
        </p:txBody>
      </p:sp>
      <p:pic>
        <p:nvPicPr>
          <p:cNvPr id="35847" name="Picture 7" descr="PE03327_"/>
          <p:cNvPicPr>
            <a:picLocks noChangeAspect="1" noChangeArrowheads="1"/>
          </p:cNvPicPr>
          <p:nvPr/>
        </p:nvPicPr>
        <p:blipFill>
          <a:blip r:embed="rId2"/>
          <a:srcRect/>
          <a:stretch>
            <a:fillRect/>
          </a:stretch>
        </p:blipFill>
        <p:spPr bwMode="auto">
          <a:xfrm>
            <a:off x="5580063" y="3644900"/>
            <a:ext cx="3063875" cy="3038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p:cTn id="7" dur="500" fill="hold"/>
                                        <p:tgtEl>
                                          <p:spTgt spid="35847"/>
                                        </p:tgtEl>
                                        <p:attrNameLst>
                                          <p:attrName>ppt_w</p:attrName>
                                        </p:attrNameLst>
                                      </p:cBhvr>
                                      <p:tavLst>
                                        <p:tav tm="0">
                                          <p:val>
                                            <p:fltVal val="0"/>
                                          </p:val>
                                        </p:tav>
                                        <p:tav tm="100000">
                                          <p:val>
                                            <p:strVal val="#ppt_w"/>
                                          </p:val>
                                        </p:tav>
                                      </p:tavLst>
                                    </p:anim>
                                    <p:anim calcmode="lin" valueType="num">
                                      <p:cBhvr>
                                        <p:cTn id="8" dur="500" fill="hold"/>
                                        <p:tgtEl>
                                          <p:spTgt spid="35847"/>
                                        </p:tgtEl>
                                        <p:attrNameLst>
                                          <p:attrName>ppt_h</p:attrName>
                                        </p:attrNameLst>
                                      </p:cBhvr>
                                      <p:tavLst>
                                        <p:tav tm="0">
                                          <p:val>
                                            <p:fltVal val="0"/>
                                          </p:val>
                                        </p:tav>
                                        <p:tav tm="100000">
                                          <p:val>
                                            <p:strVal val="#ppt_h"/>
                                          </p:val>
                                        </p:tav>
                                      </p:tavLst>
                                    </p:anim>
                                    <p:anim calcmode="lin" valueType="num">
                                      <p:cBhvr>
                                        <p:cTn id="9" dur="500" fill="hold"/>
                                        <p:tgtEl>
                                          <p:spTgt spid="35847"/>
                                        </p:tgtEl>
                                        <p:attrNameLst>
                                          <p:attrName>style.rotation</p:attrName>
                                        </p:attrNameLst>
                                      </p:cBhvr>
                                      <p:tavLst>
                                        <p:tav tm="0">
                                          <p:val>
                                            <p:fltVal val="360"/>
                                          </p:val>
                                        </p:tav>
                                        <p:tav tm="100000">
                                          <p:val>
                                            <p:fltVal val="0"/>
                                          </p:val>
                                        </p:tav>
                                      </p:tavLst>
                                    </p:anim>
                                    <p:animEffect transition="in" filter="fade">
                                      <p:cBhvr>
                                        <p:cTn id="10"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76"/>
            <a:ext cx="8229600" cy="1143000"/>
          </a:xfrm>
        </p:spPr>
        <p:txBody>
          <a:bodyPr/>
          <a:lstStyle/>
          <a:p>
            <a:r>
              <a:rPr lang="en-GB" dirty="0" smtClean="0"/>
              <a:t>Carbon Dating</a:t>
            </a:r>
            <a:endParaRPr lang="en-GB" dirty="0"/>
          </a:p>
        </p:txBody>
      </p:sp>
      <p:sp>
        <p:nvSpPr>
          <p:cNvPr id="3" name="Content Placeholder 2"/>
          <p:cNvSpPr>
            <a:spLocks noGrp="1"/>
          </p:cNvSpPr>
          <p:nvPr>
            <p:ph idx="1"/>
          </p:nvPr>
        </p:nvSpPr>
        <p:spPr>
          <a:xfrm>
            <a:off x="285720" y="714356"/>
            <a:ext cx="8229600" cy="5929354"/>
          </a:xfrm>
        </p:spPr>
        <p:txBody>
          <a:bodyPr>
            <a:noAutofit/>
          </a:bodyPr>
          <a:lstStyle/>
          <a:p>
            <a:r>
              <a:rPr lang="en-GB" sz="1500" dirty="0" smtClean="0"/>
              <a:t>Cosmic rays enter Earth’s atmosphere and collide with atoms that release neutrons from their nuclei. The energetic neutrons collide with nitrogen atoms forming Carbon-14. The amount of Carbon-14 in the atmosphere has not changed for thousands of years</a:t>
            </a:r>
          </a:p>
          <a:p>
            <a:pPr>
              <a:buNone/>
            </a:pPr>
            <a:endParaRPr lang="en-GB" sz="1500" b="1" dirty="0" smtClean="0"/>
          </a:p>
          <a:p>
            <a:pPr algn="ctr">
              <a:buNone/>
            </a:pPr>
            <a:r>
              <a:rPr lang="en-GB" sz="1500" b="1" dirty="0" smtClean="0"/>
              <a:t>Copy the above text and highlight the key words</a:t>
            </a:r>
          </a:p>
          <a:p>
            <a:pPr algn="ctr">
              <a:buNone/>
            </a:pPr>
            <a:endParaRPr lang="en-GB" sz="1500" b="1" dirty="0" smtClean="0"/>
          </a:p>
          <a:p>
            <a:r>
              <a:rPr lang="en-GB" sz="1500" dirty="0" smtClean="0"/>
              <a:t>Only a very small fraction of the carbon present in living things is carbon-14 (about 1 in every 1012 atoms)</a:t>
            </a:r>
          </a:p>
          <a:p>
            <a:endParaRPr lang="en-GB" sz="1500" dirty="0" smtClean="0"/>
          </a:p>
          <a:p>
            <a:r>
              <a:rPr lang="en-GB" sz="1500" dirty="0" smtClean="0"/>
              <a:t>Plants absorb carbon dioxide in photosynthesis whilst animals and humans eat plants and take in carbon-14</a:t>
            </a:r>
          </a:p>
          <a:p>
            <a:endParaRPr lang="en-GB" sz="1500" dirty="0" smtClean="0"/>
          </a:p>
          <a:p>
            <a:r>
              <a:rPr lang="en-GB" sz="1500" dirty="0" smtClean="0"/>
              <a:t>When a living thing dies, gaseous exchange with the air stops; no more carbon-14 is produced</a:t>
            </a:r>
          </a:p>
          <a:p>
            <a:endParaRPr lang="en-GB" sz="1500" dirty="0" smtClean="0"/>
          </a:p>
          <a:p>
            <a:r>
              <a:rPr lang="en-GB" sz="1500" dirty="0" smtClean="0"/>
              <a:t>The carbon-14 present decays to nitrogen with a half-life of around 5700 years. The activity of the object gradually decreases.</a:t>
            </a:r>
          </a:p>
          <a:p>
            <a:endParaRPr lang="en-GB" sz="1500" dirty="0" smtClean="0"/>
          </a:p>
          <a:p>
            <a:r>
              <a:rPr lang="en-GB" sz="1500" dirty="0" smtClean="0"/>
              <a:t>By looking at the ration between carbon-14 and carbon-12 in a sample from the dead organism and comparing it to the ratio in a living organism, the age of a dead organism can be estimated.</a:t>
            </a:r>
          </a:p>
          <a:p>
            <a:endParaRPr lang="en-GB" sz="1500" dirty="0" smtClean="0"/>
          </a:p>
          <a:p>
            <a:r>
              <a:rPr lang="en-GB" sz="1500" dirty="0" smtClean="0"/>
              <a:t>Carbon-14 decays very slowly so the method is not suitable for dating organisms that are a few hundred years old.</a:t>
            </a:r>
            <a:endParaRPr lang="en-GB" sz="1500" dirty="0"/>
          </a:p>
        </p:txBody>
      </p:sp>
      <p:sp>
        <p:nvSpPr>
          <p:cNvPr id="4" name="TextBox 3"/>
          <p:cNvSpPr txBox="1"/>
          <p:nvPr/>
        </p:nvSpPr>
        <p:spPr>
          <a:xfrm>
            <a:off x="7500958" y="0"/>
            <a:ext cx="1643042" cy="369332"/>
          </a:xfrm>
          <a:prstGeom prst="rect">
            <a:avLst/>
          </a:prstGeom>
          <a:noFill/>
        </p:spPr>
        <p:txBody>
          <a:bodyPr wrap="square" rtlCol="0">
            <a:spAutoFit/>
          </a:bodyPr>
          <a:lstStyle/>
          <a:p>
            <a:pPr algn="r"/>
            <a:r>
              <a:rPr lang="en-GB" dirty="0" smtClean="0"/>
              <a:t>Higher</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4450"/>
            <a:ext cx="8229600" cy="915988"/>
          </a:xfrm>
        </p:spPr>
        <p:txBody>
          <a:bodyPr/>
          <a:lstStyle/>
          <a:p>
            <a:pPr eaLnBrk="1" hangingPunct="1"/>
            <a:r>
              <a:rPr lang="en-GB" sz="4000" smtClean="0"/>
              <a:t>Dating materials using half-lives</a:t>
            </a:r>
          </a:p>
        </p:txBody>
      </p:sp>
      <p:sp>
        <p:nvSpPr>
          <p:cNvPr id="39939" name="Text Box 3"/>
          <p:cNvSpPr txBox="1">
            <a:spLocks noChangeArrowheads="1"/>
          </p:cNvSpPr>
          <p:nvPr/>
        </p:nvSpPr>
        <p:spPr bwMode="auto">
          <a:xfrm>
            <a:off x="228600" y="838200"/>
            <a:ext cx="8686800" cy="1006475"/>
          </a:xfrm>
          <a:prstGeom prst="rect">
            <a:avLst/>
          </a:prstGeom>
          <a:noFill/>
          <a:ln w="38100">
            <a:noFill/>
            <a:miter lim="800000"/>
            <a:headEnd/>
            <a:tailEnd/>
          </a:ln>
        </p:spPr>
        <p:txBody>
          <a:bodyPr>
            <a:spAutoFit/>
          </a:bodyPr>
          <a:lstStyle/>
          <a:p>
            <a:pPr>
              <a:spcBef>
                <a:spcPct val="50000"/>
              </a:spcBef>
            </a:pPr>
            <a:r>
              <a:rPr lang="en-GB" sz="2000" b="1">
                <a:latin typeface="Comic Sans MS" pitchFamily="66" charset="0"/>
              </a:rPr>
              <a:t>Question:</a:t>
            </a:r>
            <a:r>
              <a:rPr lang="en-GB" sz="2000">
                <a:latin typeface="Comic Sans MS" pitchFamily="66" charset="0"/>
              </a:rPr>
              <a:t> Uranium decays into lead.  The half life of uranium is 4,000,000,000 years.  A sample of radioactive rock contains 7 times as much lead as it does uranium.  Calculate the age of the sample.</a:t>
            </a:r>
          </a:p>
        </p:txBody>
      </p:sp>
      <p:grpSp>
        <p:nvGrpSpPr>
          <p:cNvPr id="2" name="Group 4"/>
          <p:cNvGrpSpPr>
            <a:grpSpLocks/>
          </p:cNvGrpSpPr>
          <p:nvPr/>
        </p:nvGrpSpPr>
        <p:grpSpPr bwMode="auto">
          <a:xfrm>
            <a:off x="609600" y="3352800"/>
            <a:ext cx="838200" cy="914400"/>
            <a:chOff x="384" y="2112"/>
            <a:chExt cx="528" cy="576"/>
          </a:xfrm>
        </p:grpSpPr>
        <p:sp>
          <p:nvSpPr>
            <p:cNvPr id="12320" name="Line 5"/>
            <p:cNvSpPr>
              <a:spLocks noChangeShapeType="1"/>
            </p:cNvSpPr>
            <p:nvPr/>
          </p:nvSpPr>
          <p:spPr bwMode="auto">
            <a:xfrm>
              <a:off x="384" y="2400"/>
              <a:ext cx="240" cy="0"/>
            </a:xfrm>
            <a:prstGeom prst="line">
              <a:avLst/>
            </a:prstGeom>
            <a:noFill/>
            <a:ln w="38100">
              <a:solidFill>
                <a:schemeClr val="bg1"/>
              </a:solidFill>
              <a:round/>
              <a:headEnd/>
              <a:tailEnd/>
            </a:ln>
          </p:spPr>
          <p:txBody>
            <a:bodyPr/>
            <a:lstStyle/>
            <a:p>
              <a:endParaRPr lang="en-GB"/>
            </a:p>
          </p:txBody>
        </p:sp>
        <p:sp>
          <p:nvSpPr>
            <p:cNvPr id="12321" name="Text Box 6"/>
            <p:cNvSpPr txBox="1">
              <a:spLocks noChangeArrowheads="1"/>
            </p:cNvSpPr>
            <p:nvPr/>
          </p:nvSpPr>
          <p:spPr bwMode="auto">
            <a:xfrm>
              <a:off x="384" y="2112"/>
              <a:ext cx="528" cy="288"/>
            </a:xfrm>
            <a:prstGeom prst="rect">
              <a:avLst/>
            </a:prstGeom>
            <a:noFill/>
            <a:ln w="38100">
              <a:noFill/>
              <a:miter lim="800000"/>
              <a:headEnd/>
              <a:tailEnd/>
            </a:ln>
          </p:spPr>
          <p:txBody>
            <a:bodyPr>
              <a:spAutoFit/>
            </a:bodyPr>
            <a:lstStyle/>
            <a:p>
              <a:pPr>
                <a:spcBef>
                  <a:spcPct val="50000"/>
                </a:spcBef>
              </a:pPr>
              <a:r>
                <a:rPr lang="en-GB" sz="2400">
                  <a:latin typeface="Comic Sans MS" pitchFamily="66" charset="0"/>
                </a:rPr>
                <a:t>8</a:t>
              </a:r>
            </a:p>
          </p:txBody>
        </p:sp>
        <p:sp>
          <p:nvSpPr>
            <p:cNvPr id="12322" name="Text Box 7"/>
            <p:cNvSpPr txBox="1">
              <a:spLocks noChangeArrowheads="1"/>
            </p:cNvSpPr>
            <p:nvPr/>
          </p:nvSpPr>
          <p:spPr bwMode="auto">
            <a:xfrm>
              <a:off x="384" y="2400"/>
              <a:ext cx="528" cy="288"/>
            </a:xfrm>
            <a:prstGeom prst="rect">
              <a:avLst/>
            </a:prstGeom>
            <a:noFill/>
            <a:ln w="38100">
              <a:noFill/>
              <a:miter lim="800000"/>
              <a:headEnd/>
              <a:tailEnd/>
            </a:ln>
          </p:spPr>
          <p:txBody>
            <a:bodyPr>
              <a:spAutoFit/>
            </a:bodyPr>
            <a:lstStyle/>
            <a:p>
              <a:pPr>
                <a:spcBef>
                  <a:spcPct val="50000"/>
                </a:spcBef>
              </a:pPr>
              <a:r>
                <a:rPr lang="en-GB" sz="2400">
                  <a:latin typeface="Comic Sans MS" pitchFamily="66" charset="0"/>
                </a:rPr>
                <a:t>8</a:t>
              </a:r>
            </a:p>
          </p:txBody>
        </p:sp>
      </p:grpSp>
      <p:sp>
        <p:nvSpPr>
          <p:cNvPr id="39944" name="Text Box 8"/>
          <p:cNvSpPr txBox="1">
            <a:spLocks noChangeArrowheads="1"/>
          </p:cNvSpPr>
          <p:nvPr/>
        </p:nvSpPr>
        <p:spPr bwMode="auto">
          <a:xfrm>
            <a:off x="304800" y="1981200"/>
            <a:ext cx="8534400" cy="396875"/>
          </a:xfrm>
          <a:prstGeom prst="rect">
            <a:avLst/>
          </a:prstGeom>
          <a:noFill/>
          <a:ln w="38100">
            <a:noFill/>
            <a:miter lim="800000"/>
            <a:headEnd/>
            <a:tailEnd/>
          </a:ln>
        </p:spPr>
        <p:txBody>
          <a:bodyPr>
            <a:spAutoFit/>
          </a:bodyPr>
          <a:lstStyle/>
          <a:p>
            <a:pPr>
              <a:spcBef>
                <a:spcPct val="50000"/>
              </a:spcBef>
            </a:pPr>
            <a:r>
              <a:rPr lang="en-GB" sz="2000" b="1">
                <a:latin typeface="Comic Sans MS" pitchFamily="66" charset="0"/>
              </a:rPr>
              <a:t>Answer</a:t>
            </a:r>
            <a:r>
              <a:rPr lang="en-GB" sz="2000">
                <a:latin typeface="Comic Sans MS" pitchFamily="66" charset="0"/>
              </a:rPr>
              <a:t>: The sample was originally completely uranium…</a:t>
            </a:r>
            <a:endParaRPr lang="en-GB" sz="2000" b="1">
              <a:latin typeface="Comic Sans MS" pitchFamily="66" charset="0"/>
            </a:endParaRPr>
          </a:p>
        </p:txBody>
      </p:sp>
      <p:sp>
        <p:nvSpPr>
          <p:cNvPr id="39945" name="Text Box 9"/>
          <p:cNvSpPr txBox="1">
            <a:spLocks noChangeArrowheads="1"/>
          </p:cNvSpPr>
          <p:nvPr/>
        </p:nvSpPr>
        <p:spPr bwMode="auto">
          <a:xfrm>
            <a:off x="0" y="4267200"/>
            <a:ext cx="1600200" cy="1006475"/>
          </a:xfrm>
          <a:prstGeom prst="rect">
            <a:avLst/>
          </a:prstGeom>
          <a:noFill/>
          <a:ln w="38100">
            <a:noFill/>
            <a:miter lim="800000"/>
            <a:headEnd/>
            <a:tailEnd/>
          </a:ln>
        </p:spPr>
        <p:txBody>
          <a:bodyPr>
            <a:spAutoFit/>
          </a:bodyPr>
          <a:lstStyle/>
          <a:p>
            <a:pPr algn="ctr">
              <a:spcBef>
                <a:spcPct val="50000"/>
              </a:spcBef>
            </a:pPr>
            <a:r>
              <a:rPr lang="en-GB" sz="2000">
                <a:latin typeface="Comic Sans MS" pitchFamily="66" charset="0"/>
              </a:rPr>
              <a:t>…of the sample was uranium</a:t>
            </a:r>
          </a:p>
        </p:txBody>
      </p:sp>
      <p:grpSp>
        <p:nvGrpSpPr>
          <p:cNvPr id="3" name="Group 10"/>
          <p:cNvGrpSpPr>
            <a:grpSpLocks/>
          </p:cNvGrpSpPr>
          <p:nvPr/>
        </p:nvGrpSpPr>
        <p:grpSpPr bwMode="auto">
          <a:xfrm>
            <a:off x="2971800" y="3352800"/>
            <a:ext cx="838200" cy="914400"/>
            <a:chOff x="1872" y="2112"/>
            <a:chExt cx="528" cy="576"/>
          </a:xfrm>
        </p:grpSpPr>
        <p:sp>
          <p:nvSpPr>
            <p:cNvPr id="12317" name="Line 11"/>
            <p:cNvSpPr>
              <a:spLocks noChangeShapeType="1"/>
            </p:cNvSpPr>
            <p:nvPr/>
          </p:nvSpPr>
          <p:spPr bwMode="auto">
            <a:xfrm>
              <a:off x="1872" y="2400"/>
              <a:ext cx="240" cy="0"/>
            </a:xfrm>
            <a:prstGeom prst="line">
              <a:avLst/>
            </a:prstGeom>
            <a:noFill/>
            <a:ln w="38100">
              <a:solidFill>
                <a:schemeClr val="bg1"/>
              </a:solidFill>
              <a:round/>
              <a:headEnd/>
              <a:tailEnd/>
            </a:ln>
          </p:spPr>
          <p:txBody>
            <a:bodyPr/>
            <a:lstStyle/>
            <a:p>
              <a:endParaRPr lang="en-GB"/>
            </a:p>
          </p:txBody>
        </p:sp>
        <p:sp>
          <p:nvSpPr>
            <p:cNvPr id="12318" name="Text Box 12"/>
            <p:cNvSpPr txBox="1">
              <a:spLocks noChangeArrowheads="1"/>
            </p:cNvSpPr>
            <p:nvPr/>
          </p:nvSpPr>
          <p:spPr bwMode="auto">
            <a:xfrm>
              <a:off x="1872" y="2112"/>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4</a:t>
              </a:r>
            </a:p>
          </p:txBody>
        </p:sp>
        <p:sp>
          <p:nvSpPr>
            <p:cNvPr id="12319" name="Text Box 13"/>
            <p:cNvSpPr txBox="1">
              <a:spLocks noChangeArrowheads="1"/>
            </p:cNvSpPr>
            <p:nvPr/>
          </p:nvSpPr>
          <p:spPr bwMode="auto">
            <a:xfrm>
              <a:off x="1872" y="2400"/>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8</a:t>
              </a:r>
            </a:p>
          </p:txBody>
        </p:sp>
      </p:grpSp>
      <p:grpSp>
        <p:nvGrpSpPr>
          <p:cNvPr id="4" name="Group 14"/>
          <p:cNvGrpSpPr>
            <a:grpSpLocks/>
          </p:cNvGrpSpPr>
          <p:nvPr/>
        </p:nvGrpSpPr>
        <p:grpSpPr bwMode="auto">
          <a:xfrm>
            <a:off x="5334000" y="3352800"/>
            <a:ext cx="838200" cy="914400"/>
            <a:chOff x="3360" y="2064"/>
            <a:chExt cx="528" cy="576"/>
          </a:xfrm>
        </p:grpSpPr>
        <p:sp>
          <p:nvSpPr>
            <p:cNvPr id="12314" name="Line 15"/>
            <p:cNvSpPr>
              <a:spLocks noChangeShapeType="1"/>
            </p:cNvSpPr>
            <p:nvPr/>
          </p:nvSpPr>
          <p:spPr bwMode="auto">
            <a:xfrm>
              <a:off x="3360" y="2352"/>
              <a:ext cx="240" cy="0"/>
            </a:xfrm>
            <a:prstGeom prst="line">
              <a:avLst/>
            </a:prstGeom>
            <a:noFill/>
            <a:ln w="38100">
              <a:solidFill>
                <a:schemeClr val="bg1"/>
              </a:solidFill>
              <a:round/>
              <a:headEnd/>
              <a:tailEnd/>
            </a:ln>
          </p:spPr>
          <p:txBody>
            <a:bodyPr/>
            <a:lstStyle/>
            <a:p>
              <a:endParaRPr lang="en-GB"/>
            </a:p>
          </p:txBody>
        </p:sp>
        <p:sp>
          <p:nvSpPr>
            <p:cNvPr id="12315" name="Text Box 16"/>
            <p:cNvSpPr txBox="1">
              <a:spLocks noChangeArrowheads="1"/>
            </p:cNvSpPr>
            <p:nvPr/>
          </p:nvSpPr>
          <p:spPr bwMode="auto">
            <a:xfrm>
              <a:off x="3360" y="2064"/>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2</a:t>
              </a:r>
            </a:p>
          </p:txBody>
        </p:sp>
        <p:sp>
          <p:nvSpPr>
            <p:cNvPr id="12316" name="Text Box 17"/>
            <p:cNvSpPr txBox="1">
              <a:spLocks noChangeArrowheads="1"/>
            </p:cNvSpPr>
            <p:nvPr/>
          </p:nvSpPr>
          <p:spPr bwMode="auto">
            <a:xfrm>
              <a:off x="3360" y="2352"/>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8</a:t>
              </a:r>
            </a:p>
          </p:txBody>
        </p:sp>
      </p:grpSp>
      <p:grpSp>
        <p:nvGrpSpPr>
          <p:cNvPr id="5" name="Group 18"/>
          <p:cNvGrpSpPr>
            <a:grpSpLocks/>
          </p:cNvGrpSpPr>
          <p:nvPr/>
        </p:nvGrpSpPr>
        <p:grpSpPr bwMode="auto">
          <a:xfrm>
            <a:off x="7848600" y="3352800"/>
            <a:ext cx="838200" cy="933450"/>
            <a:chOff x="4944" y="2064"/>
            <a:chExt cx="528" cy="588"/>
          </a:xfrm>
        </p:grpSpPr>
        <p:sp>
          <p:nvSpPr>
            <p:cNvPr id="12311" name="Line 19"/>
            <p:cNvSpPr>
              <a:spLocks noChangeShapeType="1"/>
            </p:cNvSpPr>
            <p:nvPr/>
          </p:nvSpPr>
          <p:spPr bwMode="auto">
            <a:xfrm>
              <a:off x="4944" y="2352"/>
              <a:ext cx="240" cy="0"/>
            </a:xfrm>
            <a:prstGeom prst="line">
              <a:avLst/>
            </a:prstGeom>
            <a:noFill/>
            <a:ln w="38100">
              <a:solidFill>
                <a:schemeClr val="bg1"/>
              </a:solidFill>
              <a:round/>
              <a:headEnd/>
              <a:tailEnd/>
            </a:ln>
          </p:spPr>
          <p:txBody>
            <a:bodyPr/>
            <a:lstStyle/>
            <a:p>
              <a:endParaRPr lang="en-GB"/>
            </a:p>
          </p:txBody>
        </p:sp>
        <p:sp>
          <p:nvSpPr>
            <p:cNvPr id="12312" name="Text Box 20"/>
            <p:cNvSpPr txBox="1">
              <a:spLocks noChangeArrowheads="1"/>
            </p:cNvSpPr>
            <p:nvPr/>
          </p:nvSpPr>
          <p:spPr bwMode="auto">
            <a:xfrm>
              <a:off x="4944" y="2064"/>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1</a:t>
              </a:r>
            </a:p>
          </p:txBody>
        </p:sp>
        <p:sp>
          <p:nvSpPr>
            <p:cNvPr id="12313" name="Text Box 21"/>
            <p:cNvSpPr txBox="1">
              <a:spLocks noChangeArrowheads="1"/>
            </p:cNvSpPr>
            <p:nvPr/>
          </p:nvSpPr>
          <p:spPr bwMode="auto">
            <a:xfrm>
              <a:off x="4944" y="2364"/>
              <a:ext cx="528" cy="288"/>
            </a:xfrm>
            <a:prstGeom prst="rect">
              <a:avLst/>
            </a:prstGeom>
            <a:noFill/>
            <a:ln w="38100">
              <a:noFill/>
              <a:miter lim="800000"/>
              <a:headEnd/>
              <a:tailEnd/>
            </a:ln>
          </p:spPr>
          <p:txBody>
            <a:bodyPr>
              <a:spAutoFit/>
            </a:bodyPr>
            <a:lstStyle/>
            <a:p>
              <a:pPr eaLnBrk="0" hangingPunct="0"/>
              <a:r>
                <a:rPr lang="en-GB" sz="2400">
                  <a:latin typeface="Comic Sans MS" pitchFamily="66" charset="0"/>
                </a:rPr>
                <a:t>8</a:t>
              </a:r>
            </a:p>
          </p:txBody>
        </p:sp>
      </p:grpSp>
      <p:sp>
        <p:nvSpPr>
          <p:cNvPr id="39958" name="Text Box 22"/>
          <p:cNvSpPr txBox="1">
            <a:spLocks noChangeArrowheads="1"/>
          </p:cNvSpPr>
          <p:nvPr/>
        </p:nvSpPr>
        <p:spPr bwMode="auto">
          <a:xfrm>
            <a:off x="1905000" y="4267200"/>
            <a:ext cx="2438400" cy="1311275"/>
          </a:xfrm>
          <a:prstGeom prst="rect">
            <a:avLst/>
          </a:prstGeom>
          <a:noFill/>
          <a:ln w="38100">
            <a:noFill/>
            <a:miter lim="800000"/>
            <a:headEnd/>
            <a:tailEnd/>
          </a:ln>
        </p:spPr>
        <p:txBody>
          <a:bodyPr>
            <a:spAutoFit/>
          </a:bodyPr>
          <a:lstStyle/>
          <a:p>
            <a:pPr algn="ctr">
              <a:spcBef>
                <a:spcPct val="50000"/>
              </a:spcBef>
            </a:pPr>
            <a:r>
              <a:rPr lang="en-GB" sz="2000">
                <a:latin typeface="Comic Sans MS" pitchFamily="66" charset="0"/>
              </a:rPr>
              <a:t>Now only 4/8 of the uranium remains – the other 4/8 is lead</a:t>
            </a:r>
          </a:p>
        </p:txBody>
      </p:sp>
      <p:sp>
        <p:nvSpPr>
          <p:cNvPr id="39959" name="Text Box 23"/>
          <p:cNvSpPr txBox="1">
            <a:spLocks noChangeArrowheads="1"/>
          </p:cNvSpPr>
          <p:nvPr/>
        </p:nvSpPr>
        <p:spPr bwMode="auto">
          <a:xfrm>
            <a:off x="4495800" y="4267200"/>
            <a:ext cx="2133600" cy="1311275"/>
          </a:xfrm>
          <a:prstGeom prst="rect">
            <a:avLst/>
          </a:prstGeom>
          <a:noFill/>
          <a:ln w="38100">
            <a:noFill/>
            <a:miter lim="800000"/>
            <a:headEnd/>
            <a:tailEnd/>
          </a:ln>
        </p:spPr>
        <p:txBody>
          <a:bodyPr>
            <a:spAutoFit/>
          </a:bodyPr>
          <a:lstStyle/>
          <a:p>
            <a:pPr algn="ctr">
              <a:spcBef>
                <a:spcPct val="50000"/>
              </a:spcBef>
            </a:pPr>
            <a:r>
              <a:rPr lang="en-GB" sz="2000">
                <a:latin typeface="Comic Sans MS" pitchFamily="66" charset="0"/>
              </a:rPr>
              <a:t>Now only 2/8 of uranium remains – the other 6/8 is lead</a:t>
            </a:r>
          </a:p>
        </p:txBody>
      </p:sp>
      <p:sp>
        <p:nvSpPr>
          <p:cNvPr id="39960" name="Text Box 24"/>
          <p:cNvSpPr txBox="1">
            <a:spLocks noChangeArrowheads="1"/>
          </p:cNvSpPr>
          <p:nvPr/>
        </p:nvSpPr>
        <p:spPr bwMode="auto">
          <a:xfrm>
            <a:off x="7010400" y="4267200"/>
            <a:ext cx="2133600" cy="1311275"/>
          </a:xfrm>
          <a:prstGeom prst="rect">
            <a:avLst/>
          </a:prstGeom>
          <a:noFill/>
          <a:ln w="38100">
            <a:noFill/>
            <a:miter lim="800000"/>
            <a:headEnd/>
            <a:tailEnd/>
          </a:ln>
        </p:spPr>
        <p:txBody>
          <a:bodyPr>
            <a:spAutoFit/>
          </a:bodyPr>
          <a:lstStyle/>
          <a:p>
            <a:pPr algn="ctr">
              <a:spcBef>
                <a:spcPct val="50000"/>
              </a:spcBef>
            </a:pPr>
            <a:r>
              <a:rPr lang="en-GB" sz="2000">
                <a:latin typeface="Comic Sans MS" pitchFamily="66" charset="0"/>
              </a:rPr>
              <a:t>Now only 1/8 of uranium remains – the other 7/8 is lead</a:t>
            </a:r>
          </a:p>
        </p:txBody>
      </p:sp>
      <p:sp>
        <p:nvSpPr>
          <p:cNvPr id="39961" name="Text Box 25"/>
          <p:cNvSpPr txBox="1">
            <a:spLocks noChangeArrowheads="1"/>
          </p:cNvSpPr>
          <p:nvPr/>
        </p:nvSpPr>
        <p:spPr bwMode="auto">
          <a:xfrm>
            <a:off x="228600" y="5715000"/>
            <a:ext cx="8686800" cy="1006475"/>
          </a:xfrm>
          <a:prstGeom prst="rect">
            <a:avLst/>
          </a:prstGeom>
          <a:solidFill>
            <a:schemeClr val="accent2"/>
          </a:solidFill>
          <a:ln w="38100">
            <a:noFill/>
            <a:miter lim="800000"/>
            <a:headEnd/>
            <a:tailEnd/>
          </a:ln>
        </p:spPr>
        <p:txBody>
          <a:bodyPr>
            <a:spAutoFit/>
          </a:bodyPr>
          <a:lstStyle/>
          <a:p>
            <a:pPr>
              <a:spcBef>
                <a:spcPct val="50000"/>
              </a:spcBef>
            </a:pPr>
            <a:r>
              <a:rPr lang="en-GB" sz="2000">
                <a:latin typeface="Comic Sans MS" pitchFamily="66" charset="0"/>
              </a:rPr>
              <a:t>So it must have taken 3 half lives for the sample to decay until only 1/8 remained (which means that there is 7 times as much lead).  Each half life is 4,000,000,000 years so the sample is 12,000,000,000 years old.</a:t>
            </a:r>
          </a:p>
        </p:txBody>
      </p:sp>
      <p:grpSp>
        <p:nvGrpSpPr>
          <p:cNvPr id="6" name="Group 26"/>
          <p:cNvGrpSpPr>
            <a:grpSpLocks/>
          </p:cNvGrpSpPr>
          <p:nvPr/>
        </p:nvGrpSpPr>
        <p:grpSpPr bwMode="auto">
          <a:xfrm>
            <a:off x="1219200" y="2514600"/>
            <a:ext cx="1524000" cy="1066800"/>
            <a:chOff x="768" y="1584"/>
            <a:chExt cx="960" cy="672"/>
          </a:xfrm>
        </p:grpSpPr>
        <p:sp>
          <p:nvSpPr>
            <p:cNvPr id="12309" name="AutoShape 27"/>
            <p:cNvSpPr>
              <a:spLocks noChangeArrowheads="1"/>
            </p:cNvSpPr>
            <p:nvPr/>
          </p:nvSpPr>
          <p:spPr bwMode="auto">
            <a:xfrm>
              <a:off x="768" y="2064"/>
              <a:ext cx="960" cy="192"/>
            </a:xfrm>
            <a:prstGeom prst="rightArrow">
              <a:avLst>
                <a:gd name="adj1" fmla="val 50000"/>
                <a:gd name="adj2" fmla="val 125000"/>
              </a:avLst>
            </a:prstGeom>
            <a:solidFill>
              <a:srgbClr val="FF0000"/>
            </a:solidFill>
            <a:ln w="38100">
              <a:noFill/>
              <a:miter lim="800000"/>
              <a:headEnd/>
              <a:tailEnd/>
            </a:ln>
          </p:spPr>
          <p:txBody>
            <a:bodyPr wrap="none" anchor="ctr"/>
            <a:lstStyle/>
            <a:p>
              <a:endParaRPr lang="en-US"/>
            </a:p>
          </p:txBody>
        </p:sp>
        <p:sp>
          <p:nvSpPr>
            <p:cNvPr id="12310" name="Text Box 28"/>
            <p:cNvSpPr txBox="1">
              <a:spLocks noChangeArrowheads="1"/>
            </p:cNvSpPr>
            <p:nvPr/>
          </p:nvSpPr>
          <p:spPr bwMode="auto">
            <a:xfrm>
              <a:off x="768" y="1584"/>
              <a:ext cx="912" cy="446"/>
            </a:xfrm>
            <a:prstGeom prst="rect">
              <a:avLst/>
            </a:prstGeom>
            <a:noFill/>
            <a:ln w="38100">
              <a:solidFill>
                <a:srgbClr val="FF0000"/>
              </a:solidFill>
              <a:miter lim="800000"/>
              <a:headEnd/>
              <a:tailEnd/>
            </a:ln>
          </p:spPr>
          <p:txBody>
            <a:bodyPr>
              <a:spAutoFit/>
            </a:bodyPr>
            <a:lstStyle/>
            <a:p>
              <a:pPr>
                <a:spcBef>
                  <a:spcPct val="50000"/>
                </a:spcBef>
              </a:pPr>
              <a:r>
                <a:rPr lang="en-GB" sz="2000" i="1">
                  <a:latin typeface="Comic Sans MS" pitchFamily="66" charset="0"/>
                </a:rPr>
                <a:t>1 half life later…</a:t>
              </a:r>
            </a:p>
          </p:txBody>
        </p:sp>
      </p:grpSp>
      <p:grpSp>
        <p:nvGrpSpPr>
          <p:cNvPr id="7" name="Group 29"/>
          <p:cNvGrpSpPr>
            <a:grpSpLocks/>
          </p:cNvGrpSpPr>
          <p:nvPr/>
        </p:nvGrpSpPr>
        <p:grpSpPr bwMode="auto">
          <a:xfrm>
            <a:off x="3505200" y="2514600"/>
            <a:ext cx="1600200" cy="1066800"/>
            <a:chOff x="2208" y="1584"/>
            <a:chExt cx="1008" cy="672"/>
          </a:xfrm>
        </p:grpSpPr>
        <p:sp>
          <p:nvSpPr>
            <p:cNvPr id="12307" name="AutoShape 30"/>
            <p:cNvSpPr>
              <a:spLocks noChangeArrowheads="1"/>
            </p:cNvSpPr>
            <p:nvPr/>
          </p:nvSpPr>
          <p:spPr bwMode="auto">
            <a:xfrm>
              <a:off x="2256" y="2064"/>
              <a:ext cx="960" cy="192"/>
            </a:xfrm>
            <a:prstGeom prst="rightArrow">
              <a:avLst>
                <a:gd name="adj1" fmla="val 50000"/>
                <a:gd name="adj2" fmla="val 125000"/>
              </a:avLst>
            </a:prstGeom>
            <a:solidFill>
              <a:srgbClr val="FF0000"/>
            </a:solidFill>
            <a:ln w="38100">
              <a:noFill/>
              <a:miter lim="800000"/>
              <a:headEnd/>
              <a:tailEnd/>
            </a:ln>
          </p:spPr>
          <p:txBody>
            <a:bodyPr wrap="none" anchor="ctr"/>
            <a:lstStyle/>
            <a:p>
              <a:endParaRPr lang="en-US"/>
            </a:p>
          </p:txBody>
        </p:sp>
        <p:sp>
          <p:nvSpPr>
            <p:cNvPr id="12308" name="Text Box 31"/>
            <p:cNvSpPr txBox="1">
              <a:spLocks noChangeArrowheads="1"/>
            </p:cNvSpPr>
            <p:nvPr/>
          </p:nvSpPr>
          <p:spPr bwMode="auto">
            <a:xfrm>
              <a:off x="2208" y="1584"/>
              <a:ext cx="1008" cy="446"/>
            </a:xfrm>
            <a:prstGeom prst="rect">
              <a:avLst/>
            </a:prstGeom>
            <a:noFill/>
            <a:ln w="38100">
              <a:solidFill>
                <a:srgbClr val="FF0000"/>
              </a:solidFill>
              <a:miter lim="800000"/>
              <a:headEnd/>
              <a:tailEnd/>
            </a:ln>
          </p:spPr>
          <p:txBody>
            <a:bodyPr>
              <a:spAutoFit/>
            </a:bodyPr>
            <a:lstStyle/>
            <a:p>
              <a:pPr>
                <a:spcBef>
                  <a:spcPct val="50000"/>
                </a:spcBef>
              </a:pPr>
              <a:r>
                <a:rPr lang="en-GB" sz="2000" i="1">
                  <a:latin typeface="Comic Sans MS" pitchFamily="66" charset="0"/>
                </a:rPr>
                <a:t>1 half life later…</a:t>
              </a:r>
            </a:p>
          </p:txBody>
        </p:sp>
      </p:grpSp>
      <p:grpSp>
        <p:nvGrpSpPr>
          <p:cNvPr id="8" name="Group 32"/>
          <p:cNvGrpSpPr>
            <a:grpSpLocks/>
          </p:cNvGrpSpPr>
          <p:nvPr/>
        </p:nvGrpSpPr>
        <p:grpSpPr bwMode="auto">
          <a:xfrm>
            <a:off x="5943600" y="2514600"/>
            <a:ext cx="1676400" cy="1066800"/>
            <a:chOff x="3744" y="1584"/>
            <a:chExt cx="1056" cy="672"/>
          </a:xfrm>
        </p:grpSpPr>
        <p:sp>
          <p:nvSpPr>
            <p:cNvPr id="12305" name="AutoShape 33"/>
            <p:cNvSpPr>
              <a:spLocks noChangeArrowheads="1"/>
            </p:cNvSpPr>
            <p:nvPr/>
          </p:nvSpPr>
          <p:spPr bwMode="auto">
            <a:xfrm>
              <a:off x="3792" y="2064"/>
              <a:ext cx="960" cy="192"/>
            </a:xfrm>
            <a:prstGeom prst="rightArrow">
              <a:avLst>
                <a:gd name="adj1" fmla="val 50000"/>
                <a:gd name="adj2" fmla="val 125000"/>
              </a:avLst>
            </a:prstGeom>
            <a:solidFill>
              <a:srgbClr val="FF0000"/>
            </a:solidFill>
            <a:ln w="38100">
              <a:noFill/>
              <a:miter lim="800000"/>
              <a:headEnd/>
              <a:tailEnd/>
            </a:ln>
          </p:spPr>
          <p:txBody>
            <a:bodyPr wrap="none" anchor="ctr"/>
            <a:lstStyle/>
            <a:p>
              <a:endParaRPr lang="en-US"/>
            </a:p>
          </p:txBody>
        </p:sp>
        <p:sp>
          <p:nvSpPr>
            <p:cNvPr id="12306" name="Text Box 34"/>
            <p:cNvSpPr txBox="1">
              <a:spLocks noChangeArrowheads="1"/>
            </p:cNvSpPr>
            <p:nvPr/>
          </p:nvSpPr>
          <p:spPr bwMode="auto">
            <a:xfrm>
              <a:off x="3744" y="1584"/>
              <a:ext cx="1056" cy="446"/>
            </a:xfrm>
            <a:prstGeom prst="rect">
              <a:avLst/>
            </a:prstGeom>
            <a:noFill/>
            <a:ln w="38100">
              <a:solidFill>
                <a:srgbClr val="FF0000"/>
              </a:solidFill>
              <a:miter lim="800000"/>
              <a:headEnd/>
              <a:tailEnd/>
            </a:ln>
          </p:spPr>
          <p:txBody>
            <a:bodyPr>
              <a:spAutoFit/>
            </a:bodyPr>
            <a:lstStyle/>
            <a:p>
              <a:pPr>
                <a:spcBef>
                  <a:spcPct val="50000"/>
                </a:spcBef>
              </a:pPr>
              <a:r>
                <a:rPr lang="en-GB" sz="2000" i="1">
                  <a:latin typeface="Comic Sans MS" pitchFamily="66" charset="0"/>
                </a:rPr>
                <a:t>1 half life later…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wipe(left)">
                                      <p:cBhvr>
                                        <p:cTn id="7" dur="5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4"/>
                                        </p:tgtEl>
                                        <p:attrNameLst>
                                          <p:attrName>style.visibility</p:attrName>
                                        </p:attrNameLst>
                                      </p:cBhvr>
                                      <p:to>
                                        <p:strVal val="visible"/>
                                      </p:to>
                                    </p:set>
                                    <p:animEffect transition="in" filter="wipe(left)">
                                      <p:cBhvr>
                                        <p:cTn id="12" dur="500"/>
                                        <p:tgtEl>
                                          <p:spTgt spid="399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39945"/>
                                        </p:tgtEl>
                                        <p:attrNameLst>
                                          <p:attrName>style.visibility</p:attrName>
                                        </p:attrNameLst>
                                      </p:cBhvr>
                                      <p:to>
                                        <p:strVal val="visible"/>
                                      </p:to>
                                    </p:set>
                                    <p:animEffect transition="in" filter="wipe(up)">
                                      <p:cBhvr>
                                        <p:cTn id="21" dur="500"/>
                                        <p:tgtEl>
                                          <p:spTgt spid="3994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p:stCondLst>
                              <p:cond delay="500"/>
                            </p:stCondLst>
                            <p:childTnLst>
                              <p:par>
                                <p:cTn id="33" presetID="22" presetClass="entr" presetSubtype="1" fill="hold" grpId="0" nodeType="afterEffect">
                                  <p:stCondLst>
                                    <p:cond delay="0"/>
                                  </p:stCondLst>
                                  <p:childTnLst>
                                    <p:set>
                                      <p:cBhvr>
                                        <p:cTn id="34" dur="1" fill="hold">
                                          <p:stCondLst>
                                            <p:cond delay="0"/>
                                          </p:stCondLst>
                                        </p:cTn>
                                        <p:tgtEl>
                                          <p:spTgt spid="39958"/>
                                        </p:tgtEl>
                                        <p:attrNameLst>
                                          <p:attrName>style.visibility</p:attrName>
                                        </p:attrNameLst>
                                      </p:cBhvr>
                                      <p:to>
                                        <p:strVal val="visible"/>
                                      </p:to>
                                    </p:set>
                                    <p:animEffect transition="in" filter="wipe(up)">
                                      <p:cBhvr>
                                        <p:cTn id="35" dur="500"/>
                                        <p:tgtEl>
                                          <p:spTgt spid="3995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up)">
                                      <p:cBhvr>
                                        <p:cTn id="45" dur="500"/>
                                        <p:tgtEl>
                                          <p:spTgt spid="4"/>
                                        </p:tgtEl>
                                      </p:cBhvr>
                                    </p:animEffect>
                                  </p:childTnLst>
                                </p:cTn>
                              </p:par>
                            </p:childTnLst>
                          </p:cTn>
                        </p:par>
                        <p:par>
                          <p:cTn id="46" fill="hold">
                            <p:stCondLst>
                              <p:cond delay="500"/>
                            </p:stCondLst>
                            <p:childTnLst>
                              <p:par>
                                <p:cTn id="47" presetID="22" presetClass="entr" presetSubtype="1" fill="hold" grpId="0" nodeType="afterEffect">
                                  <p:stCondLst>
                                    <p:cond delay="0"/>
                                  </p:stCondLst>
                                  <p:childTnLst>
                                    <p:set>
                                      <p:cBhvr>
                                        <p:cTn id="48" dur="1" fill="hold">
                                          <p:stCondLst>
                                            <p:cond delay="0"/>
                                          </p:stCondLst>
                                        </p:cTn>
                                        <p:tgtEl>
                                          <p:spTgt spid="39959"/>
                                        </p:tgtEl>
                                        <p:attrNameLst>
                                          <p:attrName>style.visibility</p:attrName>
                                        </p:attrNameLst>
                                      </p:cBhvr>
                                      <p:to>
                                        <p:strVal val="visible"/>
                                      </p:to>
                                    </p:set>
                                    <p:animEffect transition="in" filter="wipe(up)">
                                      <p:cBhvr>
                                        <p:cTn id="49" dur="500"/>
                                        <p:tgtEl>
                                          <p:spTgt spid="3995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up)">
                                      <p:cBhvr>
                                        <p:cTn id="59" dur="500"/>
                                        <p:tgtEl>
                                          <p:spTgt spid="5"/>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39960"/>
                                        </p:tgtEl>
                                        <p:attrNameLst>
                                          <p:attrName>style.visibility</p:attrName>
                                        </p:attrNameLst>
                                      </p:cBhvr>
                                      <p:to>
                                        <p:strVal val="visible"/>
                                      </p:to>
                                    </p:set>
                                    <p:animEffect transition="in" filter="wipe(up)">
                                      <p:cBhvr>
                                        <p:cTn id="63" dur="500"/>
                                        <p:tgtEl>
                                          <p:spTgt spid="3996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39961"/>
                                        </p:tgtEl>
                                        <p:attrNameLst>
                                          <p:attrName>style.visibility</p:attrName>
                                        </p:attrNameLst>
                                      </p:cBhvr>
                                      <p:to>
                                        <p:strVal val="visible"/>
                                      </p:to>
                                    </p:set>
                                    <p:anim calcmode="lin" valueType="num">
                                      <p:cBhvr additive="base">
                                        <p:cTn id="68" dur="500" fill="hold"/>
                                        <p:tgtEl>
                                          <p:spTgt spid="39961"/>
                                        </p:tgtEl>
                                        <p:attrNameLst>
                                          <p:attrName>ppt_x</p:attrName>
                                        </p:attrNameLst>
                                      </p:cBhvr>
                                      <p:tavLst>
                                        <p:tav tm="0">
                                          <p:val>
                                            <p:strVal val="#ppt_x"/>
                                          </p:val>
                                        </p:tav>
                                        <p:tav tm="100000">
                                          <p:val>
                                            <p:strVal val="#ppt_x"/>
                                          </p:val>
                                        </p:tav>
                                      </p:tavLst>
                                    </p:anim>
                                    <p:anim calcmode="lin" valueType="num">
                                      <p:cBhvr additive="base">
                                        <p:cTn id="69" dur="500" fill="hold"/>
                                        <p:tgtEl>
                                          <p:spTgt spid="399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P spid="39944" grpId="0" autoUpdateAnimBg="0"/>
      <p:bldP spid="39945" grpId="0" autoUpdateAnimBg="0"/>
      <p:bldP spid="39958" grpId="0" autoUpdateAnimBg="0"/>
      <p:bldP spid="39959" grpId="0" autoUpdateAnimBg="0"/>
      <p:bldP spid="39960" grpId="0" autoUpdateAnimBg="0"/>
      <p:bldP spid="39961"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756</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P4: Radiation for Life</vt:lpstr>
      <vt:lpstr>Slide 2</vt:lpstr>
      <vt:lpstr>Lesson Objectives</vt:lpstr>
      <vt:lpstr>Slide 4</vt:lpstr>
      <vt:lpstr>Slide 5</vt:lpstr>
      <vt:lpstr>Slide 6</vt:lpstr>
      <vt:lpstr>Slide 7</vt:lpstr>
      <vt:lpstr>Carbon Dating</vt:lpstr>
      <vt:lpstr>Dating materials using half-lives</vt:lpstr>
      <vt:lpstr>An exam question…</vt:lpstr>
      <vt:lpstr>Slide 11</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C2: Chemical Resources</dc:title>
  <dc:creator> </dc:creator>
  <cp:lastModifiedBy> </cp:lastModifiedBy>
  <cp:revision>22</cp:revision>
  <dcterms:created xsi:type="dcterms:W3CDTF">2012-08-26T14:24:09Z</dcterms:created>
  <dcterms:modified xsi:type="dcterms:W3CDTF">2012-09-23T17:06:54Z</dcterms:modified>
</cp:coreProperties>
</file>