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AFE6D-1AB1-45A1-9B34-CD8B567FD749}" type="datetimeFigureOut">
              <a:rPr lang="en-US" smtClean="0"/>
              <a:t>9/23/2012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006F4-7ADA-44E7-A278-E19E50BF82D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9/23/2012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14: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Treatment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(part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Think, pair, share!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Minute 1</a:t>
            </a:r>
            <a:r>
              <a:rPr lang="en-GB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What is a radiographer?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Minute 2</a:t>
            </a:r>
            <a:r>
              <a:rPr lang="en-GB" dirty="0" smtClean="0"/>
              <a:t>: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Share your thoughts with your partner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u="sng" dirty="0" smtClean="0"/>
              <a:t>Minute 3</a:t>
            </a:r>
            <a:r>
              <a:rPr lang="en-GB" dirty="0" smtClean="0"/>
              <a:t>:</a:t>
            </a:r>
          </a:p>
          <a:p>
            <a:pPr>
              <a:buNone/>
            </a:pPr>
            <a:r>
              <a:rPr lang="en-GB" dirty="0" smtClean="0"/>
              <a:t>Share your thoughts with the class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Describe the use of nuclear radiation in medicine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Understand the role of the radiographer and the safety precautions they must take.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928670"/>
          <a:ext cx="87154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only beta and gamma rays can pass through skin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</a:t>
                      </a:r>
                      <a:r>
                        <a:rPr lang="en-GB" u="none" baseline="0" dirty="0" smtClean="0"/>
                        <a:t> beta and gamma emitters can be used as tracers</a:t>
                      </a: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radioactive sources are used as tracers in medicine</a:t>
                      </a:r>
                      <a:r>
                        <a:rPr lang="en-GB" u="none" baseline="0" dirty="0" smtClean="0"/>
                        <a:t>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the role of a radiographer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why medical tracers should not remain in the body for long periods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radioactive sources are used to treat cancer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50070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diagnosis • sterilisation • tracer • radiotherapy • radiographer • emitter </a:t>
            </a:r>
            <a:r>
              <a:rPr lang="en-GB" dirty="0" smtClean="0"/>
              <a:t>•</a:t>
            </a:r>
          </a:p>
          <a:p>
            <a:pPr algn="ctr"/>
            <a:r>
              <a:rPr lang="en-GB" dirty="0" smtClean="0"/>
              <a:t> </a:t>
            </a:r>
            <a:r>
              <a:rPr lang="en-GB" dirty="0"/>
              <a:t>X-rays • gamma • 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14282" y="1714488"/>
            <a:ext cx="8569325" cy="4939814"/>
          </a:xfrm>
          <a:prstGeom prst="rect">
            <a:avLst/>
          </a:prstGeom>
          <a:noFill/>
          <a:ln w="76200" cap="rnd" cmpd="tri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How gamma radiation is used in the diagnosis and treatment of cancer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How gamma radiation is used more generally in hospitals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What </a:t>
            </a:r>
            <a:r>
              <a:rPr lang="en-GB" sz="2200" b="1" i="1" dirty="0">
                <a:latin typeface="Comic Sans MS" pitchFamily="66" charset="0"/>
              </a:rPr>
              <a:t>radiography</a:t>
            </a:r>
            <a:r>
              <a:rPr lang="en-GB" sz="2200" dirty="0">
                <a:latin typeface="Comic Sans MS" pitchFamily="66" charset="0"/>
              </a:rPr>
              <a:t> is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How radioactive tracers are used and administered in medicine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Examples of uses of specific radioactive substances e.g. </a:t>
            </a:r>
            <a:r>
              <a:rPr lang="en-GB" sz="2200" b="1" i="1" dirty="0">
                <a:latin typeface="Comic Sans MS" pitchFamily="66" charset="0"/>
              </a:rPr>
              <a:t>Iodine-123</a:t>
            </a:r>
            <a:r>
              <a:rPr lang="en-GB" sz="2200" dirty="0">
                <a:latin typeface="Comic Sans MS" pitchFamily="66" charset="0"/>
              </a:rPr>
              <a:t>, </a:t>
            </a:r>
            <a:r>
              <a:rPr lang="en-GB" sz="2200" b="1" i="1" dirty="0">
                <a:latin typeface="Comic Sans MS" pitchFamily="66" charset="0"/>
              </a:rPr>
              <a:t>Technetium-99m </a:t>
            </a:r>
            <a:r>
              <a:rPr lang="en-GB" sz="2200" dirty="0">
                <a:latin typeface="Comic Sans MS" pitchFamily="66" charset="0"/>
              </a:rPr>
              <a:t>and </a:t>
            </a:r>
            <a:r>
              <a:rPr lang="en-GB" sz="2200" b="1" i="1" dirty="0">
                <a:latin typeface="Comic Sans MS" pitchFamily="66" charset="0"/>
              </a:rPr>
              <a:t>Cobalt 60</a:t>
            </a:r>
          </a:p>
          <a:p>
            <a:pPr>
              <a:spcBef>
                <a:spcPct val="50000"/>
              </a:spcBef>
            </a:pPr>
            <a:endParaRPr lang="en-GB" sz="7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200" b="1" u="sng" dirty="0" smtClean="0">
                <a:latin typeface="Comic Sans MS" pitchFamily="66" charset="0"/>
              </a:rPr>
              <a:t>Higher</a:t>
            </a:r>
            <a:endParaRPr lang="en-GB" sz="2200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2200" dirty="0" smtClean="0">
                <a:latin typeface="Comic Sans MS" pitchFamily="66" charset="0"/>
              </a:rPr>
              <a:t>A </a:t>
            </a:r>
            <a:r>
              <a:rPr lang="en-GB" sz="2200" dirty="0">
                <a:latin typeface="Comic Sans MS" pitchFamily="66" charset="0"/>
              </a:rPr>
              <a:t>comparison of the use of gamma rays and X-rays as tracers</a:t>
            </a:r>
          </a:p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What a </a:t>
            </a:r>
            <a:r>
              <a:rPr lang="en-GB" sz="2200" b="1" i="1" dirty="0">
                <a:latin typeface="Comic Sans MS" pitchFamily="66" charset="0"/>
              </a:rPr>
              <a:t>gamma camera</a:t>
            </a:r>
            <a:r>
              <a:rPr lang="en-GB" sz="2200" dirty="0">
                <a:latin typeface="Comic Sans MS" pitchFamily="66" charset="0"/>
              </a:rPr>
              <a:t> is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280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/>
              <a:t>Produce a </a:t>
            </a:r>
            <a:r>
              <a:rPr lang="en-GB" sz="2200" b="1" dirty="0" smtClean="0"/>
              <a:t>presentation </a:t>
            </a:r>
            <a:r>
              <a:rPr lang="en-GB" sz="2200" b="1" dirty="0"/>
              <a:t>which informs the reader of the </a:t>
            </a:r>
            <a:r>
              <a:rPr lang="en-GB" sz="2200" b="1" i="1" u="sng" dirty="0"/>
              <a:t>uses</a:t>
            </a:r>
            <a:r>
              <a:rPr lang="en-GB" sz="2200" b="1" dirty="0"/>
              <a:t> of nuclear radiation. </a:t>
            </a:r>
            <a:endParaRPr lang="en-GB" sz="2200" b="1" dirty="0" smtClean="0"/>
          </a:p>
          <a:p>
            <a:pPr>
              <a:spcBef>
                <a:spcPct val="50000"/>
              </a:spcBef>
            </a:pPr>
            <a:r>
              <a:rPr lang="en-GB" sz="2200" b="1" dirty="0" smtClean="0"/>
              <a:t>In </a:t>
            </a:r>
            <a:r>
              <a:rPr lang="en-GB" sz="2200" b="1" dirty="0"/>
              <a:t>particular, you are to include the following:</a:t>
            </a:r>
          </a:p>
          <a:p>
            <a:pPr>
              <a:spcBef>
                <a:spcPct val="50000"/>
              </a:spcBef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928670"/>
          <a:ext cx="871543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only beta and gamma rays can pass through skin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</a:t>
                      </a:r>
                      <a:r>
                        <a:rPr lang="en-GB" u="none" baseline="0" dirty="0" smtClean="0"/>
                        <a:t> beta and gamma emitters can be used as tracers</a:t>
                      </a: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radioactive sources are used as tracers in medicine</a:t>
                      </a:r>
                      <a:r>
                        <a:rPr lang="en-GB" u="none" baseline="0" dirty="0" smtClean="0"/>
                        <a:t>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baseline="0" dirty="0" smtClean="0"/>
                        <a:t> the role of a radiographer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why medical tracers should not remain in the body for long periods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how radioactive sources are used to treat cancer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50070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diagnosis • sterilisation • tracer • radiotherapy • radiographer • emitter </a:t>
            </a:r>
            <a:r>
              <a:rPr lang="en-GB" dirty="0" smtClean="0"/>
              <a:t>•</a:t>
            </a:r>
          </a:p>
          <a:p>
            <a:pPr algn="ctr"/>
            <a:r>
              <a:rPr lang="en-GB" dirty="0" smtClean="0"/>
              <a:t> </a:t>
            </a:r>
            <a:r>
              <a:rPr lang="en-GB" dirty="0"/>
              <a:t>X-rays • gamma • beta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339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P4: Radiation for Life</vt:lpstr>
      <vt:lpstr>Starter</vt:lpstr>
      <vt:lpstr>Lesson Objectives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 </cp:lastModifiedBy>
  <cp:revision>24</cp:revision>
  <dcterms:created xsi:type="dcterms:W3CDTF">2012-08-26T14:24:09Z</dcterms:created>
  <dcterms:modified xsi:type="dcterms:W3CDTF">2012-09-23T18:46:17Z</dcterms:modified>
</cp:coreProperties>
</file>