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5" r:id="rId8"/>
    <p:sldId id="263" r:id="rId9"/>
    <p:sldId id="264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Brainpop%20Nuclear%20Energy.sw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u="sng" dirty="0" smtClean="0">
                <a:latin typeface="Kristen ITC" pitchFamily="66" charset="0"/>
              </a:rPr>
              <a:t>P4: Radiation for Life</a:t>
            </a: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Lesson 15: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Fission and Fusion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(part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86478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Using a flow diagram, draw the stages involved in </a:t>
            </a:r>
          </a:p>
          <a:p>
            <a:pPr>
              <a:buNone/>
            </a:pPr>
            <a:r>
              <a:rPr lang="en-GB" dirty="0" smtClean="0"/>
              <a:t>the production of electricity within a power station.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What is the difference between the generation of </a:t>
            </a:r>
          </a:p>
          <a:p>
            <a:pPr>
              <a:buNone/>
            </a:pPr>
            <a:r>
              <a:rPr lang="en-GB" dirty="0" smtClean="0"/>
              <a:t>power in a nuclear power station and that of a </a:t>
            </a:r>
          </a:p>
          <a:p>
            <a:pPr>
              <a:buNone/>
            </a:pPr>
            <a:r>
              <a:rPr lang="en-GB" dirty="0" smtClean="0"/>
              <a:t>regular power station.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785794"/>
          <a:ext cx="8715435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31636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the main stages</a:t>
                      </a:r>
                      <a:r>
                        <a:rPr lang="en-GB" u="none" baseline="0" dirty="0" smtClean="0"/>
                        <a:t> in the production of electricity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how electricity is generated at a nuclear power station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what happens to allow uranium to release energy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the process that gives out</a:t>
                      </a:r>
                      <a:r>
                        <a:rPr lang="en-GB" u="none" baseline="0" dirty="0" smtClean="0"/>
                        <a:t> energy in a nuclear reactor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Understand</a:t>
                      </a:r>
                      <a:r>
                        <a:rPr lang="en-GB" u="none" dirty="0" smtClean="0"/>
                        <a:t> how the decay of uranium starts a chain reaction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what is meant by a chain reaction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that nuclear fission produces radioactive waste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how to stop nuclear reactions</a:t>
                      </a:r>
                      <a:r>
                        <a:rPr lang="en-GB" u="none" baseline="0" dirty="0" smtClean="0"/>
                        <a:t> going out of control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  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6576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pPr algn="ctr"/>
            <a:r>
              <a:rPr lang="en-GB" dirty="0"/>
              <a:t>fission • fusion • nuclear • chain reaction • graphite moderator • </a:t>
            </a:r>
            <a:endParaRPr lang="en-GB" dirty="0" smtClean="0"/>
          </a:p>
          <a:p>
            <a:pPr algn="ctr"/>
            <a:r>
              <a:rPr lang="en-GB" dirty="0" smtClean="0"/>
              <a:t>control </a:t>
            </a:r>
            <a:r>
              <a:rPr lang="en-GB" dirty="0"/>
              <a:t>rods • uranium • reactor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115888"/>
            <a:ext cx="87503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dirty="0">
                <a:latin typeface="Comic Sans MS" pitchFamily="66" charset="0"/>
              </a:rPr>
              <a:t>Starter</a:t>
            </a:r>
          </a:p>
        </p:txBody>
      </p:sp>
      <p:pic>
        <p:nvPicPr>
          <p:cNvPr id="5123" name="Picture 4" descr="push_button_switch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4857760"/>
            <a:ext cx="1350963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What’s today’s lesson about? </a:t>
            </a:r>
            <a:r>
              <a:rPr lang="en-GB" dirty="0" smtClean="0"/>
              <a:t>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Just watch and see!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8072494" cy="443884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/>
              <a:t>Understand the main stages in the production of electricity in nuclear power stations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Describe nuclear fission and how it is controlled.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785794"/>
          <a:ext cx="8715435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31636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the main stages</a:t>
                      </a:r>
                      <a:r>
                        <a:rPr lang="en-GB" u="none" baseline="0" dirty="0" smtClean="0"/>
                        <a:t> in the production of electricity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how electricity is generated at a nuclear power station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what happens to allow uranium to release energy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the process that gives out</a:t>
                      </a:r>
                      <a:r>
                        <a:rPr lang="en-GB" u="none" baseline="0" dirty="0" smtClean="0"/>
                        <a:t> energy in a nuclear reactor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Understand</a:t>
                      </a:r>
                      <a:r>
                        <a:rPr lang="en-GB" u="none" dirty="0" smtClean="0"/>
                        <a:t> how the decay of uranium starts a chain reaction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what is meant by a chain reaction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that nuclear fission produces radioactive waste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how to stop nuclear reactions</a:t>
                      </a:r>
                      <a:r>
                        <a:rPr lang="en-GB" u="none" baseline="0" dirty="0" smtClean="0"/>
                        <a:t> going out of control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  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6576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pPr algn="ctr"/>
            <a:r>
              <a:rPr lang="en-GB" dirty="0"/>
              <a:t>fission • fusion • nuclear • chain reaction • graphite moderator • </a:t>
            </a:r>
            <a:endParaRPr lang="en-GB" dirty="0" smtClean="0"/>
          </a:p>
          <a:p>
            <a:pPr algn="ctr"/>
            <a:r>
              <a:rPr lang="en-GB" dirty="0" smtClean="0"/>
              <a:t>control </a:t>
            </a:r>
            <a:r>
              <a:rPr lang="en-GB" dirty="0"/>
              <a:t>rods • uranium • reactor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143001"/>
          </a:xfrm>
          <a:noFill/>
        </p:spPr>
        <p:txBody>
          <a:bodyPr/>
          <a:lstStyle/>
          <a:p>
            <a:pPr eaLnBrk="1" hangingPunct="1"/>
            <a:r>
              <a:rPr lang="en-GB" sz="4000" dirty="0" smtClean="0"/>
              <a:t>Nuclear power stations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66CCFF"/>
                </a:solidFill>
                <a:latin typeface="Comic Sans MS" pitchFamily="66" charset="0"/>
              </a:rPr>
              <a:t>These work in a similar way to normal power stations:</a:t>
            </a:r>
          </a:p>
        </p:txBody>
      </p:sp>
      <p:pic>
        <p:nvPicPr>
          <p:cNvPr id="43012" name="Picture 4" descr="pressurised water reactor"/>
          <p:cNvPicPr>
            <a:picLocks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266825"/>
            <a:ext cx="9144000" cy="4727575"/>
          </a:xfr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12800" y="5113338"/>
            <a:ext cx="7866063" cy="1744662"/>
            <a:chOff x="512" y="3221"/>
            <a:chExt cx="4955" cy="1099"/>
          </a:xfrm>
        </p:grpSpPr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512" y="3802"/>
              <a:ext cx="4955" cy="518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>
                  <a:solidFill>
                    <a:schemeClr val="bg1"/>
                  </a:solidFill>
                  <a:latin typeface="Comic Sans MS" pitchFamily="66" charset="0"/>
                </a:rPr>
                <a:t>The main difference is that the nuclear fuel is NOT burnt – it is used to boil water in a “heat exchanger”</a:t>
              </a:r>
            </a:p>
          </p:txBody>
        </p:sp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>
              <a:off x="1317" y="3221"/>
              <a:ext cx="294" cy="640"/>
            </a:xfrm>
            <a:prstGeom prst="upArrow">
              <a:avLst>
                <a:gd name="adj1" fmla="val 50000"/>
                <a:gd name="adj2" fmla="val 54422"/>
              </a:avLst>
            </a:prstGeom>
            <a:solidFill>
              <a:srgbClr val="CC0000"/>
            </a:solidFill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684213" y="908050"/>
            <a:ext cx="7775575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latin typeface="Comic Sans MS" pitchFamily="66" charset="0"/>
              </a:rPr>
              <a:t>Nuclear power stations use ‘</a:t>
            </a:r>
            <a:r>
              <a:rPr lang="en-GB" sz="2200" b="1" dirty="0">
                <a:latin typeface="Comic Sans MS" pitchFamily="66" charset="0"/>
              </a:rPr>
              <a:t>Nuclear Fission</a:t>
            </a:r>
            <a:r>
              <a:rPr lang="en-GB" sz="2200" dirty="0">
                <a:latin typeface="Comic Sans MS" pitchFamily="66" charset="0"/>
              </a:rPr>
              <a:t>’.</a:t>
            </a:r>
          </a:p>
          <a:p>
            <a:pPr>
              <a:spcBef>
                <a:spcPct val="50000"/>
              </a:spcBef>
            </a:pPr>
            <a:r>
              <a:rPr lang="en-GB" sz="2200" dirty="0">
                <a:latin typeface="Comic Sans MS" pitchFamily="66" charset="0"/>
              </a:rPr>
              <a:t>‘Enriched’ uranium (i.e. uranium which contains a much greater proportion of </a:t>
            </a:r>
            <a:r>
              <a:rPr lang="en-GB" sz="2200" dirty="0" smtClean="0">
                <a:latin typeface="Comic Sans MS" pitchFamily="66" charset="0"/>
              </a:rPr>
              <a:t>U-235, than U-238, than </a:t>
            </a:r>
            <a:r>
              <a:rPr lang="en-GB" sz="2200" dirty="0">
                <a:latin typeface="Comic Sans MS" pitchFamily="66" charset="0"/>
              </a:rPr>
              <a:t>occurs naturally) forms the ‘fuel rods’ in the nuclear power station.</a:t>
            </a:r>
          </a:p>
          <a:p>
            <a:pPr>
              <a:spcBef>
                <a:spcPct val="50000"/>
              </a:spcBef>
            </a:pPr>
            <a:r>
              <a:rPr lang="en-GB" sz="2200" dirty="0">
                <a:latin typeface="Comic Sans MS" pitchFamily="66" charset="0"/>
              </a:rPr>
              <a:t>A very large amount of heat is generated when large unstable </a:t>
            </a:r>
            <a:r>
              <a:rPr lang="en-GB" sz="2200" dirty="0" err="1">
                <a:latin typeface="Comic Sans MS" pitchFamily="66" charset="0"/>
              </a:rPr>
              <a:t>nucleii</a:t>
            </a:r>
            <a:r>
              <a:rPr lang="en-GB" sz="2200" dirty="0">
                <a:latin typeface="Comic Sans MS" pitchFamily="66" charset="0"/>
              </a:rPr>
              <a:t> are split up and this is used to heat water, to boil steam, which turns a turbine, which turns a generator, which produces electricity!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971550" y="4868863"/>
            <a:ext cx="5256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/>
              <a:t>So how does uranium release energy?</a:t>
            </a:r>
          </a:p>
        </p:txBody>
      </p:sp>
      <p:pic>
        <p:nvPicPr>
          <p:cNvPr id="48135" name="Picture 7" descr="buggy_scratching_head_hw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3716338"/>
            <a:ext cx="24765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/>
          <a:lstStyle/>
          <a:p>
            <a:r>
              <a:rPr lang="en-GB" dirty="0" smtClean="0"/>
              <a:t>Group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Use pages 260 and 261 in the book (blue section) </a:t>
            </a:r>
          </a:p>
          <a:p>
            <a:pPr>
              <a:buNone/>
            </a:pPr>
            <a:r>
              <a:rPr lang="en-GB" dirty="0" smtClean="0"/>
              <a:t>to briefly explain how a nuclear power station </a:t>
            </a:r>
          </a:p>
          <a:p>
            <a:pPr>
              <a:buNone/>
            </a:pPr>
            <a:r>
              <a:rPr lang="en-GB" dirty="0" smtClean="0"/>
              <a:t>works.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Explain what is meant by a </a:t>
            </a:r>
            <a:r>
              <a:rPr lang="en-GB" b="1" dirty="0" smtClean="0"/>
              <a:t>chain reaction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786710" y="0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Foundation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Uran2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836613"/>
            <a:ext cx="5688013" cy="303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2771775" y="220503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692275" y="4365625"/>
            <a:ext cx="6408738" cy="436563"/>
            <a:chOff x="1066" y="3385"/>
            <a:chExt cx="4037" cy="275"/>
          </a:xfrm>
        </p:grpSpPr>
        <p:sp>
          <p:nvSpPr>
            <p:cNvPr id="13318" name="Text Box 7"/>
            <p:cNvSpPr txBox="1">
              <a:spLocks noChangeArrowheads="1"/>
            </p:cNvSpPr>
            <p:nvPr/>
          </p:nvSpPr>
          <p:spPr bwMode="auto">
            <a:xfrm>
              <a:off x="1066" y="3385"/>
              <a:ext cx="4037" cy="2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200" b="1" baseline="30000"/>
                <a:t>235</a:t>
              </a:r>
              <a:r>
                <a:rPr lang="en-GB" sz="2200" b="1"/>
                <a:t>U</a:t>
              </a:r>
              <a:r>
                <a:rPr lang="en-GB" sz="2200" b="1" baseline="-25000"/>
                <a:t>92</a:t>
              </a:r>
              <a:r>
                <a:rPr lang="en-GB" sz="2200" b="1"/>
                <a:t>  + </a:t>
              </a:r>
              <a:r>
                <a:rPr lang="en-GB" sz="2200" b="1" baseline="30000"/>
                <a:t> 1</a:t>
              </a:r>
              <a:r>
                <a:rPr lang="en-GB" sz="2200" b="1"/>
                <a:t>n</a:t>
              </a:r>
              <a:r>
                <a:rPr lang="en-GB" sz="2200" b="1" baseline="-25000"/>
                <a:t>0</a:t>
              </a:r>
              <a:r>
                <a:rPr lang="en-GB" sz="2200" b="1"/>
                <a:t>                </a:t>
              </a:r>
              <a:r>
                <a:rPr lang="en-GB" sz="2200" b="1" baseline="30000"/>
                <a:t>90</a:t>
              </a:r>
              <a:r>
                <a:rPr lang="en-GB" sz="2200" b="1"/>
                <a:t>Sr</a:t>
              </a:r>
              <a:r>
                <a:rPr lang="en-GB" sz="2200" b="1" baseline="-25000"/>
                <a:t>38</a:t>
              </a:r>
              <a:r>
                <a:rPr lang="en-GB" sz="2200" b="1"/>
                <a:t> + </a:t>
              </a:r>
              <a:r>
                <a:rPr lang="en-GB" sz="2200" b="1" baseline="30000"/>
                <a:t>143</a:t>
              </a:r>
              <a:r>
                <a:rPr lang="en-GB" sz="2200" b="1"/>
                <a:t>Xe</a:t>
              </a:r>
              <a:r>
                <a:rPr lang="en-GB" sz="2200" b="1" baseline="-25000"/>
                <a:t>54</a:t>
              </a:r>
              <a:r>
                <a:rPr lang="en-GB" sz="2200" b="1"/>
                <a:t> + </a:t>
              </a:r>
              <a:r>
                <a:rPr lang="el-GR" sz="2200" b="1">
                  <a:cs typeface="Arial" charset="0"/>
                </a:rPr>
                <a:t>γ</a:t>
              </a:r>
              <a:r>
                <a:rPr lang="en-GB" sz="2200" b="1">
                  <a:cs typeface="Arial" charset="0"/>
                </a:rPr>
                <a:t> rays</a:t>
              </a:r>
              <a:endParaRPr lang="el-GR" sz="2200" b="1">
                <a:cs typeface="Arial" charset="0"/>
              </a:endParaRPr>
            </a:p>
          </p:txBody>
        </p:sp>
        <p:sp>
          <p:nvSpPr>
            <p:cNvPr id="13319" name="Line 8"/>
            <p:cNvSpPr>
              <a:spLocks noChangeShapeType="1"/>
            </p:cNvSpPr>
            <p:nvPr/>
          </p:nvSpPr>
          <p:spPr bwMode="auto">
            <a:xfrm>
              <a:off x="2115" y="3515"/>
              <a:ext cx="454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611188" y="5373688"/>
            <a:ext cx="8208962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/>
              <a:t>Uranium-235 nucleii do not always split in the same way but extra neutrons are always produced. This starts a ‘chain reaction’.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43834" y="0"/>
            <a:ext cx="150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 animBg="1"/>
      <p:bldP spid="491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29586" y="0"/>
            <a:ext cx="121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/>
          <a:lstStyle/>
          <a:p>
            <a:r>
              <a:rPr lang="en-GB" dirty="0" smtClean="0"/>
              <a:t>Controlling Nuclear Fission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In groups of 5, use page 261 in the textbook to role </a:t>
            </a:r>
          </a:p>
          <a:p>
            <a:pPr>
              <a:buNone/>
            </a:pPr>
            <a:r>
              <a:rPr lang="en-GB" dirty="0" smtClean="0"/>
              <a:t>play a chain reaction and explain the need for </a:t>
            </a:r>
          </a:p>
          <a:p>
            <a:pPr>
              <a:buNone/>
            </a:pPr>
            <a:r>
              <a:rPr lang="en-GB" dirty="0" smtClean="0"/>
              <a:t>controlling nuclear fission.</a:t>
            </a:r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How is nuclear fission controlled?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535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P4: Radiation for Life</vt:lpstr>
      <vt:lpstr>Slide 2</vt:lpstr>
      <vt:lpstr>Lesson Objectives</vt:lpstr>
      <vt:lpstr>Slide 4</vt:lpstr>
      <vt:lpstr>Nuclear power stations</vt:lpstr>
      <vt:lpstr>Slide 6</vt:lpstr>
      <vt:lpstr>Group Work</vt:lpstr>
      <vt:lpstr>Slide 8</vt:lpstr>
      <vt:lpstr>Controlling Nuclear Fission</vt:lpstr>
      <vt:lpstr>Plenary</vt:lpstr>
      <vt:lpstr>Slide 11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C2: Chemical Resources</dc:title>
  <dc:creator> </dc:creator>
  <cp:lastModifiedBy> </cp:lastModifiedBy>
  <cp:revision>27</cp:revision>
  <dcterms:created xsi:type="dcterms:W3CDTF">2012-08-26T14:24:09Z</dcterms:created>
  <dcterms:modified xsi:type="dcterms:W3CDTF">2012-09-23T19:29:49Z</dcterms:modified>
</cp:coreProperties>
</file>