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9" r:id="rId2"/>
    <p:sldId id="268" r:id="rId3"/>
    <p:sldId id="271" r:id="rId4"/>
    <p:sldId id="276" r:id="rId5"/>
    <p:sldId id="291" r:id="rId6"/>
    <p:sldId id="288" r:id="rId7"/>
    <p:sldId id="293" r:id="rId8"/>
    <p:sldId id="277" r:id="rId9"/>
    <p:sldId id="278" r:id="rId10"/>
    <p:sldId id="292" r:id="rId11"/>
    <p:sldId id="286" r:id="rId12"/>
    <p:sldId id="279" r:id="rId13"/>
    <p:sldId id="295" r:id="rId14"/>
    <p:sldId id="282" r:id="rId15"/>
    <p:sldId id="283" r:id="rId16"/>
    <p:sldId id="284" r:id="rId17"/>
    <p:sldId id="285" r:id="rId18"/>
    <p:sldId id="294" r:id="rId19"/>
    <p:sldId id="29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16CDD-0331-40D5-A631-08AB67E828AB}" type="datetimeFigureOut">
              <a:rPr lang="en-US" smtClean="0"/>
              <a:pPr/>
              <a:t>8/22/2013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0E2467-6731-4B1B-8B71-6D34C166B7B3}"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Questions are to get students thinking about areas</a:t>
            </a:r>
            <a:r>
              <a:rPr lang="en-GB" baseline="0" dirty="0" smtClean="0"/>
              <a:t> covered</a:t>
            </a:r>
            <a:endParaRPr lang="en-GB" dirty="0"/>
          </a:p>
        </p:txBody>
      </p:sp>
      <p:sp>
        <p:nvSpPr>
          <p:cNvPr id="4" name="Slide Number Placeholder 3"/>
          <p:cNvSpPr>
            <a:spLocks noGrp="1"/>
          </p:cNvSpPr>
          <p:nvPr>
            <p:ph type="sldNum" sz="quarter" idx="10"/>
          </p:nvPr>
        </p:nvSpPr>
        <p:spPr/>
        <p:txBody>
          <a:bodyPr/>
          <a:lstStyle/>
          <a:p>
            <a:fld id="{6F0E2467-6731-4B1B-8B71-6D34C166B7B3}" type="slidenum">
              <a:rPr lang="en-GB" smtClean="0"/>
              <a:pPr/>
              <a:t>5</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2A1F9-3D4B-4BFA-A232-381D7D9B3D9D}" type="slidenum">
              <a:rPr lang="en-US"/>
              <a:pPr/>
              <a:t>11</a:t>
            </a:fld>
            <a:endParaRPr lang="en-US" dirty="0"/>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LD/SD plenary</a:t>
            </a:r>
            <a:r>
              <a:rPr lang="en-GB" baseline="0" dirty="0" smtClean="0"/>
              <a:t> alternative</a:t>
            </a:r>
            <a:endParaRPr lang="en-GB" dirty="0"/>
          </a:p>
        </p:txBody>
      </p:sp>
      <p:sp>
        <p:nvSpPr>
          <p:cNvPr id="4" name="Slide Number Placeholder 3"/>
          <p:cNvSpPr>
            <a:spLocks noGrp="1"/>
          </p:cNvSpPr>
          <p:nvPr>
            <p:ph type="sldNum" sz="quarter" idx="10"/>
          </p:nvPr>
        </p:nvSpPr>
        <p:spPr/>
        <p:txBody>
          <a:bodyPr/>
          <a:lstStyle/>
          <a:p>
            <a:fld id="{6F0E2467-6731-4B1B-8B71-6D34C166B7B3}" type="slidenum">
              <a:rPr lang="en-GB" smtClean="0"/>
              <a:pPr/>
              <a:t>18</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61DE672-AE4F-4718-B4A1-4C76CB68F14C}" type="datetimeFigureOut">
              <a:rPr lang="en-GB" smtClean="0"/>
              <a:pPr/>
              <a:t>22/08/2013</a:t>
            </a:fld>
            <a:endParaRPr lang="en-GB" dirty="0"/>
          </a:p>
        </p:txBody>
      </p:sp>
      <p:sp>
        <p:nvSpPr>
          <p:cNvPr id="20" name="Footer Placeholder 19"/>
          <p:cNvSpPr>
            <a:spLocks noGrp="1"/>
          </p:cNvSpPr>
          <p:nvPr>
            <p:ph type="ftr" sz="quarter" idx="11"/>
          </p:nvPr>
        </p:nvSpPr>
        <p:spPr/>
        <p:txBody>
          <a:bodyPr/>
          <a:lstStyle>
            <a:extLst/>
          </a:lstStyle>
          <a:p>
            <a:endParaRPr lang="en-GB" dirty="0"/>
          </a:p>
        </p:txBody>
      </p:sp>
      <p:sp>
        <p:nvSpPr>
          <p:cNvPr id="10" name="Slide Number Placeholder 9"/>
          <p:cNvSpPr>
            <a:spLocks noGrp="1"/>
          </p:cNvSpPr>
          <p:nvPr>
            <p:ph type="sldNum" sz="quarter" idx="12"/>
          </p:nvPr>
        </p:nvSpPr>
        <p:spPr/>
        <p:txBody>
          <a:bodyPr/>
          <a:lstStyle>
            <a:extLst/>
          </a:lstStyle>
          <a:p>
            <a:fld id="{EBF394A2-010E-4C7B-90E5-A8F9C9A047EB}" type="slidenum">
              <a:rPr lang="en-GB" smtClean="0"/>
              <a:pPr/>
              <a:t>‹#›</a:t>
            </a:fld>
            <a:endParaRPr lang="en-GB"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DE672-AE4F-4718-B4A1-4C76CB68F14C}" type="datetimeFigureOut">
              <a:rPr lang="en-GB" smtClean="0"/>
              <a:pPr/>
              <a:t>22/08/2013</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BF394A2-010E-4C7B-90E5-A8F9C9A047EB}"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DE672-AE4F-4718-B4A1-4C76CB68F14C}" type="datetimeFigureOut">
              <a:rPr lang="en-GB" smtClean="0"/>
              <a:pPr/>
              <a:t>22/08/2013</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BF394A2-010E-4C7B-90E5-A8F9C9A047EB}"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DE672-AE4F-4718-B4A1-4C76CB68F14C}" type="datetimeFigureOut">
              <a:rPr lang="en-GB" smtClean="0"/>
              <a:pPr/>
              <a:t>22/08/2013</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BF394A2-010E-4C7B-90E5-A8F9C9A047EB}"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61DE672-AE4F-4718-B4A1-4C76CB68F14C}" type="datetimeFigureOut">
              <a:rPr lang="en-GB" smtClean="0"/>
              <a:pPr/>
              <a:t>22/08/2013</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BF394A2-010E-4C7B-90E5-A8F9C9A047EB}" type="slidenum">
              <a:rPr lang="en-GB" smtClean="0"/>
              <a:pPr/>
              <a:t>‹#›</a:t>
            </a:fld>
            <a:endParaRPr lang="en-GB"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1DE672-AE4F-4718-B4A1-4C76CB68F14C}" type="datetimeFigureOut">
              <a:rPr lang="en-GB" smtClean="0"/>
              <a:pPr/>
              <a:t>22/08/2013</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BF394A2-010E-4C7B-90E5-A8F9C9A047EB}"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61DE672-AE4F-4718-B4A1-4C76CB68F14C}" type="datetimeFigureOut">
              <a:rPr lang="en-GB" smtClean="0"/>
              <a:pPr/>
              <a:t>22/08/2013</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EBF394A2-010E-4C7B-90E5-A8F9C9A047EB}"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61DE672-AE4F-4718-B4A1-4C76CB68F14C}" type="datetimeFigureOut">
              <a:rPr lang="en-GB" smtClean="0"/>
              <a:pPr/>
              <a:t>22/08/2013</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EBF394A2-010E-4C7B-90E5-A8F9C9A047EB}"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B61DE672-AE4F-4718-B4A1-4C76CB68F14C}" type="datetimeFigureOut">
              <a:rPr lang="en-GB" smtClean="0"/>
              <a:pPr/>
              <a:t>22/08/2013</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EBF394A2-010E-4C7B-90E5-A8F9C9A047EB}" type="slidenum">
              <a:rPr lang="en-GB" smtClean="0"/>
              <a:pPr/>
              <a:t>‹#›</a:t>
            </a:fld>
            <a:endParaRPr lang="en-GB"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1DE672-AE4F-4718-B4A1-4C76CB68F14C}" type="datetimeFigureOut">
              <a:rPr lang="en-GB" smtClean="0"/>
              <a:pPr/>
              <a:t>22/08/2013</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BF394A2-010E-4C7B-90E5-A8F9C9A047EB}"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61DE672-AE4F-4718-B4A1-4C76CB68F14C}" type="datetimeFigureOut">
              <a:rPr lang="en-GB" smtClean="0"/>
              <a:pPr/>
              <a:t>22/08/2013</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BF394A2-010E-4C7B-90E5-A8F9C9A047EB}" type="slidenum">
              <a:rPr lang="en-GB" smtClean="0"/>
              <a:pPr/>
              <a:t>‹#›</a:t>
            </a:fld>
            <a:endParaRPr lang="en-GB"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61DE672-AE4F-4718-B4A1-4C76CB68F14C}" type="datetimeFigureOut">
              <a:rPr lang="en-GB" smtClean="0"/>
              <a:pPr/>
              <a:t>22/08/2013</a:t>
            </a:fld>
            <a:endParaRPr lang="en-GB"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BF394A2-010E-4C7B-90E5-A8F9C9A047EB}" type="slidenum">
              <a:rPr lang="en-GB" smtClean="0"/>
              <a:pPr/>
              <a:t>‹#›</a:t>
            </a:fld>
            <a:endParaRPr lang="en-GB"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498080" cy="1143000"/>
          </a:xfrm>
        </p:spPr>
        <p:txBody>
          <a:bodyPr>
            <a:normAutofit/>
          </a:bodyPr>
          <a:lstStyle/>
          <a:p>
            <a:r>
              <a:rPr lang="en-GB" dirty="0" smtClean="0"/>
              <a:t>Starter MHW6 </a:t>
            </a:r>
            <a:endParaRPr lang="en-GB" dirty="0"/>
          </a:p>
        </p:txBody>
      </p:sp>
      <p:sp>
        <p:nvSpPr>
          <p:cNvPr id="3" name="Content Placeholder 2"/>
          <p:cNvSpPr>
            <a:spLocks noGrp="1"/>
          </p:cNvSpPr>
          <p:nvPr>
            <p:ph idx="1"/>
          </p:nvPr>
        </p:nvSpPr>
        <p:spPr>
          <a:xfrm>
            <a:off x="683568" y="1196752"/>
            <a:ext cx="8229600" cy="4972072"/>
          </a:xfrm>
        </p:spPr>
        <p:style>
          <a:lnRef idx="1">
            <a:schemeClr val="accent1"/>
          </a:lnRef>
          <a:fillRef idx="2">
            <a:schemeClr val="accent1"/>
          </a:fillRef>
          <a:effectRef idx="1">
            <a:schemeClr val="accent1"/>
          </a:effectRef>
          <a:fontRef idx="minor">
            <a:schemeClr val="dk1"/>
          </a:fontRef>
        </p:style>
        <p:txBody>
          <a:bodyPr>
            <a:normAutofit/>
          </a:bodyPr>
          <a:lstStyle/>
          <a:p>
            <a:pPr marL="514350" indent="-514350">
              <a:buAutoNum type="arabicPeriod"/>
            </a:pPr>
            <a:r>
              <a:rPr lang="en-GB" dirty="0" smtClean="0">
                <a:solidFill>
                  <a:schemeClr val="tx2">
                    <a:lumMod val="75000"/>
                  </a:schemeClr>
                </a:solidFill>
              </a:rPr>
              <a:t>What is a diode?</a:t>
            </a:r>
            <a:endParaRPr lang="en-GB" dirty="0" smtClean="0">
              <a:solidFill>
                <a:schemeClr val="tx2">
                  <a:lumMod val="75000"/>
                </a:schemeClr>
              </a:solidFill>
            </a:endParaRPr>
          </a:p>
          <a:p>
            <a:pPr marL="514350" indent="-514350">
              <a:buAutoNum type="arabicPeriod"/>
            </a:pPr>
            <a:endParaRPr lang="en-GB" dirty="0" smtClean="0">
              <a:solidFill>
                <a:schemeClr val="tx2">
                  <a:lumMod val="75000"/>
                </a:schemeClr>
              </a:solidFill>
            </a:endParaRPr>
          </a:p>
          <a:p>
            <a:pPr marL="514350" indent="-514350">
              <a:buAutoNum type="arabicPeriod"/>
            </a:pPr>
            <a:r>
              <a:rPr lang="en-GB" dirty="0" smtClean="0">
                <a:solidFill>
                  <a:schemeClr val="tx2">
                    <a:lumMod val="75000"/>
                  </a:schemeClr>
                </a:solidFill>
              </a:rPr>
              <a:t>Draw a diagram to show </a:t>
            </a:r>
            <a:r>
              <a:rPr lang="en-GB" dirty="0" smtClean="0">
                <a:solidFill>
                  <a:schemeClr val="tx2">
                    <a:lumMod val="75000"/>
                  </a:schemeClr>
                </a:solidFill>
              </a:rPr>
              <a:t>the circuit symbol for a diode</a:t>
            </a:r>
            <a:endParaRPr lang="en-GB" dirty="0" smtClean="0">
              <a:solidFill>
                <a:schemeClr val="tx2">
                  <a:lumMod val="75000"/>
                </a:schemeClr>
              </a:solidFill>
            </a:endParaRPr>
          </a:p>
          <a:p>
            <a:pPr marL="514350" indent="-514350">
              <a:buNone/>
            </a:pPr>
            <a:endParaRPr lang="en-GB" dirty="0" smtClean="0">
              <a:solidFill>
                <a:srgbClr val="FFFF00"/>
              </a:solidFill>
            </a:endParaRPr>
          </a:p>
          <a:p>
            <a:pPr marL="514350" indent="-514350">
              <a:buAutoNum type="arabicPeriod"/>
            </a:pPr>
            <a:endParaRPr lang="en-GB" dirty="0" smtClean="0">
              <a:solidFill>
                <a:srgbClr val="FFFF00"/>
              </a:solidFill>
            </a:endParaRPr>
          </a:p>
          <a:p>
            <a:pPr marL="514350" indent="-514350">
              <a:buAutoNum type="arabicPeriod" startAt="3"/>
            </a:pP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GB" dirty="0" smtClean="0"/>
              <a:t>Diodes - Theory</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en-GB" dirty="0" smtClean="0"/>
              <a:t>Diodes allow electricity to flow in only one direction. The arrow of the circuit symbol shows the direction in which the current can flow.</a:t>
            </a:r>
          </a:p>
          <a:p>
            <a:r>
              <a:rPr lang="en-GB" dirty="0" smtClean="0"/>
              <a:t>The reason for this is that the resistance of the diode is extremely low in the forward direction and extremely high in the reverse direction.</a:t>
            </a:r>
          </a:p>
          <a:p>
            <a:r>
              <a:rPr lang="en-GB" dirty="0" smtClean="0"/>
              <a:t>Diodes can be used in rectification circuits (circuits which change AC electricity into DC electricity)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3" name="Text Box 7"/>
          <p:cNvSpPr txBox="1">
            <a:spLocks noChangeArrowheads="1"/>
          </p:cNvSpPr>
          <p:nvPr/>
        </p:nvSpPr>
        <p:spPr bwMode="auto">
          <a:xfrm>
            <a:off x="593725" y="700088"/>
            <a:ext cx="4260850" cy="56419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l">
              <a:spcBef>
                <a:spcPct val="40000"/>
              </a:spcBef>
            </a:pPr>
            <a:r>
              <a:rPr lang="en-GB" sz="2400" dirty="0">
                <a:solidFill>
                  <a:srgbClr val="000066"/>
                </a:solidFill>
                <a:latin typeface="Arial" charset="0"/>
              </a:rPr>
              <a:t>A </a:t>
            </a:r>
            <a:r>
              <a:rPr lang="en-GB" sz="2400" b="1" dirty="0">
                <a:solidFill>
                  <a:srgbClr val="CC00CC"/>
                </a:solidFill>
                <a:latin typeface="Arial" charset="0"/>
              </a:rPr>
              <a:t>diode</a:t>
            </a:r>
            <a:r>
              <a:rPr lang="en-GB" sz="2400" dirty="0">
                <a:solidFill>
                  <a:srgbClr val="000066"/>
                </a:solidFill>
                <a:latin typeface="Arial" charset="0"/>
              </a:rPr>
              <a:t> is a component that allows a current to flow in one direction only.</a:t>
            </a:r>
          </a:p>
          <a:p>
            <a:pPr algn="l">
              <a:spcBef>
                <a:spcPct val="40000"/>
              </a:spcBef>
            </a:pPr>
            <a:r>
              <a:rPr lang="en-GB" sz="2400" dirty="0">
                <a:solidFill>
                  <a:srgbClr val="000066"/>
                </a:solidFill>
                <a:latin typeface="Arial" charset="0"/>
              </a:rPr>
              <a:t>It has a low resistance in one direction and a very high resistance in the other.</a:t>
            </a:r>
          </a:p>
          <a:p>
            <a:pPr algn="l">
              <a:spcBef>
                <a:spcPct val="40000"/>
              </a:spcBef>
            </a:pPr>
            <a:r>
              <a:rPr lang="en-GB" sz="2400" dirty="0">
                <a:solidFill>
                  <a:srgbClr val="000066"/>
                </a:solidFill>
                <a:latin typeface="Arial" charset="0"/>
              </a:rPr>
              <a:t>Current flows in the direction with low resistance but is not proportional to the voltage.</a:t>
            </a:r>
          </a:p>
          <a:p>
            <a:pPr algn="l">
              <a:spcBef>
                <a:spcPct val="40000"/>
              </a:spcBef>
            </a:pPr>
            <a:r>
              <a:rPr lang="en-GB" sz="2400" dirty="0">
                <a:solidFill>
                  <a:srgbClr val="000066"/>
                </a:solidFill>
                <a:latin typeface="Arial" charset="0"/>
              </a:rPr>
              <a:t>If the voltage is reversed or the diode is connected the other way around, the high resistance of the diode ‘blocks’ the flow of current.</a:t>
            </a:r>
          </a:p>
        </p:txBody>
      </p:sp>
      <p:pic>
        <p:nvPicPr>
          <p:cNvPr id="219144" name="Picture 8"/>
          <p:cNvPicPr>
            <a:picLocks noChangeAspect="1" noChangeArrowheads="1"/>
          </p:cNvPicPr>
          <p:nvPr/>
        </p:nvPicPr>
        <p:blipFill>
          <a:blip r:embed="rId3" cstate="print"/>
          <a:srcRect t="20250" b="20250"/>
          <a:stretch>
            <a:fillRect/>
          </a:stretch>
        </p:blipFill>
        <p:spPr bwMode="auto">
          <a:xfrm>
            <a:off x="5222875" y="833438"/>
            <a:ext cx="3540125" cy="1965325"/>
          </a:xfrm>
          <a:prstGeom prst="rect">
            <a:avLst/>
          </a:prstGeom>
          <a:noFill/>
          <a:ln w="9525">
            <a:noFill/>
            <a:miter lim="800000"/>
            <a:headEnd/>
            <a:tailEnd/>
          </a:ln>
          <a:effectLst/>
        </p:spPr>
      </p:pic>
      <p:sp>
        <p:nvSpPr>
          <p:cNvPr id="219145" name="Rectangle 9"/>
          <p:cNvSpPr>
            <a:spLocks noGrp="1" noChangeArrowheads="1"/>
          </p:cNvSpPr>
          <p:nvPr>
            <p:ph type="title" idx="4294967295"/>
          </p:nvPr>
        </p:nvSpPr>
        <p:spPr>
          <a:xfrm>
            <a:off x="1259632" y="0"/>
            <a:ext cx="3024336" cy="620688"/>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GB" dirty="0"/>
              <a:t>      Diodes</a:t>
            </a:r>
          </a:p>
        </p:txBody>
      </p:sp>
      <p:sp>
        <p:nvSpPr>
          <p:cNvPr id="219146" name="Rectangle 10"/>
          <p:cNvSpPr>
            <a:spLocks noChangeArrowheads="1"/>
          </p:cNvSpPr>
          <p:nvPr/>
        </p:nvSpPr>
        <p:spPr bwMode="auto">
          <a:xfrm>
            <a:off x="4986338" y="3170238"/>
            <a:ext cx="3881437" cy="2952750"/>
          </a:xfrm>
          <a:prstGeom prst="rect">
            <a:avLst/>
          </a:prstGeom>
          <a:solidFill>
            <a:srgbClr val="CCFFFF"/>
          </a:solidFill>
          <a:ln w="9525">
            <a:noFill/>
            <a:miter lim="800000"/>
            <a:headEnd/>
            <a:tailEnd/>
          </a:ln>
          <a:effectLst>
            <a:outerShdw dist="71842" dir="2700000" algn="ctr" rotWithShape="0">
              <a:schemeClr val="bg2"/>
            </a:outerShdw>
          </a:effectLst>
        </p:spPr>
        <p:txBody>
          <a:bodyPr>
            <a:spAutoFit/>
          </a:bodyPr>
          <a:lstStyle/>
          <a:p>
            <a:endParaRPr lang="en-GB" dirty="0"/>
          </a:p>
        </p:txBody>
      </p:sp>
      <p:sp>
        <p:nvSpPr>
          <p:cNvPr id="219162" name="Line 26"/>
          <p:cNvSpPr>
            <a:spLocks noChangeShapeType="1"/>
          </p:cNvSpPr>
          <p:nvPr/>
        </p:nvSpPr>
        <p:spPr bwMode="auto">
          <a:xfrm flipV="1">
            <a:off x="6910388" y="3421063"/>
            <a:ext cx="0" cy="2051050"/>
          </a:xfrm>
          <a:prstGeom prst="line">
            <a:avLst/>
          </a:prstGeom>
          <a:noFill/>
          <a:ln w="28575">
            <a:solidFill>
              <a:schemeClr val="tx1"/>
            </a:solidFill>
            <a:round/>
            <a:headEnd/>
            <a:tailEnd type="triangle" w="lg" len="lg"/>
          </a:ln>
          <a:effectLst/>
        </p:spPr>
        <p:txBody>
          <a:bodyPr wrap="none" anchor="ctr"/>
          <a:lstStyle/>
          <a:p>
            <a:endParaRPr lang="en-GB" dirty="0"/>
          </a:p>
        </p:txBody>
      </p:sp>
      <p:sp>
        <p:nvSpPr>
          <p:cNvPr id="219163" name="Line 27"/>
          <p:cNvSpPr>
            <a:spLocks noChangeShapeType="1"/>
          </p:cNvSpPr>
          <p:nvPr/>
        </p:nvSpPr>
        <p:spPr bwMode="auto">
          <a:xfrm>
            <a:off x="5167313" y="5480050"/>
            <a:ext cx="3598862" cy="0"/>
          </a:xfrm>
          <a:prstGeom prst="line">
            <a:avLst/>
          </a:prstGeom>
          <a:noFill/>
          <a:ln w="28575">
            <a:solidFill>
              <a:schemeClr val="tx1"/>
            </a:solidFill>
            <a:round/>
            <a:headEnd/>
            <a:tailEnd type="triangle" w="lg" len="lg"/>
          </a:ln>
          <a:effectLst/>
        </p:spPr>
        <p:txBody>
          <a:bodyPr wrap="none" anchor="ctr"/>
          <a:lstStyle/>
          <a:p>
            <a:endParaRPr lang="en-GB" dirty="0"/>
          </a:p>
        </p:txBody>
      </p:sp>
      <p:sp>
        <p:nvSpPr>
          <p:cNvPr id="219164" name="Text Box 28"/>
          <p:cNvSpPr txBox="1">
            <a:spLocks noChangeArrowheads="1"/>
          </p:cNvSpPr>
          <p:nvPr/>
        </p:nvSpPr>
        <p:spPr bwMode="auto">
          <a:xfrm rot="16200000">
            <a:off x="5838825" y="4186238"/>
            <a:ext cx="1495425" cy="396875"/>
          </a:xfrm>
          <a:prstGeom prst="rect">
            <a:avLst/>
          </a:prstGeom>
          <a:noFill/>
          <a:ln w="28575">
            <a:noFill/>
            <a:miter lim="800000"/>
            <a:headEnd/>
            <a:tailEnd/>
          </a:ln>
          <a:effectLst/>
        </p:spPr>
        <p:txBody>
          <a:bodyPr wrap="none">
            <a:spAutoFit/>
          </a:bodyPr>
          <a:lstStyle/>
          <a:p>
            <a:pPr algn="l"/>
            <a:r>
              <a:rPr lang="en-US" sz="2000" b="1" dirty="0">
                <a:latin typeface="Arial" charset="0"/>
              </a:rPr>
              <a:t>Current / A</a:t>
            </a:r>
            <a:endParaRPr lang="en-US" sz="2400" b="1" dirty="0">
              <a:latin typeface="Arial" charset="0"/>
            </a:endParaRPr>
          </a:p>
        </p:txBody>
      </p:sp>
      <p:sp>
        <p:nvSpPr>
          <p:cNvPr id="219165" name="Text Box 29"/>
          <p:cNvSpPr txBox="1">
            <a:spLocks noChangeArrowheads="1"/>
          </p:cNvSpPr>
          <p:nvPr/>
        </p:nvSpPr>
        <p:spPr bwMode="auto">
          <a:xfrm>
            <a:off x="7219950" y="5562600"/>
            <a:ext cx="1600200" cy="396875"/>
          </a:xfrm>
          <a:prstGeom prst="rect">
            <a:avLst/>
          </a:prstGeom>
          <a:noFill/>
          <a:ln w="28575">
            <a:noFill/>
            <a:miter lim="800000"/>
            <a:headEnd/>
            <a:tailEnd/>
          </a:ln>
          <a:effectLst/>
        </p:spPr>
        <p:txBody>
          <a:bodyPr>
            <a:spAutoFit/>
          </a:bodyPr>
          <a:lstStyle/>
          <a:p>
            <a:pPr algn="l"/>
            <a:r>
              <a:rPr lang="en-US" sz="2000" b="1" dirty="0">
                <a:latin typeface="Arial" charset="0"/>
              </a:rPr>
              <a:t>Voltage / V</a:t>
            </a:r>
          </a:p>
        </p:txBody>
      </p:sp>
      <p:sp>
        <p:nvSpPr>
          <p:cNvPr id="219166" name="Text Box 30"/>
          <p:cNvSpPr txBox="1">
            <a:spLocks noChangeArrowheads="1"/>
          </p:cNvSpPr>
          <p:nvPr/>
        </p:nvSpPr>
        <p:spPr bwMode="auto">
          <a:xfrm>
            <a:off x="5210175" y="5267325"/>
            <a:ext cx="381000" cy="396875"/>
          </a:xfrm>
          <a:prstGeom prst="rect">
            <a:avLst/>
          </a:prstGeom>
          <a:noFill/>
          <a:ln w="9525">
            <a:noFill/>
            <a:miter lim="800000"/>
            <a:headEnd/>
            <a:tailEnd/>
          </a:ln>
          <a:effectLst/>
        </p:spPr>
        <p:txBody>
          <a:bodyPr>
            <a:spAutoFit/>
          </a:bodyPr>
          <a:lstStyle/>
          <a:p>
            <a:pPr>
              <a:spcBef>
                <a:spcPct val="50000"/>
              </a:spcBef>
            </a:pPr>
            <a:r>
              <a:rPr lang="en-GB" sz="2000" b="1" dirty="0"/>
              <a:t>x</a:t>
            </a:r>
          </a:p>
        </p:txBody>
      </p:sp>
      <p:sp>
        <p:nvSpPr>
          <p:cNvPr id="219167" name="Rectangle 31"/>
          <p:cNvSpPr>
            <a:spLocks noChangeArrowheads="1"/>
          </p:cNvSpPr>
          <p:nvPr/>
        </p:nvSpPr>
        <p:spPr bwMode="auto">
          <a:xfrm>
            <a:off x="5684838" y="5262563"/>
            <a:ext cx="333375" cy="396875"/>
          </a:xfrm>
          <a:prstGeom prst="rect">
            <a:avLst/>
          </a:prstGeom>
          <a:noFill/>
          <a:ln w="9525">
            <a:noFill/>
            <a:miter lim="800000"/>
            <a:headEnd/>
            <a:tailEnd/>
          </a:ln>
          <a:effectLst/>
        </p:spPr>
        <p:txBody>
          <a:bodyPr wrap="none">
            <a:spAutoFit/>
          </a:bodyPr>
          <a:lstStyle/>
          <a:p>
            <a:r>
              <a:rPr lang="en-GB" sz="2000" b="1" dirty="0"/>
              <a:t>x</a:t>
            </a:r>
          </a:p>
        </p:txBody>
      </p:sp>
      <p:sp>
        <p:nvSpPr>
          <p:cNvPr id="219168" name="Rectangle 32"/>
          <p:cNvSpPr>
            <a:spLocks noChangeArrowheads="1"/>
          </p:cNvSpPr>
          <p:nvPr/>
        </p:nvSpPr>
        <p:spPr bwMode="auto">
          <a:xfrm>
            <a:off x="6167438" y="5259388"/>
            <a:ext cx="333375" cy="396875"/>
          </a:xfrm>
          <a:prstGeom prst="rect">
            <a:avLst/>
          </a:prstGeom>
          <a:noFill/>
          <a:ln w="9525">
            <a:noFill/>
            <a:miter lim="800000"/>
            <a:headEnd/>
            <a:tailEnd/>
          </a:ln>
          <a:effectLst/>
        </p:spPr>
        <p:txBody>
          <a:bodyPr wrap="none">
            <a:spAutoFit/>
          </a:bodyPr>
          <a:lstStyle/>
          <a:p>
            <a:r>
              <a:rPr lang="en-GB" sz="2000" b="1" dirty="0"/>
              <a:t>x</a:t>
            </a:r>
          </a:p>
        </p:txBody>
      </p:sp>
      <p:sp>
        <p:nvSpPr>
          <p:cNvPr id="219169" name="Rectangle 33"/>
          <p:cNvSpPr>
            <a:spLocks noChangeArrowheads="1"/>
          </p:cNvSpPr>
          <p:nvPr/>
        </p:nvSpPr>
        <p:spPr bwMode="auto">
          <a:xfrm>
            <a:off x="6738938" y="5268913"/>
            <a:ext cx="333375" cy="396875"/>
          </a:xfrm>
          <a:prstGeom prst="rect">
            <a:avLst/>
          </a:prstGeom>
          <a:noFill/>
          <a:ln w="9525">
            <a:noFill/>
            <a:miter lim="800000"/>
            <a:headEnd/>
            <a:tailEnd/>
          </a:ln>
          <a:effectLst/>
        </p:spPr>
        <p:txBody>
          <a:bodyPr wrap="none">
            <a:spAutoFit/>
          </a:bodyPr>
          <a:lstStyle/>
          <a:p>
            <a:r>
              <a:rPr lang="en-GB" sz="2000" b="1" dirty="0"/>
              <a:t>x</a:t>
            </a:r>
          </a:p>
        </p:txBody>
      </p:sp>
      <p:sp>
        <p:nvSpPr>
          <p:cNvPr id="219170" name="Rectangle 34"/>
          <p:cNvSpPr>
            <a:spLocks noChangeArrowheads="1"/>
          </p:cNvSpPr>
          <p:nvPr/>
        </p:nvSpPr>
        <p:spPr bwMode="auto">
          <a:xfrm flipV="1">
            <a:off x="7145338" y="5313363"/>
            <a:ext cx="333375" cy="396875"/>
          </a:xfrm>
          <a:prstGeom prst="rect">
            <a:avLst/>
          </a:prstGeom>
          <a:noFill/>
          <a:ln w="9525">
            <a:noFill/>
            <a:miter lim="800000"/>
            <a:headEnd/>
            <a:tailEnd/>
          </a:ln>
          <a:effectLst/>
        </p:spPr>
        <p:txBody>
          <a:bodyPr>
            <a:spAutoFit/>
          </a:bodyPr>
          <a:lstStyle/>
          <a:p>
            <a:r>
              <a:rPr lang="en-GB" sz="2000" b="1" dirty="0"/>
              <a:t>x</a:t>
            </a:r>
          </a:p>
        </p:txBody>
      </p:sp>
      <p:sp>
        <p:nvSpPr>
          <p:cNvPr id="219171" name="Rectangle 35"/>
          <p:cNvSpPr>
            <a:spLocks noChangeArrowheads="1"/>
          </p:cNvSpPr>
          <p:nvPr/>
        </p:nvSpPr>
        <p:spPr bwMode="auto">
          <a:xfrm>
            <a:off x="7494588" y="4983163"/>
            <a:ext cx="333375" cy="396875"/>
          </a:xfrm>
          <a:prstGeom prst="rect">
            <a:avLst/>
          </a:prstGeom>
          <a:noFill/>
          <a:ln w="9525">
            <a:noFill/>
            <a:miter lim="800000"/>
            <a:headEnd/>
            <a:tailEnd/>
          </a:ln>
          <a:effectLst/>
        </p:spPr>
        <p:txBody>
          <a:bodyPr wrap="none">
            <a:spAutoFit/>
          </a:bodyPr>
          <a:lstStyle/>
          <a:p>
            <a:r>
              <a:rPr lang="en-GB" sz="2000" b="1" dirty="0"/>
              <a:t>x</a:t>
            </a:r>
          </a:p>
        </p:txBody>
      </p:sp>
      <p:sp>
        <p:nvSpPr>
          <p:cNvPr id="219172" name="Rectangle 36"/>
          <p:cNvSpPr>
            <a:spLocks noChangeArrowheads="1"/>
          </p:cNvSpPr>
          <p:nvPr/>
        </p:nvSpPr>
        <p:spPr bwMode="auto">
          <a:xfrm>
            <a:off x="7716838" y="4516438"/>
            <a:ext cx="333375" cy="396875"/>
          </a:xfrm>
          <a:prstGeom prst="rect">
            <a:avLst/>
          </a:prstGeom>
          <a:noFill/>
          <a:ln w="9525">
            <a:noFill/>
            <a:miter lim="800000"/>
            <a:headEnd/>
            <a:tailEnd/>
          </a:ln>
          <a:effectLst/>
        </p:spPr>
        <p:txBody>
          <a:bodyPr wrap="none">
            <a:spAutoFit/>
          </a:bodyPr>
          <a:lstStyle/>
          <a:p>
            <a:r>
              <a:rPr lang="en-GB" sz="2000" b="1" dirty="0"/>
              <a:t>x</a:t>
            </a:r>
          </a:p>
        </p:txBody>
      </p:sp>
      <p:sp>
        <p:nvSpPr>
          <p:cNvPr id="219174" name="Rectangle 38"/>
          <p:cNvSpPr>
            <a:spLocks noChangeArrowheads="1"/>
          </p:cNvSpPr>
          <p:nvPr/>
        </p:nvSpPr>
        <p:spPr bwMode="auto">
          <a:xfrm>
            <a:off x="7872413" y="4084638"/>
            <a:ext cx="333375" cy="396875"/>
          </a:xfrm>
          <a:prstGeom prst="rect">
            <a:avLst/>
          </a:prstGeom>
          <a:noFill/>
          <a:ln w="9525">
            <a:noFill/>
            <a:miter lim="800000"/>
            <a:headEnd/>
            <a:tailEnd/>
          </a:ln>
          <a:effectLst/>
        </p:spPr>
        <p:txBody>
          <a:bodyPr wrap="none">
            <a:spAutoFit/>
          </a:bodyPr>
          <a:lstStyle/>
          <a:p>
            <a:r>
              <a:rPr lang="en-GB" sz="2000" b="1" dirty="0"/>
              <a:t>x</a:t>
            </a:r>
          </a:p>
        </p:txBody>
      </p:sp>
      <p:sp>
        <p:nvSpPr>
          <p:cNvPr id="219175" name="Rectangle 39"/>
          <p:cNvSpPr>
            <a:spLocks noChangeArrowheads="1"/>
          </p:cNvSpPr>
          <p:nvPr/>
        </p:nvSpPr>
        <p:spPr bwMode="auto">
          <a:xfrm>
            <a:off x="7996238" y="3697288"/>
            <a:ext cx="333375" cy="396875"/>
          </a:xfrm>
          <a:prstGeom prst="rect">
            <a:avLst/>
          </a:prstGeom>
          <a:noFill/>
          <a:ln w="9525">
            <a:noFill/>
            <a:miter lim="800000"/>
            <a:headEnd/>
            <a:tailEnd/>
          </a:ln>
          <a:effectLst/>
        </p:spPr>
        <p:txBody>
          <a:bodyPr wrap="none">
            <a:spAutoFit/>
          </a:bodyPr>
          <a:lstStyle/>
          <a:p>
            <a:r>
              <a:rPr lang="en-GB" sz="2000" b="1" dirty="0"/>
              <a:t>x</a:t>
            </a:r>
          </a:p>
        </p:txBody>
      </p:sp>
      <p:sp>
        <p:nvSpPr>
          <p:cNvPr id="219176" name="Line 40"/>
          <p:cNvSpPr>
            <a:spLocks noChangeShapeType="1"/>
          </p:cNvSpPr>
          <p:nvPr/>
        </p:nvSpPr>
        <p:spPr bwMode="auto">
          <a:xfrm>
            <a:off x="5159375" y="5476875"/>
            <a:ext cx="2159000" cy="0"/>
          </a:xfrm>
          <a:prstGeom prst="line">
            <a:avLst/>
          </a:prstGeom>
          <a:noFill/>
          <a:ln w="28575">
            <a:solidFill>
              <a:srgbClr val="CC00CC"/>
            </a:solidFill>
            <a:round/>
            <a:headEnd/>
            <a:tailEnd/>
          </a:ln>
          <a:effectLst/>
        </p:spPr>
        <p:txBody>
          <a:bodyPr/>
          <a:lstStyle/>
          <a:p>
            <a:endParaRPr lang="en-GB" dirty="0"/>
          </a:p>
        </p:txBody>
      </p:sp>
      <p:grpSp>
        <p:nvGrpSpPr>
          <p:cNvPr id="2" name="Group 44"/>
          <p:cNvGrpSpPr>
            <a:grpSpLocks/>
          </p:cNvGrpSpPr>
          <p:nvPr/>
        </p:nvGrpSpPr>
        <p:grpSpPr bwMode="auto">
          <a:xfrm>
            <a:off x="5018088" y="5514975"/>
            <a:ext cx="2019300" cy="598488"/>
            <a:chOff x="3161" y="3474"/>
            <a:chExt cx="1272" cy="377"/>
          </a:xfrm>
        </p:grpSpPr>
        <p:sp>
          <p:nvSpPr>
            <p:cNvPr id="219177" name="Text Box 41"/>
            <p:cNvSpPr txBox="1">
              <a:spLocks noChangeArrowheads="1"/>
            </p:cNvSpPr>
            <p:nvPr/>
          </p:nvSpPr>
          <p:spPr bwMode="auto">
            <a:xfrm>
              <a:off x="3161" y="3601"/>
              <a:ext cx="1272" cy="250"/>
            </a:xfrm>
            <a:prstGeom prst="rect">
              <a:avLst/>
            </a:prstGeom>
            <a:solidFill>
              <a:srgbClr val="FFCCFF"/>
            </a:solidFill>
            <a:ln w="9525">
              <a:noFill/>
              <a:miter lim="800000"/>
              <a:headEnd/>
              <a:tailEnd/>
            </a:ln>
            <a:effectLst/>
          </p:spPr>
          <p:txBody>
            <a:bodyPr lIns="0" rIns="0">
              <a:spAutoFit/>
            </a:bodyPr>
            <a:lstStyle/>
            <a:p>
              <a:r>
                <a:rPr lang="en-GB" sz="2000" b="1" dirty="0">
                  <a:solidFill>
                    <a:srgbClr val="010066"/>
                  </a:solidFill>
                  <a:latin typeface="Arial" charset="0"/>
                </a:rPr>
                <a:t>No current flows</a:t>
              </a:r>
            </a:p>
          </p:txBody>
        </p:sp>
        <p:sp>
          <p:nvSpPr>
            <p:cNvPr id="219178" name="Line 42"/>
            <p:cNvSpPr>
              <a:spLocks noChangeShapeType="1"/>
            </p:cNvSpPr>
            <p:nvPr/>
          </p:nvSpPr>
          <p:spPr bwMode="auto">
            <a:xfrm flipV="1">
              <a:off x="3684" y="3474"/>
              <a:ext cx="198" cy="174"/>
            </a:xfrm>
            <a:prstGeom prst="line">
              <a:avLst/>
            </a:prstGeom>
            <a:noFill/>
            <a:ln w="57150">
              <a:solidFill>
                <a:srgbClr val="CC00CC"/>
              </a:solidFill>
              <a:round/>
              <a:headEnd/>
              <a:tailEnd type="triangle" w="med" len="med"/>
            </a:ln>
            <a:effectLst/>
          </p:spPr>
          <p:txBody>
            <a:bodyPr/>
            <a:lstStyle/>
            <a:p>
              <a:endParaRPr lang="en-GB" dirty="0"/>
            </a:p>
          </p:txBody>
        </p:sp>
      </p:grpSp>
      <p:sp>
        <p:nvSpPr>
          <p:cNvPr id="219179" name="Freeform 43"/>
          <p:cNvSpPr>
            <a:spLocks/>
          </p:cNvSpPr>
          <p:nvPr/>
        </p:nvSpPr>
        <p:spPr bwMode="auto">
          <a:xfrm flipH="1">
            <a:off x="7315200" y="3717925"/>
            <a:ext cx="904875" cy="1752600"/>
          </a:xfrm>
          <a:custGeom>
            <a:avLst/>
            <a:gdLst/>
            <a:ahLst/>
            <a:cxnLst>
              <a:cxn ang="0">
                <a:pos x="0" y="0"/>
              </a:cxn>
              <a:cxn ang="0">
                <a:pos x="936" y="852"/>
              </a:cxn>
              <a:cxn ang="0">
                <a:pos x="1752" y="1104"/>
              </a:cxn>
            </a:cxnLst>
            <a:rect l="0" t="0" r="r" b="b"/>
            <a:pathLst>
              <a:path w="1752" h="1104">
                <a:moveTo>
                  <a:pt x="0" y="0"/>
                </a:moveTo>
                <a:cubicBezTo>
                  <a:pt x="322" y="334"/>
                  <a:pt x="644" y="668"/>
                  <a:pt x="936" y="852"/>
                </a:cubicBezTo>
                <a:cubicBezTo>
                  <a:pt x="1228" y="1036"/>
                  <a:pt x="1490" y="1070"/>
                  <a:pt x="1752" y="1104"/>
                </a:cubicBezTo>
              </a:path>
            </a:pathLst>
          </a:custGeom>
          <a:noFill/>
          <a:ln w="28575" cmpd="sng">
            <a:solidFill>
              <a:srgbClr val="CC00CC"/>
            </a:solidFill>
            <a:round/>
            <a:headEnd/>
            <a:tailEnd/>
          </a:ln>
          <a:effectLst/>
        </p:spPr>
        <p:txBody>
          <a:bodyPr/>
          <a:lstStyle/>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9143">
                                            <p:txEl>
                                              <p:pRg st="0" end="0"/>
                                            </p:txEl>
                                          </p:spTgt>
                                        </p:tgtEl>
                                        <p:attrNameLst>
                                          <p:attrName>style.visibility</p:attrName>
                                        </p:attrNameLst>
                                      </p:cBhvr>
                                      <p:to>
                                        <p:strVal val="visible"/>
                                      </p:to>
                                    </p:set>
                                    <p:animEffect transition="in" filter="dissolve">
                                      <p:cBhvr>
                                        <p:cTn id="7" dur="1000"/>
                                        <p:tgtEl>
                                          <p:spTgt spid="21914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19144"/>
                                        </p:tgtEl>
                                        <p:attrNameLst>
                                          <p:attrName>style.visibility</p:attrName>
                                        </p:attrNameLst>
                                      </p:cBhvr>
                                      <p:to>
                                        <p:strVal val="visible"/>
                                      </p:to>
                                    </p:set>
                                    <p:animEffect transition="in" filter="wipe(left)">
                                      <p:cBhvr>
                                        <p:cTn id="11" dur="1000"/>
                                        <p:tgtEl>
                                          <p:spTgt spid="21914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19143">
                                            <p:txEl>
                                              <p:pRg st="1" end="1"/>
                                            </p:txEl>
                                          </p:spTgt>
                                        </p:tgtEl>
                                        <p:attrNameLst>
                                          <p:attrName>style.visibility</p:attrName>
                                        </p:attrNameLst>
                                      </p:cBhvr>
                                      <p:to>
                                        <p:strVal val="visible"/>
                                      </p:to>
                                    </p:set>
                                    <p:animEffect transition="in" filter="dissolve">
                                      <p:cBhvr>
                                        <p:cTn id="16" dur="1000"/>
                                        <p:tgtEl>
                                          <p:spTgt spid="21914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9146"/>
                                        </p:tgtEl>
                                        <p:attrNameLst>
                                          <p:attrName>style.visibility</p:attrName>
                                        </p:attrNameLst>
                                      </p:cBhvr>
                                      <p:to>
                                        <p:strVal val="visible"/>
                                      </p:to>
                                    </p:set>
                                    <p:animEffect transition="in" filter="wipe(left)">
                                      <p:cBhvr>
                                        <p:cTn id="21" dur="1000"/>
                                        <p:tgtEl>
                                          <p:spTgt spid="219146"/>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219162"/>
                                        </p:tgtEl>
                                        <p:attrNameLst>
                                          <p:attrName>style.visibility</p:attrName>
                                        </p:attrNameLst>
                                      </p:cBhvr>
                                      <p:to>
                                        <p:strVal val="visible"/>
                                      </p:to>
                                    </p:set>
                                    <p:animEffect transition="in" filter="wipe(down)">
                                      <p:cBhvr>
                                        <p:cTn id="25" dur="1000"/>
                                        <p:tgtEl>
                                          <p:spTgt spid="21916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9164"/>
                                        </p:tgtEl>
                                        <p:attrNameLst>
                                          <p:attrName>style.visibility</p:attrName>
                                        </p:attrNameLst>
                                      </p:cBhvr>
                                      <p:to>
                                        <p:strVal val="visible"/>
                                      </p:to>
                                    </p:set>
                                    <p:animEffect transition="in" filter="wipe(down)">
                                      <p:cBhvr>
                                        <p:cTn id="28" dur="1000"/>
                                        <p:tgtEl>
                                          <p:spTgt spid="21916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19163"/>
                                        </p:tgtEl>
                                        <p:attrNameLst>
                                          <p:attrName>style.visibility</p:attrName>
                                        </p:attrNameLst>
                                      </p:cBhvr>
                                      <p:to>
                                        <p:strVal val="visible"/>
                                      </p:to>
                                    </p:set>
                                    <p:animEffect transition="in" filter="wipe(left)">
                                      <p:cBhvr>
                                        <p:cTn id="32" dur="1000"/>
                                        <p:tgtEl>
                                          <p:spTgt spid="21916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19165"/>
                                        </p:tgtEl>
                                        <p:attrNameLst>
                                          <p:attrName>style.visibility</p:attrName>
                                        </p:attrNameLst>
                                      </p:cBhvr>
                                      <p:to>
                                        <p:strVal val="visible"/>
                                      </p:to>
                                    </p:set>
                                    <p:animEffect transition="in" filter="wipe(left)">
                                      <p:cBhvr>
                                        <p:cTn id="35" dur="1000"/>
                                        <p:tgtEl>
                                          <p:spTgt spid="219165"/>
                                        </p:tgtEl>
                                      </p:cBhvr>
                                    </p:animEffect>
                                  </p:childTnLst>
                                </p:cTn>
                              </p:par>
                            </p:childTnLst>
                          </p:cTn>
                        </p:par>
                        <p:par>
                          <p:cTn id="36" fill="hold">
                            <p:stCondLst>
                              <p:cond delay="3000"/>
                            </p:stCondLst>
                            <p:childTnLst>
                              <p:par>
                                <p:cTn id="37" presetID="9" presetClass="entr" presetSubtype="0" fill="hold" grpId="0" nodeType="afterEffect">
                                  <p:stCondLst>
                                    <p:cond delay="0"/>
                                  </p:stCondLst>
                                  <p:childTnLst>
                                    <p:set>
                                      <p:cBhvr>
                                        <p:cTn id="38" dur="1" fill="hold">
                                          <p:stCondLst>
                                            <p:cond delay="0"/>
                                          </p:stCondLst>
                                        </p:cTn>
                                        <p:tgtEl>
                                          <p:spTgt spid="219169"/>
                                        </p:tgtEl>
                                        <p:attrNameLst>
                                          <p:attrName>style.visibility</p:attrName>
                                        </p:attrNameLst>
                                      </p:cBhvr>
                                      <p:to>
                                        <p:strVal val="visible"/>
                                      </p:to>
                                    </p:set>
                                    <p:animEffect transition="in" filter="dissolve">
                                      <p:cBhvr>
                                        <p:cTn id="39" dur="500"/>
                                        <p:tgtEl>
                                          <p:spTgt spid="219169"/>
                                        </p:tgtEl>
                                      </p:cBhvr>
                                    </p:animEffect>
                                  </p:childTnLst>
                                </p:cTn>
                              </p:par>
                            </p:childTnLst>
                          </p:cTn>
                        </p:par>
                        <p:par>
                          <p:cTn id="40" fill="hold">
                            <p:stCondLst>
                              <p:cond delay="3500"/>
                            </p:stCondLst>
                            <p:childTnLst>
                              <p:par>
                                <p:cTn id="41" presetID="9" presetClass="entr" presetSubtype="0" fill="hold" grpId="0" nodeType="afterEffect">
                                  <p:stCondLst>
                                    <p:cond delay="0"/>
                                  </p:stCondLst>
                                  <p:childTnLst>
                                    <p:set>
                                      <p:cBhvr>
                                        <p:cTn id="42" dur="1" fill="hold">
                                          <p:stCondLst>
                                            <p:cond delay="0"/>
                                          </p:stCondLst>
                                        </p:cTn>
                                        <p:tgtEl>
                                          <p:spTgt spid="219170"/>
                                        </p:tgtEl>
                                        <p:attrNameLst>
                                          <p:attrName>style.visibility</p:attrName>
                                        </p:attrNameLst>
                                      </p:cBhvr>
                                      <p:to>
                                        <p:strVal val="visible"/>
                                      </p:to>
                                    </p:set>
                                    <p:animEffect transition="in" filter="dissolve">
                                      <p:cBhvr>
                                        <p:cTn id="43" dur="500"/>
                                        <p:tgtEl>
                                          <p:spTgt spid="219170"/>
                                        </p:tgtEl>
                                      </p:cBhvr>
                                    </p:animEffect>
                                  </p:childTnLst>
                                </p:cTn>
                              </p:par>
                            </p:childTnLst>
                          </p:cTn>
                        </p:par>
                        <p:par>
                          <p:cTn id="44" fill="hold">
                            <p:stCondLst>
                              <p:cond delay="4000"/>
                            </p:stCondLst>
                            <p:childTnLst>
                              <p:par>
                                <p:cTn id="45" presetID="9" presetClass="entr" presetSubtype="0" fill="hold" grpId="0" nodeType="afterEffect">
                                  <p:stCondLst>
                                    <p:cond delay="0"/>
                                  </p:stCondLst>
                                  <p:childTnLst>
                                    <p:set>
                                      <p:cBhvr>
                                        <p:cTn id="46" dur="1" fill="hold">
                                          <p:stCondLst>
                                            <p:cond delay="0"/>
                                          </p:stCondLst>
                                        </p:cTn>
                                        <p:tgtEl>
                                          <p:spTgt spid="219171"/>
                                        </p:tgtEl>
                                        <p:attrNameLst>
                                          <p:attrName>style.visibility</p:attrName>
                                        </p:attrNameLst>
                                      </p:cBhvr>
                                      <p:to>
                                        <p:strVal val="visible"/>
                                      </p:to>
                                    </p:set>
                                    <p:animEffect transition="in" filter="dissolve">
                                      <p:cBhvr>
                                        <p:cTn id="47" dur="500"/>
                                        <p:tgtEl>
                                          <p:spTgt spid="219171"/>
                                        </p:tgtEl>
                                      </p:cBhvr>
                                    </p:animEffect>
                                  </p:childTnLst>
                                </p:cTn>
                              </p:par>
                            </p:childTnLst>
                          </p:cTn>
                        </p:par>
                        <p:par>
                          <p:cTn id="48" fill="hold">
                            <p:stCondLst>
                              <p:cond delay="4500"/>
                            </p:stCondLst>
                            <p:childTnLst>
                              <p:par>
                                <p:cTn id="49" presetID="9" presetClass="entr" presetSubtype="0" fill="hold" grpId="0" nodeType="afterEffect">
                                  <p:stCondLst>
                                    <p:cond delay="0"/>
                                  </p:stCondLst>
                                  <p:childTnLst>
                                    <p:set>
                                      <p:cBhvr>
                                        <p:cTn id="50" dur="1" fill="hold">
                                          <p:stCondLst>
                                            <p:cond delay="0"/>
                                          </p:stCondLst>
                                        </p:cTn>
                                        <p:tgtEl>
                                          <p:spTgt spid="219172"/>
                                        </p:tgtEl>
                                        <p:attrNameLst>
                                          <p:attrName>style.visibility</p:attrName>
                                        </p:attrNameLst>
                                      </p:cBhvr>
                                      <p:to>
                                        <p:strVal val="visible"/>
                                      </p:to>
                                    </p:set>
                                    <p:animEffect transition="in" filter="dissolve">
                                      <p:cBhvr>
                                        <p:cTn id="51" dur="500"/>
                                        <p:tgtEl>
                                          <p:spTgt spid="219172"/>
                                        </p:tgtEl>
                                      </p:cBhvr>
                                    </p:animEffect>
                                  </p:childTnLst>
                                </p:cTn>
                              </p:par>
                            </p:childTnLst>
                          </p:cTn>
                        </p:par>
                        <p:par>
                          <p:cTn id="52" fill="hold">
                            <p:stCondLst>
                              <p:cond delay="5000"/>
                            </p:stCondLst>
                            <p:childTnLst>
                              <p:par>
                                <p:cTn id="53" presetID="9" presetClass="entr" presetSubtype="0" fill="hold" grpId="0" nodeType="afterEffect">
                                  <p:stCondLst>
                                    <p:cond delay="0"/>
                                  </p:stCondLst>
                                  <p:childTnLst>
                                    <p:set>
                                      <p:cBhvr>
                                        <p:cTn id="54" dur="1" fill="hold">
                                          <p:stCondLst>
                                            <p:cond delay="0"/>
                                          </p:stCondLst>
                                        </p:cTn>
                                        <p:tgtEl>
                                          <p:spTgt spid="219174"/>
                                        </p:tgtEl>
                                        <p:attrNameLst>
                                          <p:attrName>style.visibility</p:attrName>
                                        </p:attrNameLst>
                                      </p:cBhvr>
                                      <p:to>
                                        <p:strVal val="visible"/>
                                      </p:to>
                                    </p:set>
                                    <p:animEffect transition="in" filter="dissolve">
                                      <p:cBhvr>
                                        <p:cTn id="55" dur="500"/>
                                        <p:tgtEl>
                                          <p:spTgt spid="219174"/>
                                        </p:tgtEl>
                                      </p:cBhvr>
                                    </p:animEffect>
                                  </p:childTnLst>
                                </p:cTn>
                              </p:par>
                            </p:childTnLst>
                          </p:cTn>
                        </p:par>
                        <p:par>
                          <p:cTn id="56" fill="hold">
                            <p:stCondLst>
                              <p:cond delay="5500"/>
                            </p:stCondLst>
                            <p:childTnLst>
                              <p:par>
                                <p:cTn id="57" presetID="9" presetClass="entr" presetSubtype="0" fill="hold" grpId="0" nodeType="afterEffect">
                                  <p:stCondLst>
                                    <p:cond delay="0"/>
                                  </p:stCondLst>
                                  <p:childTnLst>
                                    <p:set>
                                      <p:cBhvr>
                                        <p:cTn id="58" dur="1" fill="hold">
                                          <p:stCondLst>
                                            <p:cond delay="0"/>
                                          </p:stCondLst>
                                        </p:cTn>
                                        <p:tgtEl>
                                          <p:spTgt spid="219175"/>
                                        </p:tgtEl>
                                        <p:attrNameLst>
                                          <p:attrName>style.visibility</p:attrName>
                                        </p:attrNameLst>
                                      </p:cBhvr>
                                      <p:to>
                                        <p:strVal val="visible"/>
                                      </p:to>
                                    </p:set>
                                    <p:animEffect transition="in" filter="dissolve">
                                      <p:cBhvr>
                                        <p:cTn id="59" dur="500"/>
                                        <p:tgtEl>
                                          <p:spTgt spid="219175"/>
                                        </p:tgtEl>
                                      </p:cBhvr>
                                    </p:animEffect>
                                  </p:childTnLst>
                                </p:cTn>
                              </p:par>
                            </p:childTnLst>
                          </p:cTn>
                        </p:par>
                        <p:par>
                          <p:cTn id="60" fill="hold">
                            <p:stCondLst>
                              <p:cond delay="6000"/>
                            </p:stCondLst>
                            <p:childTnLst>
                              <p:par>
                                <p:cTn id="61" presetID="9" presetClass="entr" presetSubtype="0" fill="hold" grpId="0" nodeType="afterEffect">
                                  <p:stCondLst>
                                    <p:cond delay="0"/>
                                  </p:stCondLst>
                                  <p:childTnLst>
                                    <p:set>
                                      <p:cBhvr>
                                        <p:cTn id="62" dur="1" fill="hold">
                                          <p:stCondLst>
                                            <p:cond delay="0"/>
                                          </p:stCondLst>
                                        </p:cTn>
                                        <p:tgtEl>
                                          <p:spTgt spid="219168"/>
                                        </p:tgtEl>
                                        <p:attrNameLst>
                                          <p:attrName>style.visibility</p:attrName>
                                        </p:attrNameLst>
                                      </p:cBhvr>
                                      <p:to>
                                        <p:strVal val="visible"/>
                                      </p:to>
                                    </p:set>
                                    <p:animEffect transition="in" filter="dissolve">
                                      <p:cBhvr>
                                        <p:cTn id="63" dur="500"/>
                                        <p:tgtEl>
                                          <p:spTgt spid="219168"/>
                                        </p:tgtEl>
                                      </p:cBhvr>
                                    </p:animEffect>
                                  </p:childTnLst>
                                </p:cTn>
                              </p:par>
                            </p:childTnLst>
                          </p:cTn>
                        </p:par>
                        <p:par>
                          <p:cTn id="64" fill="hold">
                            <p:stCondLst>
                              <p:cond delay="6500"/>
                            </p:stCondLst>
                            <p:childTnLst>
                              <p:par>
                                <p:cTn id="65" presetID="9" presetClass="entr" presetSubtype="0" fill="hold" grpId="0" nodeType="afterEffect">
                                  <p:stCondLst>
                                    <p:cond delay="0"/>
                                  </p:stCondLst>
                                  <p:childTnLst>
                                    <p:set>
                                      <p:cBhvr>
                                        <p:cTn id="66" dur="1" fill="hold">
                                          <p:stCondLst>
                                            <p:cond delay="0"/>
                                          </p:stCondLst>
                                        </p:cTn>
                                        <p:tgtEl>
                                          <p:spTgt spid="219167"/>
                                        </p:tgtEl>
                                        <p:attrNameLst>
                                          <p:attrName>style.visibility</p:attrName>
                                        </p:attrNameLst>
                                      </p:cBhvr>
                                      <p:to>
                                        <p:strVal val="visible"/>
                                      </p:to>
                                    </p:set>
                                    <p:animEffect transition="in" filter="dissolve">
                                      <p:cBhvr>
                                        <p:cTn id="67" dur="500"/>
                                        <p:tgtEl>
                                          <p:spTgt spid="219167"/>
                                        </p:tgtEl>
                                      </p:cBhvr>
                                    </p:animEffect>
                                  </p:childTnLst>
                                </p:cTn>
                              </p:par>
                            </p:childTnLst>
                          </p:cTn>
                        </p:par>
                        <p:par>
                          <p:cTn id="68" fill="hold">
                            <p:stCondLst>
                              <p:cond delay="7000"/>
                            </p:stCondLst>
                            <p:childTnLst>
                              <p:par>
                                <p:cTn id="69" presetID="9" presetClass="entr" presetSubtype="0" fill="hold" grpId="0" nodeType="afterEffect">
                                  <p:stCondLst>
                                    <p:cond delay="0"/>
                                  </p:stCondLst>
                                  <p:childTnLst>
                                    <p:set>
                                      <p:cBhvr>
                                        <p:cTn id="70" dur="1" fill="hold">
                                          <p:stCondLst>
                                            <p:cond delay="0"/>
                                          </p:stCondLst>
                                        </p:cTn>
                                        <p:tgtEl>
                                          <p:spTgt spid="219166"/>
                                        </p:tgtEl>
                                        <p:attrNameLst>
                                          <p:attrName>style.visibility</p:attrName>
                                        </p:attrNameLst>
                                      </p:cBhvr>
                                      <p:to>
                                        <p:strVal val="visible"/>
                                      </p:to>
                                    </p:set>
                                    <p:animEffect transition="in" filter="dissolve">
                                      <p:cBhvr>
                                        <p:cTn id="71" dur="500"/>
                                        <p:tgtEl>
                                          <p:spTgt spid="219166"/>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219143">
                                            <p:txEl>
                                              <p:pRg st="2" end="2"/>
                                            </p:txEl>
                                          </p:spTgt>
                                        </p:tgtEl>
                                        <p:attrNameLst>
                                          <p:attrName>style.visibility</p:attrName>
                                        </p:attrNameLst>
                                      </p:cBhvr>
                                      <p:to>
                                        <p:strVal val="visible"/>
                                      </p:to>
                                    </p:set>
                                    <p:animEffect transition="in" filter="dissolve">
                                      <p:cBhvr>
                                        <p:cTn id="76" dur="1000"/>
                                        <p:tgtEl>
                                          <p:spTgt spid="219143">
                                            <p:txEl>
                                              <p:pRg st="2" end="2"/>
                                            </p:txEl>
                                          </p:spTgt>
                                        </p:tgtEl>
                                      </p:cBhvr>
                                    </p:animEffect>
                                  </p:childTnLst>
                                </p:cTn>
                              </p:par>
                            </p:childTnLst>
                          </p:cTn>
                        </p:par>
                        <p:par>
                          <p:cTn id="77" fill="hold">
                            <p:stCondLst>
                              <p:cond delay="1000"/>
                            </p:stCondLst>
                            <p:childTnLst>
                              <p:par>
                                <p:cTn id="78" presetID="22" presetClass="entr" presetSubtype="4" fill="hold" grpId="0" nodeType="afterEffect">
                                  <p:stCondLst>
                                    <p:cond delay="0"/>
                                  </p:stCondLst>
                                  <p:childTnLst>
                                    <p:set>
                                      <p:cBhvr>
                                        <p:cTn id="79" dur="1" fill="hold">
                                          <p:stCondLst>
                                            <p:cond delay="0"/>
                                          </p:stCondLst>
                                        </p:cTn>
                                        <p:tgtEl>
                                          <p:spTgt spid="219179"/>
                                        </p:tgtEl>
                                        <p:attrNameLst>
                                          <p:attrName>style.visibility</p:attrName>
                                        </p:attrNameLst>
                                      </p:cBhvr>
                                      <p:to>
                                        <p:strVal val="visible"/>
                                      </p:to>
                                    </p:set>
                                    <p:animEffect transition="in" filter="wipe(down)">
                                      <p:cBhvr>
                                        <p:cTn id="80" dur="1000"/>
                                        <p:tgtEl>
                                          <p:spTgt spid="219179"/>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219143">
                                            <p:txEl>
                                              <p:pRg st="3" end="3"/>
                                            </p:txEl>
                                          </p:spTgt>
                                        </p:tgtEl>
                                        <p:attrNameLst>
                                          <p:attrName>style.visibility</p:attrName>
                                        </p:attrNameLst>
                                      </p:cBhvr>
                                      <p:to>
                                        <p:strVal val="visible"/>
                                      </p:to>
                                    </p:set>
                                    <p:animEffect transition="in" filter="dissolve">
                                      <p:cBhvr>
                                        <p:cTn id="85" dur="1000"/>
                                        <p:tgtEl>
                                          <p:spTgt spid="219143">
                                            <p:txEl>
                                              <p:pRg st="3" end="3"/>
                                            </p:txEl>
                                          </p:spTgt>
                                        </p:tgtEl>
                                      </p:cBhvr>
                                    </p:animEffect>
                                  </p:childTnLst>
                                </p:cTn>
                              </p:par>
                            </p:childTnLst>
                          </p:cTn>
                        </p:par>
                        <p:par>
                          <p:cTn id="86" fill="hold">
                            <p:stCondLst>
                              <p:cond delay="1000"/>
                            </p:stCondLst>
                            <p:childTnLst>
                              <p:par>
                                <p:cTn id="87" presetID="22" presetClass="entr" presetSubtype="2" fill="hold" grpId="0" nodeType="afterEffect">
                                  <p:stCondLst>
                                    <p:cond delay="0"/>
                                  </p:stCondLst>
                                  <p:childTnLst>
                                    <p:set>
                                      <p:cBhvr>
                                        <p:cTn id="88" dur="1" fill="hold">
                                          <p:stCondLst>
                                            <p:cond delay="0"/>
                                          </p:stCondLst>
                                        </p:cTn>
                                        <p:tgtEl>
                                          <p:spTgt spid="219176"/>
                                        </p:tgtEl>
                                        <p:attrNameLst>
                                          <p:attrName>style.visibility</p:attrName>
                                        </p:attrNameLst>
                                      </p:cBhvr>
                                      <p:to>
                                        <p:strVal val="visible"/>
                                      </p:to>
                                    </p:set>
                                    <p:animEffect transition="in" filter="wipe(right)">
                                      <p:cBhvr>
                                        <p:cTn id="89" dur="1000"/>
                                        <p:tgtEl>
                                          <p:spTgt spid="219176"/>
                                        </p:tgtEl>
                                      </p:cBhvr>
                                    </p:animEffect>
                                  </p:childTnLst>
                                </p:cTn>
                              </p:par>
                            </p:childTnLst>
                          </p:cTn>
                        </p:par>
                        <p:par>
                          <p:cTn id="90" fill="hold">
                            <p:stCondLst>
                              <p:cond delay="2000"/>
                            </p:stCondLst>
                            <p:childTnLst>
                              <p:par>
                                <p:cTn id="91" presetID="22" presetClass="entr" presetSubtype="4" fill="hold" nodeType="after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wipe(down)">
                                      <p:cBhvr>
                                        <p:cTn id="9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6" grpId="0" animBg="1"/>
      <p:bldP spid="219162" grpId="0" animBg="1"/>
      <p:bldP spid="219163" grpId="0" animBg="1"/>
      <p:bldP spid="219164" grpId="0" autoUpdateAnimBg="0"/>
      <p:bldP spid="219165" grpId="0" autoUpdateAnimBg="0"/>
      <p:bldP spid="219166" grpId="0" autoUpdateAnimBg="0"/>
      <p:bldP spid="219167" grpId="0" autoUpdateAnimBg="0"/>
      <p:bldP spid="219168" grpId="0" autoUpdateAnimBg="0"/>
      <p:bldP spid="219169" grpId="0" autoUpdateAnimBg="0"/>
      <p:bldP spid="219170" grpId="0" autoUpdateAnimBg="0"/>
      <p:bldP spid="219171" grpId="0" autoUpdateAnimBg="0"/>
      <p:bldP spid="219172" grpId="0" autoUpdateAnimBg="0"/>
      <p:bldP spid="219174" grpId="0" autoUpdateAnimBg="0"/>
      <p:bldP spid="219175" grpId="0" autoUpdateAnimBg="0"/>
      <p:bldP spid="219176" grpId="0" animBg="1"/>
      <p:bldP spid="2191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http://www.cyberphysics.co.uk/graphics/graphs/chardiode.gif"/>
          <p:cNvPicPr>
            <a:picLocks noGrp="1"/>
          </p:cNvPicPr>
          <p:nvPr>
            <p:ph idx="1"/>
          </p:nvPr>
        </p:nvPicPr>
        <p:blipFill>
          <a:blip r:embed="rId2" cstate="print">
            <a:duotone>
              <a:schemeClr val="accent3">
                <a:shade val="45000"/>
                <a:satMod val="135000"/>
              </a:schemeClr>
              <a:prstClr val="white"/>
            </a:duotone>
          </a:blip>
          <a:srcRect/>
          <a:stretch>
            <a:fillRect/>
          </a:stretch>
        </p:blipFill>
        <p:spPr bwMode="auto">
          <a:xfrm>
            <a:off x="642910" y="285728"/>
            <a:ext cx="8001056" cy="614366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GB" dirty="0" smtClean="0"/>
              <a:t>Assessment booklet</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GB" dirty="0" smtClean="0"/>
              <a:t>Complete the data question</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diodes work – </a:t>
            </a:r>
            <a:r>
              <a:rPr lang="en-GB" sz="2700" dirty="0" smtClean="0"/>
              <a:t>(you will need to complete a sheet to explain this after listening to the explanation)</a:t>
            </a:r>
            <a:endParaRPr lang="en-GB" sz="2700" dirty="0"/>
          </a:p>
        </p:txBody>
      </p:sp>
      <p:pic>
        <p:nvPicPr>
          <p:cNvPr id="4" name="Picture 2" descr="led-depletion"/>
          <p:cNvPicPr>
            <a:picLocks noGrp="1" noChangeAspect="1" noChangeArrowheads="1"/>
          </p:cNvPicPr>
          <p:nvPr>
            <p:ph idx="1"/>
          </p:nvPr>
        </p:nvPicPr>
        <p:blipFill>
          <a:blip r:embed="rId2" cstate="print"/>
          <a:srcRect/>
          <a:stretch>
            <a:fillRect/>
          </a:stretch>
        </p:blipFill>
        <p:spPr bwMode="auto">
          <a:xfrm>
            <a:off x="2267744" y="1628800"/>
            <a:ext cx="4321305" cy="3214709"/>
          </a:xfrm>
          <a:prstGeom prst="rect">
            <a:avLst/>
          </a:prstGeom>
          <a:noFill/>
        </p:spPr>
      </p:pic>
      <p:sp>
        <p:nvSpPr>
          <p:cNvPr id="5" name="Rectangle 4"/>
          <p:cNvSpPr/>
          <p:nvPr/>
        </p:nvSpPr>
        <p:spPr>
          <a:xfrm>
            <a:off x="857192" y="5085184"/>
            <a:ext cx="8286808" cy="923330"/>
          </a:xfrm>
          <a:prstGeom prst="rect">
            <a:avLst/>
          </a:prstGeom>
        </p:spPr>
        <p:txBody>
          <a:bodyPr wrap="square">
            <a:spAutoFit/>
          </a:bodyPr>
          <a:lstStyle/>
          <a:p>
            <a:pPr>
              <a:spcBef>
                <a:spcPct val="50000"/>
              </a:spcBef>
            </a:pPr>
            <a:r>
              <a:rPr lang="en-US" b="1" dirty="0" smtClean="0">
                <a:latin typeface="Arial" charset="0"/>
              </a:rPr>
              <a:t>At the junction, free electrons from the N-type material fill holes from the P-type material. This creates an insulating layer in the middle of the diode called the depletion zone.</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diodes work</a:t>
            </a:r>
            <a:endParaRPr lang="en-GB" dirty="0"/>
          </a:p>
        </p:txBody>
      </p:sp>
      <p:pic>
        <p:nvPicPr>
          <p:cNvPr id="4" name="Picture 2"/>
          <p:cNvPicPr>
            <a:picLocks noGrp="1" noChangeAspect="1" noChangeArrowheads="1"/>
          </p:cNvPicPr>
          <p:nvPr>
            <p:ph idx="1"/>
          </p:nvPr>
        </p:nvPicPr>
        <p:blipFill>
          <a:blip r:embed="rId2" cstate="print"/>
          <a:srcRect l="12143" t="37257" r="55000" b="23567"/>
          <a:stretch>
            <a:fillRect/>
          </a:stretch>
        </p:blipFill>
        <p:spPr bwMode="auto">
          <a:xfrm>
            <a:off x="857224" y="1500174"/>
            <a:ext cx="7143799" cy="500066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diodes work</a:t>
            </a:r>
            <a:endParaRPr lang="en-GB" dirty="0"/>
          </a:p>
        </p:txBody>
      </p:sp>
      <p:pic>
        <p:nvPicPr>
          <p:cNvPr id="4" name="Picture 2"/>
          <p:cNvPicPr>
            <a:picLocks noGrp="1" noChangeAspect="1" noChangeArrowheads="1"/>
          </p:cNvPicPr>
          <p:nvPr>
            <p:ph idx="1"/>
          </p:nvPr>
        </p:nvPicPr>
        <p:blipFill>
          <a:blip r:embed="rId2" cstate="print"/>
          <a:srcRect l="12143" t="26485" r="55714" b="43018"/>
          <a:stretch>
            <a:fillRect/>
          </a:stretch>
        </p:blipFill>
        <p:spPr bwMode="auto">
          <a:xfrm>
            <a:off x="1285852" y="1357298"/>
            <a:ext cx="6000791" cy="3714775"/>
          </a:xfrm>
          <a:prstGeom prst="rect">
            <a:avLst/>
          </a:prstGeom>
          <a:noFill/>
          <a:ln w="9525">
            <a:noFill/>
            <a:miter lim="800000"/>
            <a:headEnd/>
            <a:tailEnd/>
          </a:ln>
          <a:effectLst/>
        </p:spPr>
      </p:pic>
      <p:sp>
        <p:nvSpPr>
          <p:cNvPr id="6" name="Rectangle 5"/>
          <p:cNvSpPr/>
          <p:nvPr/>
        </p:nvSpPr>
        <p:spPr>
          <a:xfrm>
            <a:off x="928662" y="5286388"/>
            <a:ext cx="7215238" cy="1200329"/>
          </a:xfrm>
          <a:prstGeom prst="rect">
            <a:avLst/>
          </a:prstGeom>
        </p:spPr>
        <p:txBody>
          <a:bodyPr wrap="square">
            <a:spAutoFit/>
          </a:bodyPr>
          <a:lstStyle/>
          <a:p>
            <a:pPr>
              <a:spcBef>
                <a:spcPct val="50000"/>
              </a:spcBef>
            </a:pPr>
            <a:r>
              <a:rPr lang="en-US" b="1" dirty="0" smtClean="0">
                <a:latin typeface="Arial" charset="0"/>
              </a:rPr>
              <a:t>When the positive end of the battery is hooked up to the N-type layer and the negative end is hooked up to the P-type layer, free electrons collect on one end of the diode and holes collect on the other. The depletion zone gets bigger and no current flows.</a:t>
            </a:r>
            <a:endParaRPr lang="en-US" b="1" dirty="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GB" dirty="0" smtClean="0"/>
              <a:t>Plenary – Diode worksheet</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buNone/>
            </a:pPr>
            <a:r>
              <a:rPr lang="en-GB" dirty="0" smtClean="0"/>
              <a:t>	Use the information you have just heard and from page 261 in the text book to write explanations next to the three diagrams on the worksheet. (the central one is already done for you)</a:t>
            </a:r>
            <a:endParaRPr lang="en-GB" dirty="0"/>
          </a:p>
        </p:txBody>
      </p:sp>
      <p:sp>
        <p:nvSpPr>
          <p:cNvPr id="4" name="TextBox 3"/>
          <p:cNvSpPr txBox="1"/>
          <p:nvPr/>
        </p:nvSpPr>
        <p:spPr>
          <a:xfrm>
            <a:off x="467544" y="404664"/>
            <a:ext cx="79208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t>HT</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10000"/>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Draw a current -voltage graph for a diode</a:t>
            </a:r>
          </a:p>
          <a:p>
            <a:r>
              <a:rPr lang="en-GB" dirty="0" smtClean="0"/>
              <a:t>What does the shape of the graph show</a:t>
            </a:r>
            <a:endParaRPr lang="en-GB" dirty="0"/>
          </a:p>
        </p:txBody>
      </p:sp>
      <p:pic>
        <p:nvPicPr>
          <p:cNvPr id="4" name="Picture 3" descr="http://upload.wikimedia.org/wikipedia/commons/5/51/Waveform_halfwave_rectifier.png"/>
          <p:cNvPicPr/>
          <p:nvPr/>
        </p:nvPicPr>
        <p:blipFill>
          <a:blip r:embed="rId3" cstate="print"/>
          <a:srcRect/>
          <a:stretch>
            <a:fillRect/>
          </a:stretch>
        </p:blipFill>
        <p:spPr bwMode="auto">
          <a:xfrm>
            <a:off x="2123728" y="1340768"/>
            <a:ext cx="5731510" cy="2357454"/>
          </a:xfrm>
          <a:prstGeom prst="rect">
            <a:avLst/>
          </a:prstGeom>
          <a:noFill/>
          <a:ln w="9525">
            <a:noFill/>
            <a:miter lim="800000"/>
            <a:headEnd/>
            <a:tailEnd/>
          </a:ln>
        </p:spPr>
      </p:pic>
      <p:sp>
        <p:nvSpPr>
          <p:cNvPr id="5" name="TextBox 4"/>
          <p:cNvSpPr txBox="1"/>
          <p:nvPr/>
        </p:nvSpPr>
        <p:spPr>
          <a:xfrm>
            <a:off x="1475656" y="260648"/>
            <a:ext cx="7272808"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3200" dirty="0" smtClean="0"/>
              <a:t>What is happening in this graph and why?</a:t>
            </a:r>
            <a:endParaRPr lang="en-GB" sz="3200" dirty="0"/>
          </a:p>
        </p:txBody>
      </p:sp>
      <p:sp>
        <p:nvSpPr>
          <p:cNvPr id="6" name="TextBox 5"/>
          <p:cNvSpPr txBox="1"/>
          <p:nvPr/>
        </p:nvSpPr>
        <p:spPr>
          <a:xfrm>
            <a:off x="0" y="404664"/>
            <a:ext cx="133164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smtClean="0"/>
              <a:t>Plenary</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3"/>
          <p:cNvSpPr>
            <a:spLocks noGrp="1"/>
          </p:cNvSpPr>
          <p:nvPr>
            <p:ph type="body" idx="1"/>
          </p:nvPr>
        </p:nvSpPr>
        <p:spPr>
          <a:xfrm>
            <a:off x="1" y="260648"/>
            <a:ext cx="3779911" cy="639763"/>
          </a:xfrm>
        </p:spPr>
        <p:txBody>
          <a:bodyPr>
            <a:normAutofit fontScale="85000" lnSpcReduction="10000"/>
          </a:bodyPr>
          <a:lstStyle/>
          <a:p>
            <a:pPr eaLnBrk="1" hangingPunct="1"/>
            <a:r>
              <a:rPr lang="en-GB" sz="3200" dirty="0" smtClean="0"/>
              <a:t>Learning Objectives</a:t>
            </a:r>
          </a:p>
        </p:txBody>
      </p:sp>
      <p:sp>
        <p:nvSpPr>
          <p:cNvPr id="5124" name="Text Placeholder 5"/>
          <p:cNvSpPr>
            <a:spLocks noGrp="1"/>
          </p:cNvSpPr>
          <p:nvPr>
            <p:ph type="body" sz="half" idx="3"/>
          </p:nvPr>
        </p:nvSpPr>
        <p:spPr>
          <a:xfrm>
            <a:off x="5148064" y="260350"/>
            <a:ext cx="3965774" cy="639763"/>
          </a:xfrm>
        </p:spPr>
        <p:txBody>
          <a:bodyPr/>
          <a:lstStyle/>
          <a:p>
            <a:pPr eaLnBrk="1" hangingPunct="1"/>
            <a:r>
              <a:rPr lang="en-GB" sz="3200" dirty="0" smtClean="0"/>
              <a:t>Success Criteria</a:t>
            </a:r>
          </a:p>
        </p:txBody>
      </p:sp>
      <p:sp>
        <p:nvSpPr>
          <p:cNvPr id="5" name="Content Placeholder 4"/>
          <p:cNvSpPr>
            <a:spLocks noGrp="1"/>
          </p:cNvSpPr>
          <p:nvPr>
            <p:ph sz="quarter" idx="2"/>
          </p:nvPr>
        </p:nvSpPr>
        <p:spPr>
          <a:xfrm>
            <a:off x="179512" y="1556792"/>
            <a:ext cx="4176464" cy="4896544"/>
          </a:xfrm>
        </p:spPr>
        <p:style>
          <a:lnRef idx="2">
            <a:schemeClr val="dk1"/>
          </a:lnRef>
          <a:fillRef idx="1">
            <a:schemeClr val="lt1"/>
          </a:fillRef>
          <a:effectRef idx="0">
            <a:schemeClr val="dk1"/>
          </a:effectRef>
          <a:fontRef idx="minor">
            <a:schemeClr val="dk1"/>
          </a:fontRef>
        </p:style>
        <p:txBody>
          <a:bodyPr>
            <a:normAutofit/>
          </a:bodyPr>
          <a:lstStyle/>
          <a:p>
            <a:r>
              <a:rPr lang="en-GB" dirty="0" smtClean="0"/>
              <a:t>Recognise symbol for a diode and understand how it works.</a:t>
            </a:r>
          </a:p>
          <a:p>
            <a:r>
              <a:rPr lang="en-GB" dirty="0" smtClean="0"/>
              <a:t>Understand half-wave rectification.</a:t>
            </a:r>
          </a:p>
          <a:p>
            <a:r>
              <a:rPr lang="en-GB" dirty="0" smtClean="0"/>
              <a:t>Recognise and explain the current voltage graph for a silicon diode.</a:t>
            </a:r>
          </a:p>
          <a:p>
            <a:pPr>
              <a:buNone/>
            </a:pPr>
            <a:endParaRPr lang="en-GB" dirty="0"/>
          </a:p>
        </p:txBody>
      </p:sp>
      <p:sp>
        <p:nvSpPr>
          <p:cNvPr id="7" name="Content Placeholder 6"/>
          <p:cNvSpPr>
            <a:spLocks noGrp="1"/>
          </p:cNvSpPr>
          <p:nvPr>
            <p:ph sz="quarter" idx="4"/>
          </p:nvPr>
        </p:nvSpPr>
        <p:spPr>
          <a:xfrm>
            <a:off x="4427984" y="1628800"/>
            <a:ext cx="4716016" cy="4824536"/>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GB" sz="1800" dirty="0" smtClean="0"/>
              <a:t>Recognise and draw the symbol for a diode and how current flows through the diode. (</a:t>
            </a:r>
            <a:r>
              <a:rPr lang="en-GB" sz="1800" dirty="0" smtClean="0">
                <a:solidFill>
                  <a:srgbClr val="FF0000"/>
                </a:solidFill>
              </a:rPr>
              <a:t>Grade E-D</a:t>
            </a:r>
            <a:r>
              <a:rPr lang="en-GB" sz="1800" dirty="0" smtClean="0"/>
              <a:t>) </a:t>
            </a:r>
          </a:p>
          <a:p>
            <a:r>
              <a:rPr lang="en-GB" sz="1800" dirty="0" smtClean="0"/>
              <a:t>Recognise half-wave rectification from a voltage–time graph.(</a:t>
            </a:r>
            <a:r>
              <a:rPr lang="en-GB" sz="1800" dirty="0" smtClean="0">
                <a:solidFill>
                  <a:srgbClr val="FF0000"/>
                </a:solidFill>
              </a:rPr>
              <a:t>Grade E-D</a:t>
            </a:r>
            <a:r>
              <a:rPr lang="en-GB" sz="1800" dirty="0" smtClean="0"/>
              <a:t>) </a:t>
            </a:r>
          </a:p>
          <a:p>
            <a:endParaRPr lang="en-GB" sz="1800" dirty="0" smtClean="0"/>
          </a:p>
          <a:p>
            <a:r>
              <a:rPr lang="en-GB" sz="1800" dirty="0" smtClean="0"/>
              <a:t>Recognise the current–voltage characteristics for a silicon diode and use it to explain the direction of current flowing through the diode. (</a:t>
            </a:r>
            <a:r>
              <a:rPr lang="en-GB" sz="1800" dirty="0" smtClean="0">
                <a:solidFill>
                  <a:srgbClr val="FF0000"/>
                </a:solidFill>
              </a:rPr>
              <a:t>Grade C</a:t>
            </a:r>
            <a:r>
              <a:rPr lang="en-GB" sz="1800" dirty="0" smtClean="0"/>
              <a:t>)</a:t>
            </a:r>
          </a:p>
          <a:p>
            <a:r>
              <a:rPr lang="en-GB" sz="1800" dirty="0" smtClean="0"/>
              <a:t>Recall and identify the effect of a single diode on alternating current. (</a:t>
            </a:r>
            <a:r>
              <a:rPr lang="en-GB" sz="1800" dirty="0" smtClean="0">
                <a:solidFill>
                  <a:srgbClr val="FF0000"/>
                </a:solidFill>
              </a:rPr>
              <a:t>Grade C</a:t>
            </a:r>
            <a:r>
              <a:rPr lang="en-GB" sz="1800" dirty="0" smtClean="0"/>
              <a:t>)</a:t>
            </a:r>
          </a:p>
          <a:p>
            <a:endParaRPr lang="en-GB" sz="1800" dirty="0" smtClean="0"/>
          </a:p>
          <a:p>
            <a:r>
              <a:rPr lang="en-GB" sz="1800" dirty="0" smtClean="0"/>
              <a:t>Explain the current voltage graph for a silicon diode.  (</a:t>
            </a:r>
            <a:r>
              <a:rPr lang="en-GB" sz="1800" dirty="0" smtClean="0">
                <a:solidFill>
                  <a:srgbClr val="FF0000"/>
                </a:solidFill>
              </a:rPr>
              <a:t>Grade C-A</a:t>
            </a:r>
            <a:r>
              <a:rPr lang="en-GB" sz="1800" dirty="0" smtClean="0"/>
              <a:t>)</a:t>
            </a:r>
          </a:p>
          <a:p>
            <a:r>
              <a:rPr lang="en-GB" sz="1800" dirty="0" smtClean="0"/>
              <a:t>Describe the action of a silicon diode in terms of the movement of holes and electrons.(</a:t>
            </a:r>
            <a:r>
              <a:rPr lang="en-GB" sz="1800" dirty="0" smtClean="0">
                <a:solidFill>
                  <a:srgbClr val="FF0000"/>
                </a:solidFill>
              </a:rPr>
              <a:t>Grade C-A</a:t>
            </a:r>
            <a:r>
              <a:rPr lang="en-GB" sz="1800" dirty="0" smtClean="0"/>
              <a:t>)</a:t>
            </a:r>
          </a:p>
          <a:p>
            <a:endParaRPr lang="en-GB" sz="1800" dirty="0" smtClean="0"/>
          </a:p>
          <a:p>
            <a:pPr>
              <a:buNone/>
            </a:pPr>
            <a:r>
              <a:rPr lang="en-GB" sz="1800" dirty="0" smtClean="0"/>
              <a:t>   </a:t>
            </a:r>
          </a:p>
        </p:txBody>
      </p:sp>
      <p:pic>
        <p:nvPicPr>
          <p:cNvPr id="6" name="Picture 2" descr="C:\Users\Caroline\AppData\Local\Microsoft\Windows\Temporary Internet Files\Content.IE5\PQNO4F5M\MC900433882[1].png"/>
          <p:cNvPicPr>
            <a:picLocks noChangeAspect="1" noChangeArrowheads="1"/>
          </p:cNvPicPr>
          <p:nvPr/>
        </p:nvPicPr>
        <p:blipFill>
          <a:blip r:embed="rId2" cstate="print"/>
          <a:srcRect/>
          <a:stretch>
            <a:fillRect/>
          </a:stretch>
        </p:blipFill>
        <p:spPr bwMode="auto">
          <a:xfrm>
            <a:off x="3563888" y="0"/>
            <a:ext cx="1828572" cy="18285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heckerboard(across)">
                                      <p:cBhvr>
                                        <p:cTn id="15" dur="500"/>
                                        <p:tgtEl>
                                          <p:spTgt spid="5">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checkerboard(across)">
                                      <p:cBhvr>
                                        <p:cTn id="18" dur="500"/>
                                        <p:tgtEl>
                                          <p:spTgt spid="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ox(in)">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box(in)">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ox(in)">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ox(in)">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box(in)">
                                      <p:cBhvr>
                                        <p:cTn id="43" dur="500"/>
                                        <p:tgtEl>
                                          <p:spTgt spid="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box(in)">
                                      <p:cBhvr>
                                        <p:cTn id="48" dur="500"/>
                                        <p:tgtEl>
                                          <p:spTgt spid="7">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7">
                                            <p:txEl>
                                              <p:pRg st="9" end="9"/>
                                            </p:txEl>
                                          </p:spTgt>
                                        </p:tgtEl>
                                        <p:attrNameLst>
                                          <p:attrName>style.visibility</p:attrName>
                                        </p:attrNameLst>
                                      </p:cBhvr>
                                      <p:to>
                                        <p:strVal val="visible"/>
                                      </p:to>
                                    </p:set>
                                    <p:animEffect transition="in" filter="box(in)">
                                      <p:cBhvr>
                                        <p:cTn id="5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043608" y="1340768"/>
            <a:ext cx="7406640" cy="1472184"/>
          </a:xfrm>
        </p:spPr>
        <p:txBody>
          <a:bodyPr/>
          <a:lstStyle/>
          <a:p>
            <a:pPr eaLnBrk="1" hangingPunct="1"/>
            <a:r>
              <a:rPr lang="en-GB" dirty="0" smtClean="0">
                <a:solidFill>
                  <a:schemeClr val="tx1"/>
                </a:solidFill>
              </a:rPr>
              <a:t>P6 – Electricity for Gadgets</a:t>
            </a:r>
          </a:p>
        </p:txBody>
      </p:sp>
      <p:sp>
        <p:nvSpPr>
          <p:cNvPr id="3075" name="Rectangle 5"/>
          <p:cNvSpPr>
            <a:spLocks noGrp="1" noChangeArrowheads="1"/>
          </p:cNvSpPr>
          <p:nvPr>
            <p:ph type="subTitle" idx="1"/>
          </p:nvPr>
        </p:nvSpPr>
        <p:spPr>
          <a:xfrm>
            <a:off x="1619672" y="3429000"/>
            <a:ext cx="5976664" cy="792088"/>
          </a:xfrm>
        </p:spPr>
        <p:txBody>
          <a:bodyPr>
            <a:normAutofit/>
          </a:bodyPr>
          <a:lstStyle/>
          <a:p>
            <a:pPr eaLnBrk="1" hangingPunct="1"/>
            <a:r>
              <a:rPr lang="en-GB" sz="3600" dirty="0" smtClean="0">
                <a:solidFill>
                  <a:schemeClr val="accent2"/>
                </a:solidFill>
              </a:rPr>
              <a:t>Lesson 15 – Diodes</a:t>
            </a:r>
          </a:p>
          <a:p>
            <a:pPr eaLnBrk="1" hangingPunct="1"/>
            <a:endParaRPr lang="en-GB" sz="3600" dirty="0" smtClean="0">
              <a:solidFill>
                <a:schemeClr val="accent2"/>
              </a:solidFill>
            </a:endParaRPr>
          </a:p>
        </p:txBody>
      </p:sp>
      <p:sp>
        <p:nvSpPr>
          <p:cNvPr id="4" name="TextBox 3"/>
          <p:cNvSpPr txBox="1"/>
          <p:nvPr/>
        </p:nvSpPr>
        <p:spPr>
          <a:xfrm>
            <a:off x="971600" y="5445224"/>
            <a:ext cx="792088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smtClean="0"/>
              <a:t>Learning aim: </a:t>
            </a:r>
            <a:r>
              <a:rPr lang="en-GB" b="1" dirty="0" smtClean="0"/>
              <a:t>Demonstrate </a:t>
            </a:r>
            <a:r>
              <a:rPr lang="en-GB" b="1" dirty="0" smtClean="0"/>
              <a:t>an understanding of how diodes work</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3"/>
          <p:cNvSpPr>
            <a:spLocks noGrp="1"/>
          </p:cNvSpPr>
          <p:nvPr>
            <p:ph type="body" idx="1"/>
          </p:nvPr>
        </p:nvSpPr>
        <p:spPr>
          <a:xfrm>
            <a:off x="1" y="260648"/>
            <a:ext cx="3779911" cy="639763"/>
          </a:xfrm>
        </p:spPr>
        <p:txBody>
          <a:bodyPr>
            <a:normAutofit fontScale="85000" lnSpcReduction="10000"/>
          </a:bodyPr>
          <a:lstStyle/>
          <a:p>
            <a:pPr eaLnBrk="1" hangingPunct="1"/>
            <a:r>
              <a:rPr lang="en-GB" sz="3200" dirty="0" smtClean="0"/>
              <a:t>Learning Objectives</a:t>
            </a:r>
          </a:p>
        </p:txBody>
      </p:sp>
      <p:sp>
        <p:nvSpPr>
          <p:cNvPr id="5124" name="Text Placeholder 5"/>
          <p:cNvSpPr>
            <a:spLocks noGrp="1"/>
          </p:cNvSpPr>
          <p:nvPr>
            <p:ph type="body" sz="half" idx="3"/>
          </p:nvPr>
        </p:nvSpPr>
        <p:spPr>
          <a:xfrm>
            <a:off x="5148064" y="260350"/>
            <a:ext cx="3965774" cy="639763"/>
          </a:xfrm>
        </p:spPr>
        <p:txBody>
          <a:bodyPr/>
          <a:lstStyle/>
          <a:p>
            <a:pPr eaLnBrk="1" hangingPunct="1"/>
            <a:r>
              <a:rPr lang="en-GB" sz="3200" dirty="0" smtClean="0"/>
              <a:t>Success Criteria</a:t>
            </a:r>
          </a:p>
        </p:txBody>
      </p:sp>
      <p:sp>
        <p:nvSpPr>
          <p:cNvPr id="5" name="Content Placeholder 4"/>
          <p:cNvSpPr>
            <a:spLocks noGrp="1"/>
          </p:cNvSpPr>
          <p:nvPr>
            <p:ph sz="quarter" idx="2"/>
          </p:nvPr>
        </p:nvSpPr>
        <p:spPr>
          <a:xfrm>
            <a:off x="179512" y="1556792"/>
            <a:ext cx="4176464" cy="4896544"/>
          </a:xfrm>
        </p:spPr>
        <p:style>
          <a:lnRef idx="2">
            <a:schemeClr val="dk1"/>
          </a:lnRef>
          <a:fillRef idx="1">
            <a:schemeClr val="lt1"/>
          </a:fillRef>
          <a:effectRef idx="0">
            <a:schemeClr val="dk1"/>
          </a:effectRef>
          <a:fontRef idx="minor">
            <a:schemeClr val="dk1"/>
          </a:fontRef>
        </p:style>
        <p:txBody>
          <a:bodyPr>
            <a:normAutofit/>
          </a:bodyPr>
          <a:lstStyle/>
          <a:p>
            <a:r>
              <a:rPr lang="en-GB" dirty="0" smtClean="0"/>
              <a:t>Recognise symbol for a diode and understand how it works.</a:t>
            </a:r>
          </a:p>
          <a:p>
            <a:r>
              <a:rPr lang="en-GB" dirty="0" smtClean="0"/>
              <a:t>Understand half-wave rectification.</a:t>
            </a:r>
          </a:p>
          <a:p>
            <a:r>
              <a:rPr lang="en-GB" dirty="0" smtClean="0"/>
              <a:t>Recognise and explain the current voltage graph for a silicon diode.</a:t>
            </a:r>
          </a:p>
          <a:p>
            <a:pPr>
              <a:buNone/>
            </a:pPr>
            <a:endParaRPr lang="en-GB" dirty="0"/>
          </a:p>
        </p:txBody>
      </p:sp>
      <p:sp>
        <p:nvSpPr>
          <p:cNvPr id="7" name="Content Placeholder 6"/>
          <p:cNvSpPr>
            <a:spLocks noGrp="1"/>
          </p:cNvSpPr>
          <p:nvPr>
            <p:ph sz="quarter" idx="4"/>
          </p:nvPr>
        </p:nvSpPr>
        <p:spPr>
          <a:xfrm>
            <a:off x="4427984" y="1628800"/>
            <a:ext cx="4716016" cy="4824536"/>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GB" sz="1800" dirty="0" smtClean="0"/>
              <a:t>Recognise and draw the symbol for a diode and how current flows through the diode. (</a:t>
            </a:r>
            <a:r>
              <a:rPr lang="en-GB" sz="1800" dirty="0" smtClean="0">
                <a:solidFill>
                  <a:srgbClr val="FF0000"/>
                </a:solidFill>
              </a:rPr>
              <a:t>Grade E-D</a:t>
            </a:r>
            <a:r>
              <a:rPr lang="en-GB" sz="1800" dirty="0" smtClean="0"/>
              <a:t>) </a:t>
            </a:r>
          </a:p>
          <a:p>
            <a:r>
              <a:rPr lang="en-GB" sz="1800" dirty="0" smtClean="0"/>
              <a:t>Recognise half-wave rectification from a voltage–time graph.(</a:t>
            </a:r>
            <a:r>
              <a:rPr lang="en-GB" sz="1800" dirty="0" smtClean="0">
                <a:solidFill>
                  <a:srgbClr val="FF0000"/>
                </a:solidFill>
              </a:rPr>
              <a:t>Grade E-D</a:t>
            </a:r>
            <a:r>
              <a:rPr lang="en-GB" sz="1800" dirty="0" smtClean="0"/>
              <a:t>) </a:t>
            </a:r>
          </a:p>
          <a:p>
            <a:endParaRPr lang="en-GB" sz="1800" dirty="0" smtClean="0"/>
          </a:p>
          <a:p>
            <a:r>
              <a:rPr lang="en-GB" sz="1800" dirty="0" smtClean="0"/>
              <a:t>Recognise the current–voltage characteristics for a silicon diode and use it to explain the direction of current flowing through the diode. (</a:t>
            </a:r>
            <a:r>
              <a:rPr lang="en-GB" sz="1800" dirty="0" smtClean="0">
                <a:solidFill>
                  <a:srgbClr val="FF0000"/>
                </a:solidFill>
              </a:rPr>
              <a:t>Grade C</a:t>
            </a:r>
            <a:r>
              <a:rPr lang="en-GB" sz="1800" dirty="0" smtClean="0"/>
              <a:t>)</a:t>
            </a:r>
          </a:p>
          <a:p>
            <a:r>
              <a:rPr lang="en-GB" sz="1800" dirty="0" smtClean="0"/>
              <a:t>Recall and identify the effect of a single diode on alternating current. (</a:t>
            </a:r>
            <a:r>
              <a:rPr lang="en-GB" sz="1800" dirty="0" smtClean="0">
                <a:solidFill>
                  <a:srgbClr val="FF0000"/>
                </a:solidFill>
              </a:rPr>
              <a:t>Grade C</a:t>
            </a:r>
            <a:r>
              <a:rPr lang="en-GB" sz="1800" dirty="0" smtClean="0"/>
              <a:t>)</a:t>
            </a:r>
          </a:p>
          <a:p>
            <a:endParaRPr lang="en-GB" sz="1800" dirty="0" smtClean="0"/>
          </a:p>
          <a:p>
            <a:r>
              <a:rPr lang="en-GB" sz="1800" dirty="0" smtClean="0"/>
              <a:t>Explain the current voltage graph for a silicon diode.  (</a:t>
            </a:r>
            <a:r>
              <a:rPr lang="en-GB" sz="1800" dirty="0" smtClean="0">
                <a:solidFill>
                  <a:srgbClr val="FF0000"/>
                </a:solidFill>
              </a:rPr>
              <a:t>Grade C-A</a:t>
            </a:r>
            <a:r>
              <a:rPr lang="en-GB" sz="1800" dirty="0" smtClean="0"/>
              <a:t>)</a:t>
            </a:r>
          </a:p>
          <a:p>
            <a:r>
              <a:rPr lang="en-GB" sz="1800" dirty="0" smtClean="0"/>
              <a:t>Describe the action of a silicon diode in terms of the movement of holes and electrons.(</a:t>
            </a:r>
            <a:r>
              <a:rPr lang="en-GB" sz="1800" dirty="0" smtClean="0">
                <a:solidFill>
                  <a:srgbClr val="FF0000"/>
                </a:solidFill>
              </a:rPr>
              <a:t>Grade C-A</a:t>
            </a:r>
            <a:r>
              <a:rPr lang="en-GB" sz="1800" dirty="0" smtClean="0"/>
              <a:t>)</a:t>
            </a:r>
          </a:p>
          <a:p>
            <a:endParaRPr lang="en-GB" sz="1800" dirty="0" smtClean="0"/>
          </a:p>
          <a:p>
            <a:pPr>
              <a:buNone/>
            </a:pPr>
            <a:r>
              <a:rPr lang="en-GB" sz="1800" dirty="0" smtClean="0"/>
              <a:t>   </a:t>
            </a:r>
          </a:p>
        </p:txBody>
      </p:sp>
      <p:pic>
        <p:nvPicPr>
          <p:cNvPr id="6" name="Picture 2" descr="C:\Users\Caroline\AppData\Local\Microsoft\Windows\Temporary Internet Files\Content.IE5\PQNO4F5M\MC900433882[1].png"/>
          <p:cNvPicPr>
            <a:picLocks noChangeAspect="1" noChangeArrowheads="1"/>
          </p:cNvPicPr>
          <p:nvPr/>
        </p:nvPicPr>
        <p:blipFill>
          <a:blip r:embed="rId2" cstate="print"/>
          <a:srcRect/>
          <a:stretch>
            <a:fillRect/>
          </a:stretch>
        </p:blipFill>
        <p:spPr bwMode="auto">
          <a:xfrm>
            <a:off x="3563888" y="0"/>
            <a:ext cx="1828572" cy="18285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heckerboard(across)">
                                      <p:cBhvr>
                                        <p:cTn id="15" dur="500"/>
                                        <p:tgtEl>
                                          <p:spTgt spid="5">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checkerboard(across)">
                                      <p:cBhvr>
                                        <p:cTn id="18" dur="500"/>
                                        <p:tgtEl>
                                          <p:spTgt spid="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ox(in)">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box(in)">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ox(in)">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ox(in)">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box(in)">
                                      <p:cBhvr>
                                        <p:cTn id="43" dur="500"/>
                                        <p:tgtEl>
                                          <p:spTgt spid="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box(in)">
                                      <p:cBhvr>
                                        <p:cTn id="48" dur="500"/>
                                        <p:tgtEl>
                                          <p:spTgt spid="7">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7">
                                            <p:txEl>
                                              <p:pRg st="9" end="9"/>
                                            </p:txEl>
                                          </p:spTgt>
                                        </p:tgtEl>
                                        <p:attrNameLst>
                                          <p:attrName>style.visibility</p:attrName>
                                        </p:attrNameLst>
                                      </p:cBhvr>
                                      <p:to>
                                        <p:strVal val="visible"/>
                                      </p:to>
                                    </p:set>
                                    <p:animEffect transition="in" filter="box(in)">
                                      <p:cBhvr>
                                        <p:cTn id="5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0"/>
            <a:ext cx="7498080" cy="1143000"/>
          </a:xfrm>
        </p:spPr>
        <p:txBody>
          <a:bodyPr/>
          <a:lstStyle/>
          <a:p>
            <a:r>
              <a:rPr lang="en-GB" dirty="0" smtClean="0"/>
              <a:t>The diode </a:t>
            </a:r>
            <a:endParaRPr lang="en-GB" dirty="0"/>
          </a:p>
        </p:txBody>
      </p:sp>
      <p:sp>
        <p:nvSpPr>
          <p:cNvPr id="3" name="Content Placeholder 2"/>
          <p:cNvSpPr>
            <a:spLocks noGrp="1"/>
          </p:cNvSpPr>
          <p:nvPr>
            <p:ph idx="1"/>
          </p:nvPr>
        </p:nvSpPr>
        <p:spPr>
          <a:xfrm>
            <a:off x="1259632" y="908720"/>
            <a:ext cx="7498080" cy="4800600"/>
          </a:xfrm>
        </p:spPr>
        <p:txBody>
          <a:bodyPr/>
          <a:lstStyle/>
          <a:p>
            <a:pPr>
              <a:buNone/>
            </a:pPr>
            <a:r>
              <a:rPr lang="en-GB" dirty="0" smtClean="0"/>
              <a:t>The symbol for a diode is:</a:t>
            </a:r>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r>
              <a:rPr lang="en-GB" dirty="0" smtClean="0"/>
              <a:t>In reality it looks like:</a:t>
            </a:r>
          </a:p>
          <a:p>
            <a:pPr>
              <a:buNone/>
            </a:pPr>
            <a:endParaRPr lang="en-GB" dirty="0"/>
          </a:p>
        </p:txBody>
      </p:sp>
      <p:pic>
        <p:nvPicPr>
          <p:cNvPr id="4" name="Content Placeholder 3" descr="http://cdn.physorg.com/newman/gfx/news/2005/diod_symbol.jpg"/>
          <p:cNvPicPr>
            <a:picLocks/>
          </p:cNvPicPr>
          <p:nvPr/>
        </p:nvPicPr>
        <p:blipFill>
          <a:blip r:embed="rId2" cstate="print"/>
          <a:srcRect/>
          <a:stretch>
            <a:fillRect/>
          </a:stretch>
        </p:blipFill>
        <p:spPr bwMode="auto">
          <a:xfrm>
            <a:off x="6372200" y="1268760"/>
            <a:ext cx="2928958" cy="2381250"/>
          </a:xfrm>
          <a:prstGeom prst="rect">
            <a:avLst/>
          </a:prstGeom>
          <a:noFill/>
          <a:ln w="9525">
            <a:noFill/>
            <a:miter lim="800000"/>
            <a:headEnd/>
            <a:tailEnd/>
          </a:ln>
        </p:spPr>
      </p:pic>
      <p:pic>
        <p:nvPicPr>
          <p:cNvPr id="5" name="Picture 4" descr="http://mustangsva.co.uk/wp-content/uploads/2009/04/diode.gif"/>
          <p:cNvPicPr/>
          <p:nvPr/>
        </p:nvPicPr>
        <p:blipFill>
          <a:blip r:embed="rId3" cstate="print"/>
          <a:srcRect/>
          <a:stretch>
            <a:fillRect/>
          </a:stretch>
        </p:blipFill>
        <p:spPr bwMode="auto">
          <a:xfrm>
            <a:off x="6289675" y="4005064"/>
            <a:ext cx="2854325" cy="2322533"/>
          </a:xfrm>
          <a:prstGeom prst="rect">
            <a:avLst/>
          </a:prstGeom>
          <a:noFill/>
          <a:ln w="9525">
            <a:noFill/>
            <a:miter lim="800000"/>
            <a:headEnd/>
            <a:tailEnd/>
          </a:ln>
        </p:spPr>
      </p:pic>
      <p:sp>
        <p:nvSpPr>
          <p:cNvPr id="11" name="Bent Arrow 10"/>
          <p:cNvSpPr/>
          <p:nvPr/>
        </p:nvSpPr>
        <p:spPr>
          <a:xfrm>
            <a:off x="7596336" y="2780928"/>
            <a:ext cx="357190" cy="214314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96944"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n-GB" sz="3200" dirty="0" smtClean="0"/>
              <a:t>MHW8 Revise P6 ready for assessment</a:t>
            </a:r>
            <a:endParaRPr lang="en-GB" sz="3200" dirty="0"/>
          </a:p>
        </p:txBody>
      </p:sp>
      <p:sp>
        <p:nvSpPr>
          <p:cNvPr id="3" name="Content Placeholder 2"/>
          <p:cNvSpPr>
            <a:spLocks noGrp="1"/>
          </p:cNvSpPr>
          <p:nvPr>
            <p:ph idx="1"/>
          </p:nvPr>
        </p:nvSpPr>
        <p:spPr>
          <a:xfrm>
            <a:off x="457200" y="1600200"/>
            <a:ext cx="8229600" cy="4972072"/>
          </a:xfrm>
        </p:spPr>
        <p:style>
          <a:lnRef idx="3">
            <a:schemeClr val="lt1"/>
          </a:lnRef>
          <a:fillRef idx="1">
            <a:schemeClr val="dk1"/>
          </a:fillRef>
          <a:effectRef idx="1">
            <a:schemeClr val="dk1"/>
          </a:effectRef>
          <a:fontRef idx="minor">
            <a:schemeClr val="lt1"/>
          </a:fontRef>
        </p:style>
        <p:txBody>
          <a:bodyPr>
            <a:normAutofit fontScale="92500" lnSpcReduction="20000"/>
          </a:bodyPr>
          <a:lstStyle/>
          <a:p>
            <a:pPr>
              <a:buNone/>
            </a:pPr>
            <a:r>
              <a:rPr lang="en-GB" dirty="0" smtClean="0"/>
              <a:t>1</a:t>
            </a:r>
            <a:r>
              <a:rPr lang="en-GB" dirty="0" smtClean="0">
                <a:solidFill>
                  <a:srgbClr val="FFFF00"/>
                </a:solidFill>
              </a:rPr>
              <a:t>.	What are the equations for :</a:t>
            </a:r>
          </a:p>
          <a:p>
            <a:pPr>
              <a:buNone/>
            </a:pPr>
            <a:r>
              <a:rPr lang="en-GB" dirty="0" smtClean="0">
                <a:solidFill>
                  <a:srgbClr val="FFFF00"/>
                </a:solidFill>
              </a:rPr>
              <a:t>			Resistance</a:t>
            </a:r>
          </a:p>
          <a:p>
            <a:pPr>
              <a:buNone/>
            </a:pPr>
            <a:r>
              <a:rPr lang="en-GB" dirty="0" smtClean="0">
                <a:solidFill>
                  <a:srgbClr val="FFFF00"/>
                </a:solidFill>
              </a:rPr>
              <a:t>			Electrical power</a:t>
            </a:r>
          </a:p>
          <a:p>
            <a:pPr marL="514350" indent="-514350">
              <a:buAutoNum type="arabicPeriod" startAt="2"/>
            </a:pPr>
            <a:r>
              <a:rPr lang="en-GB" dirty="0" smtClean="0">
                <a:solidFill>
                  <a:srgbClr val="FFFF00"/>
                </a:solidFill>
              </a:rPr>
              <a:t>What is the purpose a the split ring commutator in a motor?</a:t>
            </a:r>
          </a:p>
          <a:p>
            <a:pPr marL="514350" indent="-514350">
              <a:buAutoNum type="arabicPeriod" startAt="2"/>
            </a:pPr>
            <a:r>
              <a:rPr lang="en-GB" dirty="0" smtClean="0">
                <a:solidFill>
                  <a:srgbClr val="FFFF00"/>
                </a:solidFill>
              </a:rPr>
              <a:t>List two things that will effect the size of the current produced by a generator</a:t>
            </a:r>
          </a:p>
          <a:p>
            <a:pPr marL="514350" indent="-514350">
              <a:buAutoNum type="arabicPeriod" startAt="2"/>
            </a:pPr>
            <a:r>
              <a:rPr lang="en-GB" dirty="0" smtClean="0">
                <a:solidFill>
                  <a:srgbClr val="FFFF00"/>
                </a:solidFill>
              </a:rPr>
              <a:t>Why do transformers only work with A.C.?</a:t>
            </a:r>
          </a:p>
          <a:p>
            <a:pPr marL="514350" indent="-514350">
              <a:buNone/>
            </a:pPr>
            <a:r>
              <a:rPr lang="en-GB" dirty="0" smtClean="0">
                <a:solidFill>
                  <a:srgbClr val="FFFF00"/>
                </a:solidFill>
              </a:rPr>
              <a:t>4.	Why is electrical power sent down power cables at high voltages?</a:t>
            </a:r>
          </a:p>
          <a:p>
            <a:pPr marL="514350" indent="-514350">
              <a:buAutoNum type="arabicPeriod" startAt="3"/>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498080" cy="1143000"/>
          </a:xfrm>
        </p:spPr>
        <p:style>
          <a:lnRef idx="3">
            <a:schemeClr val="lt1"/>
          </a:lnRef>
          <a:fillRef idx="1">
            <a:schemeClr val="accent1"/>
          </a:fillRef>
          <a:effectRef idx="1">
            <a:schemeClr val="accent1"/>
          </a:effectRef>
          <a:fontRef idx="minor">
            <a:schemeClr val="lt1"/>
          </a:fontRef>
        </p:style>
        <p:txBody>
          <a:bodyPr>
            <a:normAutofit/>
          </a:bodyPr>
          <a:lstStyle/>
          <a:p>
            <a:r>
              <a:rPr lang="en-GB" dirty="0" smtClean="0"/>
              <a:t>Pg260 Diodes</a:t>
            </a:r>
            <a:endParaRPr lang="en-GB" dirty="0"/>
          </a:p>
        </p:txBody>
      </p:sp>
      <p:sp>
        <p:nvSpPr>
          <p:cNvPr id="3" name="Content Placeholder 2"/>
          <p:cNvSpPr>
            <a:spLocks noGrp="1"/>
          </p:cNvSpPr>
          <p:nvPr>
            <p:ph idx="1"/>
          </p:nvPr>
        </p:nvSpPr>
        <p:spPr>
          <a:xfrm>
            <a:off x="457200" y="1600200"/>
            <a:ext cx="8229600" cy="4972072"/>
          </a:xfrm>
        </p:spPr>
        <p:style>
          <a:lnRef idx="1">
            <a:schemeClr val="accent2"/>
          </a:lnRef>
          <a:fillRef idx="2">
            <a:schemeClr val="accent2"/>
          </a:fillRef>
          <a:effectRef idx="1">
            <a:schemeClr val="accent2"/>
          </a:effectRef>
          <a:fontRef idx="minor">
            <a:schemeClr val="dk1"/>
          </a:fontRef>
        </p:style>
        <p:txBody>
          <a:bodyPr>
            <a:normAutofit/>
          </a:bodyPr>
          <a:lstStyle/>
          <a:p>
            <a:pPr marL="514350" indent="-514350">
              <a:buAutoNum type="arabicPeriod"/>
            </a:pPr>
            <a:r>
              <a:rPr lang="en-GB" dirty="0" smtClean="0">
                <a:solidFill>
                  <a:schemeClr val="tx2">
                    <a:lumMod val="75000"/>
                  </a:schemeClr>
                </a:solidFill>
              </a:rPr>
              <a:t>What do diodes do?</a:t>
            </a:r>
          </a:p>
          <a:p>
            <a:pPr marL="514350" indent="-514350">
              <a:buAutoNum type="arabicPeriod"/>
            </a:pPr>
            <a:endParaRPr lang="en-GB" dirty="0" smtClean="0">
              <a:solidFill>
                <a:schemeClr val="tx2">
                  <a:lumMod val="75000"/>
                </a:schemeClr>
              </a:solidFill>
            </a:endParaRPr>
          </a:p>
          <a:p>
            <a:pPr marL="514350" indent="-514350">
              <a:buAutoNum type="arabicPeriod"/>
            </a:pPr>
            <a:r>
              <a:rPr lang="en-GB" dirty="0" smtClean="0">
                <a:solidFill>
                  <a:schemeClr val="tx2">
                    <a:lumMod val="75000"/>
                  </a:schemeClr>
                </a:solidFill>
              </a:rPr>
              <a:t>Draw a diagram to show how they can change AC into DC.  Show the wave traces on the input and output.</a:t>
            </a:r>
          </a:p>
          <a:p>
            <a:pPr marL="514350" indent="-514350">
              <a:buNone/>
            </a:pPr>
            <a:endParaRPr lang="en-GB" dirty="0" smtClean="0">
              <a:solidFill>
                <a:srgbClr val="FFFF00"/>
              </a:solidFill>
            </a:endParaRPr>
          </a:p>
          <a:p>
            <a:pPr marL="514350" indent="-514350">
              <a:buAutoNum type="arabicPeriod"/>
            </a:pPr>
            <a:endParaRPr lang="en-GB" dirty="0" smtClean="0">
              <a:solidFill>
                <a:srgbClr val="FFFF00"/>
              </a:solidFill>
            </a:endParaRPr>
          </a:p>
          <a:p>
            <a:pPr marL="514350" indent="-514350">
              <a:buAutoNum type="arabicPeriod" startAt="3"/>
            </a:pP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Half wave rectification</a:t>
            </a:r>
            <a:endParaRPr lang="en-GB" dirty="0"/>
          </a:p>
        </p:txBody>
      </p:sp>
      <p:pic>
        <p:nvPicPr>
          <p:cNvPr id="4" name="Content Placeholder 3" descr="Half wave rectification"/>
          <p:cNvPicPr>
            <a:picLocks noGrp="1"/>
          </p:cNvPicPr>
          <p:nvPr>
            <p:ph idx="1"/>
          </p:nvPr>
        </p:nvPicPr>
        <p:blipFill>
          <a:blip r:embed="rId2" cstate="print"/>
          <a:srcRect/>
          <a:stretch>
            <a:fillRect/>
          </a:stretch>
        </p:blipFill>
        <p:spPr bwMode="auto">
          <a:xfrm>
            <a:off x="357158" y="1214422"/>
            <a:ext cx="4929222" cy="2857520"/>
          </a:xfrm>
          <a:prstGeom prst="rect">
            <a:avLst/>
          </a:prstGeom>
          <a:noFill/>
          <a:ln w="9525">
            <a:noFill/>
            <a:miter lim="800000"/>
            <a:headEnd/>
            <a:tailEnd/>
          </a:ln>
        </p:spPr>
      </p:pic>
      <p:pic>
        <p:nvPicPr>
          <p:cNvPr id="5" name="Picture 4" descr="http://upload.wikimedia.org/wikipedia/commons/5/51/Waveform_halfwave_rectifier.png"/>
          <p:cNvPicPr/>
          <p:nvPr/>
        </p:nvPicPr>
        <p:blipFill>
          <a:blip r:embed="rId3" cstate="print"/>
          <a:srcRect/>
          <a:stretch>
            <a:fillRect/>
          </a:stretch>
        </p:blipFill>
        <p:spPr bwMode="auto">
          <a:xfrm>
            <a:off x="3000364" y="4286256"/>
            <a:ext cx="5731510" cy="235745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40960" cy="71435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GB" sz="3200" dirty="0" smtClean="0"/>
              <a:t>Experiment – V-I characteristics of a diode</a:t>
            </a:r>
            <a:endParaRPr lang="en-GB" sz="3200" dirty="0"/>
          </a:p>
        </p:txBody>
      </p:sp>
      <p:sp>
        <p:nvSpPr>
          <p:cNvPr id="3" name="Content Placeholder 2"/>
          <p:cNvSpPr>
            <a:spLocks noGrp="1"/>
          </p:cNvSpPr>
          <p:nvPr>
            <p:ph idx="1"/>
          </p:nvPr>
        </p:nvSpPr>
        <p:spPr>
          <a:xfrm>
            <a:off x="457200" y="857232"/>
            <a:ext cx="8229600" cy="6000768"/>
          </a:xfrm>
        </p:spPr>
        <p:txBody>
          <a:bodyPr>
            <a:normAutofit fontScale="92500" lnSpcReduction="10000"/>
          </a:bodyPr>
          <a:lstStyle/>
          <a:p>
            <a:r>
              <a:rPr lang="en-GB" sz="2400" dirty="0" smtClean="0"/>
              <a:t>Build the following circuit.  </a:t>
            </a:r>
          </a:p>
          <a:p>
            <a:r>
              <a:rPr lang="en-GB" sz="2400" dirty="0" smtClean="0"/>
              <a:t>Vary the voltage of the power supply  (between 0 and 12V) and measure V and I.  Calculate R.  Produce a results table.</a:t>
            </a:r>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r>
              <a:rPr lang="en-GB" sz="2400" dirty="0" smtClean="0"/>
              <a:t>Do the experiment again with the diode the opposite way around </a:t>
            </a:r>
          </a:p>
          <a:p>
            <a:r>
              <a:rPr lang="en-GB" sz="2400" dirty="0" smtClean="0"/>
              <a:t>Draw a graph of V against I</a:t>
            </a:r>
            <a:endParaRPr lang="en-GB" sz="2400" dirty="0"/>
          </a:p>
        </p:txBody>
      </p:sp>
      <p:cxnSp>
        <p:nvCxnSpPr>
          <p:cNvPr id="5" name="Straight Connector 4"/>
          <p:cNvCxnSpPr/>
          <p:nvPr/>
        </p:nvCxnSpPr>
        <p:spPr>
          <a:xfrm rot="5400000">
            <a:off x="428596" y="3429000"/>
            <a:ext cx="214314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00166" y="2357430"/>
            <a:ext cx="114300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285984" y="2428868"/>
            <a:ext cx="71438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43174" y="2357430"/>
            <a:ext cx="14287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28926" y="2357430"/>
            <a:ext cx="21431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57554" y="2357430"/>
            <a:ext cx="14287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14744" y="2357430"/>
            <a:ext cx="21431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00166" y="4500570"/>
            <a:ext cx="92869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428860" y="4357694"/>
            <a:ext cx="785818" cy="285752"/>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Arrow Connector 24"/>
          <p:cNvCxnSpPr/>
          <p:nvPr/>
        </p:nvCxnSpPr>
        <p:spPr>
          <a:xfrm rot="5400000" flipH="1" flipV="1">
            <a:off x="3000364" y="2071678"/>
            <a:ext cx="714380" cy="5715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750463" y="2393149"/>
            <a:ext cx="35719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29058" y="2357430"/>
            <a:ext cx="107157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714876" y="2643182"/>
            <a:ext cx="57150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499992" y="2852936"/>
            <a:ext cx="936674" cy="860106"/>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mA</a:t>
            </a:r>
            <a:endParaRPr lang="en-GB" sz="2000" dirty="0"/>
          </a:p>
        </p:txBody>
      </p:sp>
      <p:cxnSp>
        <p:nvCxnSpPr>
          <p:cNvPr id="36" name="Straight Connector 35"/>
          <p:cNvCxnSpPr/>
          <p:nvPr/>
        </p:nvCxnSpPr>
        <p:spPr>
          <a:xfrm>
            <a:off x="5004048" y="3717032"/>
            <a:ext cx="35719" cy="7875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p:cNvCxnSpPr>
          <p:nvPr/>
        </p:nvCxnSpPr>
        <p:spPr>
          <a:xfrm>
            <a:off x="3214678" y="4500570"/>
            <a:ext cx="50006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rot="5400000">
            <a:off x="3661165" y="4268396"/>
            <a:ext cx="571504" cy="464347"/>
          </a:xfrm>
          <a:prstGeom prst="triangl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4" name="Straight Connector 43"/>
          <p:cNvCxnSpPr>
            <a:stCxn id="42" idx="0"/>
          </p:cNvCxnSpPr>
          <p:nvPr/>
        </p:nvCxnSpPr>
        <p:spPr>
          <a:xfrm>
            <a:off x="4179091" y="4500570"/>
            <a:ext cx="892975"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3929058" y="4500570"/>
            <a:ext cx="57150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3036083" y="4964917"/>
            <a:ext cx="92869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250529" y="4964917"/>
            <a:ext cx="92869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500430" y="5429264"/>
            <a:ext cx="28575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a:off x="4286248" y="5429264"/>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786182" y="5143512"/>
            <a:ext cx="571504" cy="571504"/>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V</a:t>
            </a:r>
            <a:endParaRPr lang="en-GB"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962088"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GB" dirty="0" smtClean="0"/>
              <a:t>Diode Experiment - Conclusion</a:t>
            </a:r>
            <a:endParaRPr lang="en-GB" dirty="0"/>
          </a:p>
        </p:txBody>
      </p:sp>
      <p:sp>
        <p:nvSpPr>
          <p:cNvPr id="3" name="Content Placeholder 2"/>
          <p:cNvSpPr>
            <a:spLocks noGrp="1"/>
          </p:cNvSpPr>
          <p:nvPr>
            <p:ph idx="1"/>
          </p:nvPr>
        </p:nvSpPr>
        <p:spPr>
          <a:xfrm>
            <a:off x="683568" y="1643026"/>
            <a:ext cx="8229600" cy="5214974"/>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marL="514350" indent="-514350">
              <a:buFont typeface="+mj-lt"/>
              <a:buAutoNum type="arabicPeriod"/>
            </a:pPr>
            <a:r>
              <a:rPr lang="en-GB" dirty="0" smtClean="0"/>
              <a:t>Describe the shape of the graph obtained.</a:t>
            </a:r>
          </a:p>
          <a:p>
            <a:pPr marL="514350" indent="-514350">
              <a:buFont typeface="+mj-lt"/>
              <a:buAutoNum type="arabicPeriod"/>
            </a:pPr>
            <a:r>
              <a:rPr lang="en-GB" dirty="0" smtClean="0"/>
              <a:t>Is</a:t>
            </a:r>
            <a:r>
              <a:rPr lang="en-GB" b="1" dirty="0" smtClean="0"/>
              <a:t> </a:t>
            </a:r>
            <a:r>
              <a:rPr lang="en-GB" dirty="0" smtClean="0"/>
              <a:t>the diode an ohmic conductor? Explain your answer.</a:t>
            </a:r>
          </a:p>
          <a:p>
            <a:pPr marL="514350" indent="-514350">
              <a:buFont typeface="+mj-lt"/>
              <a:buAutoNum type="arabicPeriod"/>
            </a:pPr>
            <a:r>
              <a:rPr lang="en-GB" dirty="0" smtClean="0"/>
              <a:t>Describe in detail how the resistance of the forward biased diode changes as the potential difference across it is increased.</a:t>
            </a:r>
          </a:p>
          <a:p>
            <a:pPr marL="514350" indent="-514350">
              <a:buFont typeface="+mj-lt"/>
              <a:buAutoNum type="arabicPeriod"/>
            </a:pPr>
            <a:r>
              <a:rPr lang="en-GB" dirty="0" smtClean="0"/>
              <a:t>What happened when the diode was reversed?</a:t>
            </a:r>
          </a:p>
          <a:p>
            <a:pPr marL="514350" indent="-514350">
              <a:buFont typeface="+mj-lt"/>
              <a:buAutoNum type="arabicPeriod"/>
            </a:pPr>
            <a:r>
              <a:rPr lang="en-GB" dirty="0" smtClean="0"/>
              <a:t>What does this tell you about a diode? </a:t>
            </a:r>
          </a:p>
          <a:p>
            <a:pPr marL="514350" indent="-514350">
              <a:buFont typeface="+mj-lt"/>
              <a:buAutoNum type="arabicPeriod"/>
            </a:pPr>
            <a:r>
              <a:rPr lang="en-GB" dirty="0" smtClean="0"/>
              <a:t>What was the purpose of the fixed resistor? </a:t>
            </a:r>
          </a:p>
          <a:p>
            <a:pPr>
              <a:buNone/>
            </a:pPr>
            <a:r>
              <a:rPr lang="en-GB" dirty="0" smtClean="0"/>
              <a:t/>
            </a:r>
            <a:br>
              <a:rPr lang="en-GB" dirty="0" smtClean="0"/>
            </a:b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1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P1 theme</Template>
  <TotalTime>583</TotalTime>
  <Words>835</Words>
  <Application>Microsoft Office PowerPoint</Application>
  <PresentationFormat>On-screen Show (4:3)</PresentationFormat>
  <Paragraphs>130</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P1 theme</vt:lpstr>
      <vt:lpstr>Starter MHW6 </vt:lpstr>
      <vt:lpstr>P6 – Electricity for Gadgets</vt:lpstr>
      <vt:lpstr>Slide 3</vt:lpstr>
      <vt:lpstr>The diode </vt:lpstr>
      <vt:lpstr>MHW8 Revise P6 ready for assessment</vt:lpstr>
      <vt:lpstr>Pg260 Diodes</vt:lpstr>
      <vt:lpstr>Half wave rectification</vt:lpstr>
      <vt:lpstr>Experiment – V-I characteristics of a diode</vt:lpstr>
      <vt:lpstr>Diode Experiment - Conclusion</vt:lpstr>
      <vt:lpstr>Diodes - Theory</vt:lpstr>
      <vt:lpstr>      Diodes</vt:lpstr>
      <vt:lpstr>Slide 12</vt:lpstr>
      <vt:lpstr>Assessment booklet</vt:lpstr>
      <vt:lpstr>How diodes work – (you will need to complete a sheet to explain this after listening to the explanation)</vt:lpstr>
      <vt:lpstr>How diodes work</vt:lpstr>
      <vt:lpstr>How diodes work</vt:lpstr>
      <vt:lpstr>Plenary – Diode worksheet</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 Energy for the Home</dc:title>
  <dc:creator>Ali</dc:creator>
  <cp:lastModifiedBy>caroline</cp:lastModifiedBy>
  <cp:revision>101</cp:revision>
  <dcterms:created xsi:type="dcterms:W3CDTF">2011-10-31T10:18:16Z</dcterms:created>
  <dcterms:modified xsi:type="dcterms:W3CDTF">2013-08-22T11:49:17Z</dcterms:modified>
</cp:coreProperties>
</file>