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58" r:id="rId4"/>
    <p:sldId id="259" r:id="rId5"/>
    <p:sldId id="261" r:id="rId6"/>
    <p:sldId id="267" r:id="rId7"/>
    <p:sldId id="262" r:id="rId8"/>
    <p:sldId id="263" r:id="rId9"/>
    <p:sldId id="264" r:id="rId10"/>
    <p:sldId id="268" r:id="rId11"/>
    <p:sldId id="271" r:id="rId12"/>
    <p:sldId id="265" r:id="rId13"/>
    <p:sldId id="269" r:id="rId14"/>
    <p:sldId id="266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50A0-C840-4F81-B207-EB999BD9A8FC}" type="datetimeFigureOut">
              <a:rPr lang="en-US" smtClean="0"/>
              <a:t>8/27/2012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35FC-5ED3-4114-8D99-192FF7C86F5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EAFA6-DB0A-4111-A2BF-A80338A9A9FD}" type="slidenum">
              <a:rPr lang="en-GB"/>
              <a:pPr/>
              <a:t>6</a:t>
            </a:fld>
            <a:endParaRPr lang="en-GB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39F69-9121-48D2-BF6F-8E7112801E41}" type="slidenum">
              <a:rPr lang="en-GB"/>
              <a:pPr/>
              <a:t>10</a:t>
            </a:fld>
            <a:endParaRPr lang="en-GB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B6924-B6AE-4098-8C26-16E55B48388B}" type="slidenum">
              <a:rPr lang="en-GB"/>
              <a:pPr/>
              <a:t>13</a:t>
            </a:fld>
            <a:endParaRPr lang="en-GB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Available as a worksheet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35FC-5ED3-4114-8D99-192FF7C86F55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CBFFF4-77E2-46BD-9B4C-AD5FFB5D1C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6F3DA5-B688-4942-A368-E1EE7E3EC3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1E36-C4D4-48FB-A292-6CB5D3E9F617}" type="datetimeFigureOut">
              <a:rPr lang="en-US" smtClean="0"/>
              <a:pPr/>
              <a:t>8/27/2012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0F30-D654-4FA8-B695-AEEA3E594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u="sng" dirty="0" smtClean="0">
                <a:latin typeface="Kristen ITC" pitchFamily="66" charset="0"/>
              </a:rPr>
              <a:t>P4: Radiation for Life</a:t>
            </a:r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  <a:latin typeface="Kristen ITC" pitchFamily="66" charset="0"/>
              </a:rPr>
              <a:t>Lesson 1:</a:t>
            </a:r>
          </a:p>
          <a:p>
            <a:pPr eaLnBrk="1" hangingPunct="1"/>
            <a:r>
              <a:rPr lang="en-GB" dirty="0" smtClean="0">
                <a:solidFill>
                  <a:schemeClr val="tx1"/>
                </a:solidFill>
                <a:latin typeface="Kristen ITC" pitchFamily="66" charset="0"/>
              </a:rPr>
              <a:t>Sparks (part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Charging materials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42919"/>
            <a:ext cx="8496300" cy="27146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GB" sz="2400" dirty="0"/>
              <a:t>When certain insulating materials are rubbed against each other </a:t>
            </a:r>
            <a:r>
              <a:rPr lang="en-GB" sz="2400" dirty="0" smtClean="0"/>
              <a:t>they</a:t>
            </a:r>
            <a:br>
              <a:rPr lang="en-GB" sz="2400" dirty="0" smtClean="0"/>
            </a:br>
            <a:r>
              <a:rPr lang="en-GB" sz="2400" dirty="0" smtClean="0"/>
              <a:t>become </a:t>
            </a:r>
            <a:r>
              <a:rPr lang="en-GB" sz="2400" dirty="0"/>
              <a:t>electrically charged. </a:t>
            </a:r>
            <a:endParaRPr lang="en-GB" sz="24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solidFill>
                  <a:srgbClr val="008000"/>
                </a:solidFill>
              </a:rPr>
              <a:t>Electrons</a:t>
            </a:r>
            <a:r>
              <a:rPr lang="en-GB" sz="2400" dirty="0"/>
              <a:t> are rubbed off one material onto the other</a:t>
            </a:r>
            <a:r>
              <a:rPr lang="en-GB" sz="2400" dirty="0" smtClean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The material that </a:t>
            </a:r>
            <a:r>
              <a:rPr lang="en-GB" sz="2400" b="1" dirty="0">
                <a:solidFill>
                  <a:schemeClr val="accent2"/>
                </a:solidFill>
              </a:rPr>
              <a:t>gains electrons</a:t>
            </a:r>
            <a:r>
              <a:rPr lang="en-GB" sz="2400" dirty="0"/>
              <a:t> becomes </a:t>
            </a:r>
            <a:r>
              <a:rPr lang="en-GB" sz="2400" b="1" dirty="0">
                <a:solidFill>
                  <a:schemeClr val="accent2"/>
                </a:solidFill>
              </a:rPr>
              <a:t>negatively charged.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dirty="0"/>
              <a:t>The material that </a:t>
            </a:r>
            <a:r>
              <a:rPr lang="en-GB" sz="2400" b="1" dirty="0">
                <a:solidFill>
                  <a:srgbClr val="FF0000"/>
                </a:solidFill>
              </a:rPr>
              <a:t>loses electrons</a:t>
            </a:r>
            <a:r>
              <a:rPr lang="en-GB" sz="2400" dirty="0"/>
              <a:t> is left with an </a:t>
            </a:r>
            <a:r>
              <a:rPr lang="en-GB" sz="2400" b="1" dirty="0">
                <a:solidFill>
                  <a:srgbClr val="FF0000"/>
                </a:solidFill>
              </a:rPr>
              <a:t>equal positive charge</a:t>
            </a:r>
            <a:r>
              <a:rPr lang="en-GB" sz="2400" dirty="0"/>
              <a:t>.</a:t>
            </a:r>
          </a:p>
        </p:txBody>
      </p:sp>
      <p:pic>
        <p:nvPicPr>
          <p:cNvPr id="100361" name="Picture 9" descr="static-electricity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429000"/>
            <a:ext cx="5688013" cy="313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en-GB" dirty="0" smtClean="0"/>
              <a:t>Charging Materials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4282" y="785794"/>
            <a:ext cx="8643998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When a polythene rod is rubbed with a duster </a:t>
            </a:r>
          </a:p>
          <a:p>
            <a:pPr>
              <a:buNone/>
            </a:pPr>
            <a:r>
              <a:rPr lang="en-GB" dirty="0" smtClean="0"/>
              <a:t>electrons are transferred from the duster to the </a:t>
            </a:r>
          </a:p>
          <a:p>
            <a:pPr>
              <a:buNone/>
            </a:pPr>
            <a:r>
              <a:rPr lang="en-GB" dirty="0" smtClean="0"/>
              <a:t>Polythene... As seen in the picture below.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When an acetate rod is rubbed with a duster the </a:t>
            </a:r>
          </a:p>
          <a:p>
            <a:pPr>
              <a:buNone/>
            </a:pPr>
            <a:r>
              <a:rPr lang="en-GB" dirty="0" smtClean="0"/>
              <a:t>opposite happens.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What is the overall </a:t>
            </a:r>
          </a:p>
          <a:p>
            <a:pPr>
              <a:buNone/>
            </a:pPr>
            <a:r>
              <a:rPr lang="en-GB" dirty="0" smtClean="0"/>
              <a:t>Charge on each rod.</a:t>
            </a:r>
            <a:endParaRPr lang="en-GB" dirty="0"/>
          </a:p>
        </p:txBody>
      </p:sp>
      <p:pic>
        <p:nvPicPr>
          <p:cNvPr id="5" name="Picture 9" descr="static-electricity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036280"/>
            <a:ext cx="5116509" cy="28217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29520" y="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Higher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rton2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207"/>
            <a:ext cx="9143999" cy="685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076825" y="3644900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And now….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435600" y="4437063"/>
            <a:ext cx="2520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>
                <a:solidFill>
                  <a:schemeClr val="bg1"/>
                </a:solidFill>
              </a:rPr>
              <a:t>PLAY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GB" sz="4000"/>
              <a:t>Attraction and repulsion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5256213" cy="41767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/>
              <a:t>Two bodies that carry </a:t>
            </a:r>
            <a:r>
              <a:rPr lang="en-GB" sz="2800" b="1">
                <a:solidFill>
                  <a:srgbClr val="FF0000"/>
                </a:solidFill>
              </a:rPr>
              <a:t>different</a:t>
            </a:r>
            <a:r>
              <a:rPr lang="en-GB" sz="2800"/>
              <a:t> types of charge </a:t>
            </a:r>
            <a:r>
              <a:rPr lang="en-GB" sz="2800" b="1">
                <a:solidFill>
                  <a:srgbClr val="FF0000"/>
                </a:solidFill>
              </a:rPr>
              <a:t>attract</a:t>
            </a:r>
            <a:r>
              <a:rPr lang="en-GB" sz="2800"/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/>
              <a:t>Two bodies that carry the </a:t>
            </a:r>
            <a:r>
              <a:rPr lang="en-GB" sz="2800" b="1">
                <a:solidFill>
                  <a:schemeClr val="accent2"/>
                </a:solidFill>
              </a:rPr>
              <a:t>same</a:t>
            </a:r>
            <a:r>
              <a:rPr lang="en-GB" sz="2800"/>
              <a:t> type of charge </a:t>
            </a:r>
            <a:r>
              <a:rPr lang="en-GB" sz="2800" b="1">
                <a:solidFill>
                  <a:schemeClr val="accent2"/>
                </a:solidFill>
              </a:rPr>
              <a:t>repel</a:t>
            </a:r>
            <a:r>
              <a:rPr lang="en-GB" sz="2800"/>
              <a:t>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i="1"/>
              <a:t>The law of charges: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LIKE CHARGES REPEL</a:t>
            </a:r>
            <a:r>
              <a:rPr lang="en-GB" sz="2800" b="1"/>
              <a:t>, </a:t>
            </a:r>
            <a:r>
              <a:rPr lang="en-GB" sz="2800" b="1">
                <a:solidFill>
                  <a:srgbClr val="FF0000"/>
                </a:solidFill>
              </a:rPr>
              <a:t>UNLIKE ATTRACT</a:t>
            </a:r>
            <a:r>
              <a:rPr lang="en-GB" sz="2800" b="1"/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800" b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08625" y="1484313"/>
            <a:ext cx="3240088" cy="4386262"/>
            <a:chOff x="3198" y="799"/>
            <a:chExt cx="2041" cy="2763"/>
          </a:xfrm>
        </p:grpSpPr>
        <p:pic>
          <p:nvPicPr>
            <p:cNvPr id="113669" name="Picture 5" descr="hair-raising-boy-under-static-electricity-watching-himself-in-the-mirr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799"/>
              <a:ext cx="1736" cy="231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3673" name="Text Box 9"/>
            <p:cNvSpPr txBox="1">
              <a:spLocks noChangeArrowheads="1"/>
            </p:cNvSpPr>
            <p:nvPr/>
          </p:nvSpPr>
          <p:spPr bwMode="auto">
            <a:xfrm>
              <a:off x="3198" y="3158"/>
              <a:ext cx="20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/>
                <a:t>This boy’s hair has all the same type of charge!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4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Behaviour of charges</a:t>
            </a:r>
          </a:p>
          <a:p>
            <a:pPr lvl="0"/>
            <a:endParaRPr lang="en-GB" sz="1050" dirty="0" smtClean="0"/>
          </a:p>
          <a:p>
            <a:pPr lvl="0"/>
            <a:r>
              <a:rPr lang="en-GB" dirty="0" smtClean="0"/>
              <a:t>Copy </a:t>
            </a:r>
            <a:r>
              <a:rPr lang="en-GB" dirty="0" smtClean="0"/>
              <a:t>the passage and fill in the gaps to summarise how charges behave:</a:t>
            </a:r>
          </a:p>
          <a:p>
            <a:r>
              <a:rPr lang="en-GB" dirty="0" smtClean="0"/>
              <a:t> </a:t>
            </a:r>
          </a:p>
          <a:p>
            <a:pPr algn="ctr"/>
            <a:r>
              <a:rPr lang="en-GB" u="sng" dirty="0" smtClean="0"/>
              <a:t>words to use</a:t>
            </a:r>
            <a:r>
              <a:rPr lang="en-GB" dirty="0" smtClean="0"/>
              <a:t>:</a:t>
            </a:r>
          </a:p>
          <a:p>
            <a:pPr algn="ctr"/>
            <a:r>
              <a:rPr lang="en-GB" sz="2400" b="1" dirty="0" smtClean="0"/>
              <a:t>attract      insulators      charged      move      same      opposite</a:t>
            </a:r>
          </a:p>
          <a:p>
            <a:endParaRPr lang="en-GB" sz="1400" dirty="0" smtClean="0"/>
          </a:p>
          <a:p>
            <a:r>
              <a:rPr lang="en-GB" sz="2000" dirty="0" smtClean="0"/>
              <a:t>When </a:t>
            </a:r>
            <a:r>
              <a:rPr lang="en-GB" sz="2000" dirty="0" smtClean="0"/>
              <a:t>you rub a plastic rod with a cloth it becomes ___________. 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We </a:t>
            </a:r>
            <a:r>
              <a:rPr lang="en-GB" sz="2000" dirty="0" smtClean="0"/>
              <a:t>call this charging </a:t>
            </a:r>
            <a:r>
              <a:rPr lang="en-GB" sz="2000" dirty="0" smtClean="0"/>
              <a:t>by friction </a:t>
            </a:r>
            <a:r>
              <a:rPr lang="en-GB" sz="2000" dirty="0" smtClean="0"/>
              <a:t>and it only works with _____________ because the charges will stay in one place.</a:t>
            </a:r>
          </a:p>
          <a:p>
            <a:endParaRPr lang="en-GB" sz="2000" dirty="0" smtClean="0"/>
          </a:p>
          <a:p>
            <a:r>
              <a:rPr lang="en-GB" sz="2000" dirty="0" smtClean="0"/>
              <a:t>If </a:t>
            </a:r>
            <a:r>
              <a:rPr lang="en-GB" sz="2000" dirty="0" smtClean="0"/>
              <a:t>you rub a conductor the charges can ______________ through it so they will not build up on one place.</a:t>
            </a:r>
          </a:p>
          <a:p>
            <a:endParaRPr lang="en-GB" sz="2000" dirty="0" smtClean="0"/>
          </a:p>
          <a:p>
            <a:r>
              <a:rPr lang="en-GB" sz="2000" dirty="0" smtClean="0"/>
              <a:t>When </a:t>
            </a:r>
            <a:r>
              <a:rPr lang="en-GB" sz="2000" dirty="0" smtClean="0"/>
              <a:t>the insulator is charged it can ________ other objects which are not charged.</a:t>
            </a:r>
          </a:p>
          <a:p>
            <a:endParaRPr lang="en-GB" sz="2000" dirty="0" smtClean="0"/>
          </a:p>
          <a:p>
            <a:r>
              <a:rPr lang="en-GB" sz="2000" dirty="0" smtClean="0"/>
              <a:t>This </a:t>
            </a:r>
            <a:r>
              <a:rPr lang="en-GB" sz="2000" dirty="0" smtClean="0"/>
              <a:t>is why your hair sometimes sticks to a comb or a rubbed balloon can stick to the wall.</a:t>
            </a:r>
          </a:p>
          <a:p>
            <a:endParaRPr lang="en-GB" sz="2000" dirty="0" smtClean="0"/>
          </a:p>
          <a:p>
            <a:r>
              <a:rPr lang="en-GB" sz="2000" dirty="0" smtClean="0"/>
              <a:t>Two </a:t>
            </a:r>
            <a:r>
              <a:rPr lang="en-GB" sz="2000" dirty="0" smtClean="0"/>
              <a:t>charged objects will either attract each other if they have been given </a:t>
            </a:r>
            <a:r>
              <a:rPr lang="en-GB" sz="2000" dirty="0" smtClean="0"/>
              <a:t>____________ charges </a:t>
            </a:r>
            <a:r>
              <a:rPr lang="en-GB" sz="2000" dirty="0" smtClean="0"/>
              <a:t>or repel each other if they have been given the _______ charge.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Plenary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is required to charge an insulator?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There are two types of electric charge, what are they?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Complete the following table: 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/>
            <a:r>
              <a:rPr lang="en-GB" b="1" u="sng" dirty="0" smtClean="0"/>
              <a:t>Higher</a:t>
            </a:r>
          </a:p>
          <a:p>
            <a:pPr marL="342900" indent="-342900"/>
            <a:endParaRPr lang="en-GB" b="1" u="sng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GB" dirty="0" smtClean="0"/>
              <a:t>Explain, in terms of electron movement, how positive and negative charges are </a:t>
            </a:r>
            <a:r>
              <a:rPr lang="en-GB" smtClean="0"/>
              <a:t>formed.</a:t>
            </a:r>
            <a:endParaRPr lang="en-GB" dirty="0" smtClean="0"/>
          </a:p>
          <a:p>
            <a:pPr marL="342900" indent="-342900"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66" y="285749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attract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4400">
                <a:solidFill>
                  <a:schemeClr val="tx2"/>
                </a:solidFill>
                <a:latin typeface="Kristen ITC" pitchFamily="66" charset="0"/>
              </a:rPr>
              <a:t>Success Criteria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071546"/>
          <a:ext cx="87154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33192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/>
                        <a:t>Describe</a:t>
                      </a:r>
                      <a:r>
                        <a:rPr lang="en-GB" u="none" dirty="0" smtClean="0"/>
                        <a:t> how insulating materials can become charged</a:t>
                      </a:r>
                      <a:endParaRPr lang="en-GB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/>
                        <a:t>Recognise</a:t>
                      </a:r>
                      <a:r>
                        <a:rPr lang="en-GB" u="none" dirty="0" smtClean="0"/>
                        <a:t> that</a:t>
                      </a:r>
                      <a:r>
                        <a:rPr lang="en-GB" u="none" baseline="0" dirty="0" smtClean="0"/>
                        <a:t> like charges repel and unlike charges attract</a:t>
                      </a:r>
                      <a:endParaRPr lang="en-GB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baseline="0" dirty="0" smtClean="0"/>
                        <a:t>Describe</a:t>
                      </a:r>
                      <a:r>
                        <a:rPr lang="en-GB" u="none" baseline="0" dirty="0" smtClean="0"/>
                        <a:t> static electricity in terms of electron movement</a:t>
                      </a:r>
                      <a:endParaRPr lang="en-GB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8763">
                <a:tc>
                  <a:txBody>
                    <a:bodyPr/>
                    <a:lstStyle/>
                    <a:p>
                      <a:endParaRPr lang="en-GB" u="sng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/>
                        <a:t>Understand</a:t>
                      </a:r>
                      <a:r>
                        <a:rPr lang="en-GB" u="none" dirty="0" smtClean="0"/>
                        <a:t> that electron transfer causes electrostatic effects</a:t>
                      </a:r>
                      <a:endParaRPr lang="en-GB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64357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Key </a:t>
            </a:r>
            <a:r>
              <a:rPr lang="en-GB" b="1" u="sng" dirty="0" smtClean="0"/>
              <a:t>Words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algn="ctr"/>
            <a:r>
              <a:rPr lang="en-GB" dirty="0"/>
              <a:t>electron</a:t>
            </a:r>
            <a:r>
              <a:rPr lang="en-GB" b="1" dirty="0"/>
              <a:t> • </a:t>
            </a:r>
            <a:r>
              <a:rPr lang="en-GB" dirty="0"/>
              <a:t>positive</a:t>
            </a:r>
            <a:r>
              <a:rPr lang="en-GB" b="1" dirty="0"/>
              <a:t> • </a:t>
            </a:r>
            <a:r>
              <a:rPr lang="en-GB" dirty="0"/>
              <a:t>negative</a:t>
            </a:r>
            <a:r>
              <a:rPr lang="en-GB" b="1" dirty="0"/>
              <a:t> • </a:t>
            </a:r>
            <a:r>
              <a:rPr lang="en-GB" dirty="0"/>
              <a:t>attract</a:t>
            </a:r>
            <a:r>
              <a:rPr lang="en-GB" b="1" dirty="0"/>
              <a:t> • </a:t>
            </a:r>
            <a:r>
              <a:rPr lang="en-GB" dirty="0"/>
              <a:t>repel</a:t>
            </a:r>
            <a:r>
              <a:rPr lang="en-GB" b="1" dirty="0"/>
              <a:t> • </a:t>
            </a:r>
            <a:r>
              <a:rPr lang="en-GB" dirty="0"/>
              <a:t>insulator</a:t>
            </a:r>
            <a:r>
              <a:rPr lang="en-GB" b="1" dirty="0"/>
              <a:t> • </a:t>
            </a:r>
            <a:r>
              <a:rPr lang="en-GB" dirty="0"/>
              <a:t>conductor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Lightning_striking_the_Eiffel_Tower_-_NO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72001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light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450" y="0"/>
            <a:ext cx="46335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Starter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sz="2000" b="1" u="sng" dirty="0" smtClean="0">
                <a:solidFill>
                  <a:schemeClr val="bg1"/>
                </a:solidFill>
              </a:rPr>
              <a:t>How could this have happened?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85860"/>
            <a:ext cx="8072494" cy="4438842"/>
          </a:xfrm>
        </p:spPr>
        <p:txBody>
          <a:bodyPr>
            <a:normAutofit/>
          </a:bodyPr>
          <a:lstStyle/>
          <a:p>
            <a:r>
              <a:rPr lang="en-GB" dirty="0"/>
              <a:t>Understand how insulating materials can become charged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Recognise that there are two types of charge and describe how these interact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Realise that charged objects contain 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4400">
                <a:solidFill>
                  <a:schemeClr val="tx2"/>
                </a:solidFill>
                <a:latin typeface="Kristen ITC" pitchFamily="66" charset="0"/>
              </a:rPr>
              <a:t>Success Criteria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071546"/>
          <a:ext cx="87154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33192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 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/>
                        <a:t>Describe</a:t>
                      </a:r>
                      <a:r>
                        <a:rPr lang="en-GB" u="none" dirty="0" smtClean="0"/>
                        <a:t> how insulating materials can become charged</a:t>
                      </a:r>
                      <a:endParaRPr lang="en-GB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/>
                        <a:t>Recognise</a:t>
                      </a:r>
                      <a:r>
                        <a:rPr lang="en-GB" u="none" dirty="0" smtClean="0"/>
                        <a:t> that</a:t>
                      </a:r>
                      <a:r>
                        <a:rPr lang="en-GB" u="none" baseline="0" dirty="0" smtClean="0"/>
                        <a:t> like charges repel and unlike charges attract</a:t>
                      </a:r>
                      <a:endParaRPr lang="en-GB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baseline="0" dirty="0" smtClean="0"/>
                        <a:t>Describe</a:t>
                      </a:r>
                      <a:r>
                        <a:rPr lang="en-GB" u="none" baseline="0" dirty="0" smtClean="0"/>
                        <a:t> static electricity in terms of electron movement</a:t>
                      </a:r>
                      <a:endParaRPr lang="en-GB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8763">
                <a:tc>
                  <a:txBody>
                    <a:bodyPr/>
                    <a:lstStyle/>
                    <a:p>
                      <a:endParaRPr lang="en-GB" u="sng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/>
                        <a:t>Understand</a:t>
                      </a:r>
                      <a:r>
                        <a:rPr lang="en-GB" u="none" dirty="0" smtClean="0"/>
                        <a:t> that electron transfer causes electrostatic effects</a:t>
                      </a:r>
                      <a:endParaRPr lang="en-GB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64357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Key </a:t>
            </a:r>
            <a:r>
              <a:rPr lang="en-GB" b="1" u="sng" dirty="0" smtClean="0"/>
              <a:t>Words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algn="ctr"/>
            <a:r>
              <a:rPr lang="en-GB" dirty="0"/>
              <a:t>electron</a:t>
            </a:r>
            <a:r>
              <a:rPr lang="en-GB" b="1" dirty="0"/>
              <a:t> • </a:t>
            </a:r>
            <a:r>
              <a:rPr lang="en-GB" dirty="0"/>
              <a:t>positive</a:t>
            </a:r>
            <a:r>
              <a:rPr lang="en-GB" b="1" dirty="0"/>
              <a:t> • </a:t>
            </a:r>
            <a:r>
              <a:rPr lang="en-GB" dirty="0"/>
              <a:t>negative</a:t>
            </a:r>
            <a:r>
              <a:rPr lang="en-GB" b="1" dirty="0"/>
              <a:t> • </a:t>
            </a:r>
            <a:r>
              <a:rPr lang="en-GB" dirty="0"/>
              <a:t>attract</a:t>
            </a:r>
            <a:r>
              <a:rPr lang="en-GB" b="1" dirty="0"/>
              <a:t> • </a:t>
            </a:r>
            <a:r>
              <a:rPr lang="en-GB" dirty="0"/>
              <a:t>repel</a:t>
            </a:r>
            <a:r>
              <a:rPr lang="en-GB" b="1" dirty="0"/>
              <a:t> • </a:t>
            </a:r>
            <a:r>
              <a:rPr lang="en-GB" dirty="0"/>
              <a:t>insulator</a:t>
            </a:r>
            <a:r>
              <a:rPr lang="en-GB" b="1" dirty="0"/>
              <a:t> • </a:t>
            </a:r>
            <a:r>
              <a:rPr lang="en-GB" dirty="0"/>
              <a:t>conductor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atom_model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3" y="1074738"/>
            <a:ext cx="6096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692275" y="1052513"/>
            <a:ext cx="1081088" cy="86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2519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/>
              <a:t>Nitrogen   </a:t>
            </a:r>
            <a:r>
              <a:rPr lang="en-GB" sz="3000" baseline="30000"/>
              <a:t>14</a:t>
            </a:r>
            <a:r>
              <a:rPr lang="en-GB" sz="3000"/>
              <a:t>N</a:t>
            </a:r>
            <a:r>
              <a:rPr lang="en-GB" sz="3000" baseline="-25000"/>
              <a:t>7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714612" y="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u="sng" dirty="0"/>
              <a:t>The structure of an atom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23850" y="5665788"/>
            <a:ext cx="439261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Number of protons =              Charge =</a:t>
            </a:r>
          </a:p>
          <a:p>
            <a:pPr>
              <a:spcBef>
                <a:spcPct val="50000"/>
              </a:spcBef>
            </a:pPr>
            <a:r>
              <a:rPr lang="en-GB"/>
              <a:t>Number of electrons =            Charge =</a:t>
            </a:r>
          </a:p>
          <a:p>
            <a:pPr>
              <a:spcBef>
                <a:spcPct val="50000"/>
              </a:spcBef>
            </a:pPr>
            <a:r>
              <a:rPr lang="en-GB"/>
              <a:t>Number of neutrons =             Charge =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659563" y="620713"/>
            <a:ext cx="2160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So what happens if we rub an electron off the atom?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6443663" y="1484313"/>
            <a:ext cx="7207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300788" y="2349500"/>
            <a:ext cx="1368425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0" y="2000240"/>
            <a:ext cx="34559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dirty="0"/>
              <a:t>Can you draw this?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1857356" y="1628774"/>
            <a:ext cx="338157" cy="44290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 animBg="1"/>
      <p:bldP spid="24589" grpId="0" animBg="1"/>
      <p:bldP spid="24589" grpId="1" animBg="1"/>
      <p:bldP spid="24597" grpId="0"/>
      <p:bldP spid="24597" grpId="1"/>
      <p:bldP spid="24598" grpId="0" animBg="1"/>
      <p:bldP spid="2459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3" name="Picture 7" descr="a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4032250" cy="3027363"/>
          </a:xfrm>
          <a:prstGeom prst="rect">
            <a:avLst/>
          </a:prstGeom>
          <a:noFill/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GB" sz="4000"/>
              <a:t>Electric charge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4546600" cy="511333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/>
              <a:t>Electric charge can be either </a:t>
            </a:r>
            <a:r>
              <a:rPr lang="en-GB" sz="2400" b="1" dirty="0">
                <a:solidFill>
                  <a:srgbClr val="FF0000"/>
                </a:solidFill>
              </a:rPr>
              <a:t>positive</a:t>
            </a:r>
            <a:r>
              <a:rPr lang="en-GB" sz="2400" dirty="0"/>
              <a:t> or </a:t>
            </a:r>
            <a:r>
              <a:rPr lang="en-GB" sz="2400" b="1" dirty="0">
                <a:solidFill>
                  <a:schemeClr val="accent2"/>
                </a:solidFill>
              </a:rPr>
              <a:t>negative</a:t>
            </a:r>
            <a:r>
              <a:rPr lang="en-GB" sz="2400" dirty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/>
              <a:t>In an atom an electron has a negative charge that is of the same size as the positive charge of a proton.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 smtClean="0"/>
              <a:t>Neutrons </a:t>
            </a:r>
            <a:r>
              <a:rPr lang="en-GB" sz="2400" dirty="0"/>
              <a:t>have no electric charge.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 smtClean="0"/>
              <a:t>As </a:t>
            </a:r>
            <a:r>
              <a:rPr lang="en-GB" sz="2400" dirty="0"/>
              <a:t>an atom has the same number of electrons as </a:t>
            </a:r>
            <a:r>
              <a:rPr lang="en-GB" sz="2400" dirty="0" smtClean="0"/>
              <a:t>protons, </a:t>
            </a:r>
            <a:r>
              <a:rPr lang="en-GB" sz="2400" dirty="0"/>
              <a:t>it is </a:t>
            </a:r>
            <a:r>
              <a:rPr lang="en-GB" sz="2400" dirty="0" smtClean="0"/>
              <a:t>uncharged (neutral)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357290" y="2571744"/>
            <a:ext cx="66976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Comic Sans MS" pitchFamily="66" charset="0"/>
              </a:rPr>
              <a:t>So </a:t>
            </a:r>
            <a:r>
              <a:rPr lang="en-GB" sz="2400" dirty="0">
                <a:latin typeface="Comic Sans MS" pitchFamily="66" charset="0"/>
              </a:rPr>
              <a:t>what’s it all about then?</a:t>
            </a:r>
          </a:p>
          <a:p>
            <a:pPr algn="r">
              <a:spcBef>
                <a:spcPct val="50000"/>
              </a:spcBef>
            </a:pPr>
            <a:endParaRPr lang="en-GB" sz="2000" dirty="0" smtClean="0"/>
          </a:p>
          <a:p>
            <a:pPr algn="r">
              <a:spcBef>
                <a:spcPct val="50000"/>
              </a:spcBef>
            </a:pPr>
            <a:r>
              <a:rPr lang="en-GB" sz="2000" dirty="0" smtClean="0"/>
              <a:t>Let’s </a:t>
            </a:r>
            <a:r>
              <a:rPr lang="en-GB" sz="2000" dirty="0"/>
              <a:t>try some experiments and find </a:t>
            </a:r>
            <a:r>
              <a:rPr lang="en-GB" sz="2000" dirty="0" smtClean="0"/>
              <a:t>out, eh</a:t>
            </a:r>
            <a:r>
              <a:rPr lang="en-GB" sz="2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56" y="357166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STATIC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nw22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6700"/>
            <a:ext cx="461168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kerz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86025"/>
            <a:ext cx="450056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578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pair will be provided with a cloth and a rod/comb/balloon</a:t>
            </a:r>
          </a:p>
          <a:p>
            <a:endParaRPr lang="en-GB" dirty="0" smtClean="0"/>
          </a:p>
          <a:p>
            <a:r>
              <a:rPr lang="en-GB" dirty="0" smtClean="0"/>
              <a:t>Using your cloth, rub your rod/comb vigorously and move your rod/comb/balloon slowly towards the following:</a:t>
            </a:r>
          </a:p>
          <a:p>
            <a:pPr marL="857250" lvl="1" indent="-400050">
              <a:buAutoNum type="romanLcPeriod"/>
            </a:pPr>
            <a:r>
              <a:rPr lang="en-GB" dirty="0" smtClean="0"/>
              <a:t>Small pieces of paper</a:t>
            </a:r>
          </a:p>
          <a:p>
            <a:pPr marL="857250" lvl="1" indent="-400050">
              <a:buAutoNum type="romanLcPeriod"/>
            </a:pPr>
            <a:r>
              <a:rPr lang="en-GB" dirty="0" smtClean="0"/>
              <a:t>Running water out of the tap</a:t>
            </a:r>
          </a:p>
          <a:p>
            <a:pPr marL="857250" lvl="1" indent="-400050">
              <a:buAutoNum type="romanLcPeriod"/>
            </a:pPr>
            <a:r>
              <a:rPr lang="en-GB" dirty="0" smtClean="0"/>
              <a:t>Electroscope (if available)</a:t>
            </a:r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85723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Note down any observations!</a:t>
            </a:r>
            <a:endParaRPr lang="en-GB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2852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Investigating static electrical charge</a:t>
            </a:r>
          </a:p>
          <a:p>
            <a:endParaRPr lang="en-GB" dirty="0" smtClean="0"/>
          </a:p>
          <a:p>
            <a:r>
              <a:rPr lang="en-GB" dirty="0" smtClean="0"/>
              <a:t>Work </a:t>
            </a:r>
            <a:r>
              <a:rPr lang="en-GB" dirty="0" smtClean="0"/>
              <a:t>on your own and answer the following questions based on your observations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1. List </a:t>
            </a:r>
            <a:r>
              <a:rPr lang="en-GB" dirty="0" smtClean="0"/>
              <a:t>the materials that can become charged when rubbed with a cloth.</a:t>
            </a:r>
          </a:p>
          <a:p>
            <a:r>
              <a:rPr lang="en-GB" dirty="0" smtClean="0"/>
              <a:t>________________________________________________________________________</a:t>
            </a:r>
          </a:p>
          <a:p>
            <a:endParaRPr lang="en-GB" dirty="0" smtClean="0"/>
          </a:p>
          <a:p>
            <a:r>
              <a:rPr lang="en-GB" dirty="0" smtClean="0"/>
              <a:t>2. What </a:t>
            </a:r>
            <a:r>
              <a:rPr lang="en-GB" dirty="0" smtClean="0"/>
              <a:t>do all of these materials have in common?</a:t>
            </a:r>
          </a:p>
          <a:p>
            <a:r>
              <a:rPr lang="en-GB" dirty="0" smtClean="0"/>
              <a:t>________________________________________________________________________</a:t>
            </a:r>
          </a:p>
          <a:p>
            <a:endParaRPr lang="en-GB" dirty="0" smtClean="0"/>
          </a:p>
          <a:p>
            <a:r>
              <a:rPr lang="en-GB" dirty="0" smtClean="0"/>
              <a:t>3. When </a:t>
            </a:r>
            <a:r>
              <a:rPr lang="en-GB" dirty="0" smtClean="0"/>
              <a:t>objects are charged what can they do to uncharged objects?</a:t>
            </a:r>
          </a:p>
          <a:p>
            <a:r>
              <a:rPr lang="en-GB" dirty="0" smtClean="0"/>
              <a:t>________________________________________________________________________</a:t>
            </a:r>
          </a:p>
          <a:p>
            <a:endParaRPr lang="en-GB" dirty="0" smtClean="0"/>
          </a:p>
          <a:p>
            <a:r>
              <a:rPr lang="en-GB" dirty="0" smtClean="0"/>
              <a:t>4. How </a:t>
            </a:r>
            <a:r>
              <a:rPr lang="en-GB" dirty="0" smtClean="0"/>
              <a:t>could static attraction be used in the design of dusting cloths?</a:t>
            </a:r>
          </a:p>
          <a:p>
            <a:r>
              <a:rPr lang="en-GB" dirty="0" smtClean="0"/>
              <a:t>________________________________________________________________________</a:t>
            </a:r>
          </a:p>
          <a:p>
            <a:endParaRPr lang="en-GB" dirty="0" smtClean="0"/>
          </a:p>
          <a:p>
            <a:r>
              <a:rPr lang="en-GB" dirty="0" smtClean="0"/>
              <a:t>5. What </a:t>
            </a:r>
            <a:r>
              <a:rPr lang="en-GB" dirty="0" smtClean="0"/>
              <a:t>are the two types of charge called?</a:t>
            </a:r>
          </a:p>
          <a:p>
            <a:r>
              <a:rPr lang="en-GB" dirty="0" smtClean="0"/>
              <a:t>________________________________________________________________________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588</Words>
  <Application>Microsoft Office PowerPoint</Application>
  <PresentationFormat>On-screen Show (4:3)</PresentationFormat>
  <Paragraphs>163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P4: Radiation for Life</vt:lpstr>
      <vt:lpstr>Starter   How could this have happened? </vt:lpstr>
      <vt:lpstr>Lesson Objectives</vt:lpstr>
      <vt:lpstr>Slide 4</vt:lpstr>
      <vt:lpstr>Slide 5</vt:lpstr>
      <vt:lpstr>Electric charge</vt:lpstr>
      <vt:lpstr>Slide 7</vt:lpstr>
      <vt:lpstr>Slide 8</vt:lpstr>
      <vt:lpstr>Slide 9</vt:lpstr>
      <vt:lpstr>Charging materials</vt:lpstr>
      <vt:lpstr>Charging Materials</vt:lpstr>
      <vt:lpstr>Slide 12</vt:lpstr>
      <vt:lpstr>Attraction and repulsion</vt:lpstr>
      <vt:lpstr>Slide 14</vt:lpstr>
      <vt:lpstr>Slide 15</vt:lpstr>
      <vt:lpstr>Slide 16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C2: Chemical Resources</dc:title>
  <dc:creator> </dc:creator>
  <cp:lastModifiedBy> </cp:lastModifiedBy>
  <cp:revision>5</cp:revision>
  <dcterms:created xsi:type="dcterms:W3CDTF">2012-08-26T14:24:09Z</dcterms:created>
  <dcterms:modified xsi:type="dcterms:W3CDTF">2012-08-27T14:18:09Z</dcterms:modified>
</cp:coreProperties>
</file>