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0" r:id="rId3"/>
    <p:sldId id="258" r:id="rId4"/>
    <p:sldId id="259" r:id="rId5"/>
    <p:sldId id="266" r:id="rId6"/>
    <p:sldId id="261" r:id="rId7"/>
    <p:sldId id="262" r:id="rId8"/>
    <p:sldId id="263" r:id="rId9"/>
    <p:sldId id="267" r:id="rId10"/>
    <p:sldId id="264" r:id="rId11"/>
    <p:sldId id="265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3251E-CBF5-414F-8550-37A2202C33C7}" type="datetimeFigureOut">
              <a:rPr lang="en-US" smtClean="0"/>
              <a:t>8/27/2012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F4EAF-0F97-4D65-A03D-FC25DC18074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F6942F-E548-4B2A-9F07-326C67A11941}" type="slidenum">
              <a:rPr lang="en-GB"/>
              <a:pPr/>
              <a:t>5</a:t>
            </a:fld>
            <a:endParaRPr lang="en-GB"/>
          </a:p>
        </p:txBody>
      </p:sp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ANSWERS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B, F, D, E, G, A, C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F4EAF-0F97-4D65-A03D-FC25DC180749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F4EAF-0F97-4D65-A03D-FC25DC180749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4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1E36-C4D4-48FB-A292-6CB5D3E9F617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b="1" u="sng" dirty="0" smtClean="0">
                <a:latin typeface="Kristen ITC" pitchFamily="66" charset="0"/>
              </a:rPr>
              <a:t>P4: Radiation for Life</a:t>
            </a: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Lesson </a:t>
            </a:r>
            <a:r>
              <a:rPr lang="en-GB" dirty="0">
                <a:solidFill>
                  <a:schemeClr val="tx1"/>
                </a:solidFill>
                <a:latin typeface="Kristen ITC" pitchFamily="66" charset="0"/>
              </a:rPr>
              <a:t>2</a:t>
            </a:r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: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Sparks (part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8207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539750" y="549275"/>
            <a:ext cx="806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611188" y="692150"/>
            <a:ext cx="79216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600">
                <a:latin typeface="Comic Sans MS" pitchFamily="66" charset="0"/>
              </a:rPr>
              <a:t>However, electrostatic shocks can be minimised or avoided in the following ways: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539750" y="1930400"/>
            <a:ext cx="8064500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336600"/>
              </a:buClr>
              <a:buFont typeface="Wingdings" pitchFamily="2" charset="2"/>
              <a:buChar char="Ø"/>
            </a:pPr>
            <a:r>
              <a:rPr lang="en-GB" sz="2200"/>
              <a:t>Objects that are likely to become charged are connected to earth and any build up of charge then immediately flows down the earth wire</a:t>
            </a:r>
          </a:p>
          <a:p>
            <a:pPr>
              <a:spcBef>
                <a:spcPct val="50000"/>
              </a:spcBef>
              <a:buClr>
                <a:srgbClr val="336600"/>
              </a:buClr>
              <a:buFont typeface="Wingdings" pitchFamily="2" charset="2"/>
              <a:buChar char="Ø"/>
            </a:pPr>
            <a:r>
              <a:rPr lang="en-GB" sz="2200"/>
              <a:t>In a factory where machinery is at risk of becoming charged, operators stand on insulating rubber mats so that charge cannot flow through them</a:t>
            </a:r>
          </a:p>
          <a:p>
            <a:pPr>
              <a:spcBef>
                <a:spcPct val="50000"/>
              </a:spcBef>
              <a:buClr>
                <a:srgbClr val="336600"/>
              </a:buClr>
              <a:buFont typeface="Wingdings" pitchFamily="2" charset="2"/>
              <a:buChar char="Ø"/>
            </a:pPr>
            <a:r>
              <a:rPr lang="en-GB" sz="2200"/>
              <a:t>Workers will also wear shoes with insulating soles if there is a risk of charge building up so that charge cannot flow through them to earth</a:t>
            </a:r>
          </a:p>
          <a:p>
            <a:pPr>
              <a:spcBef>
                <a:spcPct val="50000"/>
              </a:spcBef>
              <a:buClr>
                <a:srgbClr val="336600"/>
              </a:buClr>
              <a:buFont typeface="Wingdings" pitchFamily="2" charset="2"/>
              <a:buChar char="Ø"/>
            </a:pPr>
            <a:r>
              <a:rPr lang="en-GB" sz="2200"/>
              <a:t>Lorries containing inflammable gases and liquids are always earthed before they are unloaded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86710" y="0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Higher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6877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600">
                <a:latin typeface="Comic Sans MS" pitchFamily="66" charset="0"/>
              </a:rPr>
              <a:t>And there are also anti-static devices like: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39750" y="981075"/>
            <a:ext cx="7993063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Sprays, liquids and dusters made from conducting materials</a:t>
            </a:r>
          </a:p>
          <a:p>
            <a:pPr>
              <a:spcBef>
                <a:spcPct val="50000"/>
              </a:spcBef>
            </a:pPr>
            <a:r>
              <a:rPr lang="en-GB"/>
              <a:t>which carry away electric charge preventing a build up of</a:t>
            </a:r>
          </a:p>
          <a:p>
            <a:pPr>
              <a:spcBef>
                <a:spcPct val="50000"/>
              </a:spcBef>
            </a:pPr>
            <a:r>
              <a:rPr lang="en-GB"/>
              <a:t>charge that could be dangerous or a nuisance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11188" y="5202238"/>
            <a:ext cx="59769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‘Dryer sheets’ which contain oil, used in tumble dryers</a:t>
            </a:r>
          </a:p>
          <a:p>
            <a:pPr>
              <a:spcBef>
                <a:spcPct val="50000"/>
              </a:spcBef>
            </a:pPr>
            <a:r>
              <a:rPr lang="en-GB"/>
              <a:t>and prevent the build up of static</a:t>
            </a:r>
          </a:p>
        </p:txBody>
      </p:sp>
      <p:pic>
        <p:nvPicPr>
          <p:cNvPr id="40968" name="Picture 8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4005263"/>
            <a:ext cx="177800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0" name="Picture 10" descr="X19050D-1039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0338" y="2420938"/>
            <a:ext cx="23749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2" name="Picture 12" descr="2175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476250"/>
            <a:ext cx="2411412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358082" y="0"/>
            <a:ext cx="1785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Higher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143000"/>
          </a:xfrm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564360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dirty="0" smtClean="0"/>
              <a:t>Put </a:t>
            </a:r>
            <a:r>
              <a:rPr lang="en-GB" dirty="0" smtClean="0"/>
              <a:t>the following statements into the correct order to show how a person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could </a:t>
            </a:r>
            <a:r>
              <a:rPr lang="en-GB" dirty="0" smtClean="0"/>
              <a:t>receive an electric shock whilst shopping.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   Touching </a:t>
            </a:r>
            <a:r>
              <a:rPr lang="en-GB" dirty="0" smtClean="0"/>
              <a:t>the rail connects her to the earth.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B   The </a:t>
            </a:r>
            <a:r>
              <a:rPr lang="en-GB" dirty="0" smtClean="0"/>
              <a:t>carpet in the shop is nylon.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C   The </a:t>
            </a:r>
            <a:r>
              <a:rPr lang="en-GB" dirty="0" smtClean="0"/>
              <a:t>person receives a small electric shock.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D   Friction </a:t>
            </a:r>
            <a:r>
              <a:rPr lang="en-GB" dirty="0" smtClean="0"/>
              <a:t>leads to a build-up of charge on the person.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E   When </a:t>
            </a:r>
            <a:r>
              <a:rPr lang="en-GB" dirty="0" smtClean="0"/>
              <a:t>the person reaches the clothes rail she touches it.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F   Walking </a:t>
            </a:r>
            <a:r>
              <a:rPr lang="en-GB" dirty="0" smtClean="0"/>
              <a:t>on the carpet causes friction.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G   Charges </a:t>
            </a:r>
            <a:r>
              <a:rPr lang="en-GB" dirty="0" smtClean="0"/>
              <a:t>will travel from the person to the earth through the clothes rail.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400">
                <a:solidFill>
                  <a:schemeClr val="tx2"/>
                </a:solidFill>
                <a:latin typeface="Kristen ITC" pitchFamily="66" charset="0"/>
              </a:rPr>
              <a:t>Success Criteria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071546"/>
          <a:ext cx="8715435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33192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87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dirty="0" smtClean="0"/>
                        <a:t> how you get an electric shock from charged objects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how static</a:t>
                      </a:r>
                      <a:r>
                        <a:rPr lang="en-GB" u="none" baseline="0" dirty="0" smtClean="0"/>
                        <a:t> electricity can be dangerous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baseline="0" dirty="0" smtClean="0"/>
                        <a:t>Explain</a:t>
                      </a:r>
                      <a:r>
                        <a:rPr lang="en-GB" u="none" baseline="0" dirty="0" smtClean="0"/>
                        <a:t> how the chance of receiving an electric shock can be </a:t>
                      </a:r>
                      <a:r>
                        <a:rPr lang="en-GB" u="none" baseline="0" dirty="0" smtClean="0"/>
                        <a:t>reduced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8763">
                <a:tc>
                  <a:txBody>
                    <a:bodyPr/>
                    <a:lstStyle/>
                    <a:p>
                      <a:endParaRPr lang="en-GB" u="sng" dirty="0" smtClean="0">
                        <a:latin typeface="+mn-lt"/>
                      </a:endParaRPr>
                    </a:p>
                    <a:p>
                      <a:r>
                        <a:rPr lang="en-GB" u="sng" dirty="0" smtClean="0">
                          <a:latin typeface="+mn-lt"/>
                        </a:rPr>
                        <a:t>Describe</a:t>
                      </a:r>
                      <a:r>
                        <a:rPr lang="en-GB" u="none" dirty="0" smtClean="0">
                          <a:latin typeface="+mn-lt"/>
                        </a:rPr>
                        <a:t> how you get an electric shock if you become charged and then earthed</a:t>
                      </a:r>
                      <a:endParaRPr lang="en-GB" u="sng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baseline="0" dirty="0" smtClean="0"/>
                        <a:t> how static electricity can be a nuisance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baseline="0" dirty="0" smtClean="0"/>
                        <a:t>Explain</a:t>
                      </a:r>
                      <a:r>
                        <a:rPr lang="en-GB" u="none" baseline="0" dirty="0" smtClean="0"/>
                        <a:t> how the problems of static electricity can be </a:t>
                      </a:r>
                      <a:r>
                        <a:rPr lang="en-GB" u="none" baseline="0" dirty="0" smtClean="0"/>
                        <a:t>reduced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64357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Key </a:t>
            </a:r>
            <a:r>
              <a:rPr lang="en-GB" b="1" u="sng" dirty="0" smtClean="0"/>
              <a:t>Words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algn="ctr"/>
            <a:r>
              <a:rPr lang="en-GB" dirty="0"/>
              <a:t>atom</a:t>
            </a:r>
            <a:r>
              <a:rPr lang="en-GB" b="1" dirty="0"/>
              <a:t> • </a:t>
            </a:r>
            <a:r>
              <a:rPr lang="en-GB" dirty="0"/>
              <a:t>electron</a:t>
            </a:r>
            <a:r>
              <a:rPr lang="en-GB" b="1" dirty="0"/>
              <a:t> • </a:t>
            </a:r>
            <a:r>
              <a:rPr lang="en-GB" dirty="0"/>
              <a:t>charge</a:t>
            </a:r>
            <a:r>
              <a:rPr lang="en-GB" b="1" dirty="0"/>
              <a:t> • </a:t>
            </a:r>
            <a:r>
              <a:rPr lang="en-GB" dirty="0"/>
              <a:t>friction</a:t>
            </a:r>
            <a:r>
              <a:rPr lang="en-GB" b="1" dirty="0"/>
              <a:t> • </a:t>
            </a:r>
            <a:r>
              <a:rPr lang="en-GB" dirty="0"/>
              <a:t>induction</a:t>
            </a:r>
            <a:r>
              <a:rPr lang="en-GB" b="1" dirty="0"/>
              <a:t> • </a:t>
            </a:r>
            <a:r>
              <a:rPr lang="en-GB" dirty="0"/>
              <a:t>attract</a:t>
            </a:r>
            <a:r>
              <a:rPr lang="en-GB" b="1" dirty="0"/>
              <a:t> • </a:t>
            </a:r>
            <a:r>
              <a:rPr lang="en-GB" dirty="0"/>
              <a:t>repel</a:t>
            </a:r>
            <a:r>
              <a:rPr lang="en-GB" b="1" dirty="0"/>
              <a:t> • </a:t>
            </a:r>
            <a:r>
              <a:rPr lang="en-GB" dirty="0"/>
              <a:t>electrostatic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85720" y="1643050"/>
            <a:ext cx="67675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 dirty="0">
                <a:solidFill>
                  <a:srgbClr val="FF0000"/>
                </a:solidFill>
              </a:rPr>
              <a:t>There are two types of charge. What are they?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14282" y="3571876"/>
            <a:ext cx="79200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>
                <a:solidFill>
                  <a:srgbClr val="FF00FF"/>
                </a:solidFill>
              </a:rPr>
              <a:t>An atom has four protons and five neutrons. How many electrons has it?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214414" y="2500306"/>
            <a:ext cx="55451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 dirty="0">
                <a:solidFill>
                  <a:schemeClr val="folHlink"/>
                </a:solidFill>
              </a:rPr>
              <a:t>Friction produces static charge. How?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000364" y="4357694"/>
            <a:ext cx="576103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 dirty="0">
                <a:solidFill>
                  <a:schemeClr val="accent2"/>
                </a:solidFill>
              </a:rPr>
              <a:t>With reference to the last question. Why?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42844" y="5072074"/>
            <a:ext cx="84963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 dirty="0">
                <a:solidFill>
                  <a:srgbClr val="336600"/>
                </a:solidFill>
              </a:rPr>
              <a:t>Lightning is caused by a movement of charge. Which charge?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5929322" y="3071810"/>
            <a:ext cx="2844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/>
              <a:t>What is an electron?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43174" y="0"/>
            <a:ext cx="35719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/>
              <a:t>Starter</a:t>
            </a:r>
            <a:endParaRPr lang="en-GB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/>
      <p:bldP spid="32772" grpId="0"/>
      <p:bldP spid="32773" grpId="0"/>
      <p:bldP spid="32774" grpId="0"/>
      <p:bldP spid="327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85860"/>
            <a:ext cx="8072494" cy="443884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Describe </a:t>
            </a:r>
            <a:r>
              <a:rPr lang="en-GB" dirty="0"/>
              <a:t>how electrostatic charge can be a nuisance and sometimes even dangerous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Explain how problems caused by electrostatic charge can be minimised.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400">
                <a:solidFill>
                  <a:schemeClr val="tx2"/>
                </a:solidFill>
                <a:latin typeface="Kristen ITC" pitchFamily="66" charset="0"/>
              </a:rPr>
              <a:t>Success Criteria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071546"/>
          <a:ext cx="8715435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33192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87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dirty="0" smtClean="0"/>
                        <a:t> how you get an electric shock from charged objects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how static</a:t>
                      </a:r>
                      <a:r>
                        <a:rPr lang="en-GB" u="none" baseline="0" dirty="0" smtClean="0"/>
                        <a:t> electricity can be dangerous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baseline="0" dirty="0" smtClean="0"/>
                        <a:t>Explain</a:t>
                      </a:r>
                      <a:r>
                        <a:rPr lang="en-GB" u="none" baseline="0" dirty="0" smtClean="0"/>
                        <a:t> how the chance of receiving an electric shock can be reduced</a:t>
                      </a:r>
                      <a:endParaRPr lang="en-GB" u="sng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8763">
                <a:tc>
                  <a:txBody>
                    <a:bodyPr/>
                    <a:lstStyle/>
                    <a:p>
                      <a:endParaRPr lang="en-GB" u="sng" dirty="0" smtClean="0">
                        <a:latin typeface="+mn-lt"/>
                      </a:endParaRPr>
                    </a:p>
                    <a:p>
                      <a:r>
                        <a:rPr lang="en-GB" u="sng" dirty="0" smtClean="0">
                          <a:latin typeface="+mn-lt"/>
                        </a:rPr>
                        <a:t>Describe</a:t>
                      </a:r>
                      <a:r>
                        <a:rPr lang="en-GB" u="none" dirty="0" smtClean="0">
                          <a:latin typeface="+mn-lt"/>
                        </a:rPr>
                        <a:t> how you get an electric shock if you become charged and then earthed</a:t>
                      </a:r>
                      <a:endParaRPr lang="en-GB" u="sng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baseline="0" dirty="0" smtClean="0"/>
                        <a:t> how static electricity can be a nuisance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baseline="0" dirty="0" smtClean="0"/>
                        <a:t>Explain</a:t>
                      </a:r>
                      <a:r>
                        <a:rPr lang="en-GB" u="none" baseline="0" dirty="0" smtClean="0"/>
                        <a:t> how the problems of static electricity can be reduced</a:t>
                      </a:r>
                      <a:endParaRPr lang="en-GB" u="sng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64357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Key </a:t>
            </a:r>
            <a:r>
              <a:rPr lang="en-GB" b="1" u="sng" dirty="0" smtClean="0"/>
              <a:t>Words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algn="ctr"/>
            <a:r>
              <a:rPr lang="en-GB" dirty="0"/>
              <a:t>atom</a:t>
            </a:r>
            <a:r>
              <a:rPr lang="en-GB" b="1" dirty="0"/>
              <a:t> • </a:t>
            </a:r>
            <a:r>
              <a:rPr lang="en-GB" dirty="0"/>
              <a:t>electron</a:t>
            </a:r>
            <a:r>
              <a:rPr lang="en-GB" b="1" dirty="0"/>
              <a:t> • </a:t>
            </a:r>
            <a:r>
              <a:rPr lang="en-GB" dirty="0"/>
              <a:t>charge</a:t>
            </a:r>
            <a:r>
              <a:rPr lang="en-GB" b="1" dirty="0"/>
              <a:t> • </a:t>
            </a:r>
            <a:r>
              <a:rPr lang="en-GB" dirty="0"/>
              <a:t>friction</a:t>
            </a:r>
            <a:r>
              <a:rPr lang="en-GB" b="1" dirty="0"/>
              <a:t> • </a:t>
            </a:r>
            <a:r>
              <a:rPr lang="en-GB" dirty="0"/>
              <a:t>induction</a:t>
            </a:r>
            <a:r>
              <a:rPr lang="en-GB" b="1" dirty="0"/>
              <a:t> • </a:t>
            </a:r>
            <a:r>
              <a:rPr lang="en-GB" dirty="0"/>
              <a:t>attract</a:t>
            </a:r>
            <a:r>
              <a:rPr lang="en-GB" b="1" dirty="0"/>
              <a:t> • </a:t>
            </a:r>
            <a:r>
              <a:rPr lang="en-GB" dirty="0"/>
              <a:t>repel</a:t>
            </a:r>
            <a:r>
              <a:rPr lang="en-GB" b="1" dirty="0"/>
              <a:t> • </a:t>
            </a:r>
            <a:r>
              <a:rPr lang="en-GB" dirty="0"/>
              <a:t>electrostatic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r>
              <a:rPr lang="en-GB" sz="4000"/>
              <a:t>Discharging an object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3960812" cy="424815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GB" sz="2000"/>
              <a:t>A charged body can be discharged by connecting it to the ground with a conductor.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GB" sz="200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sz="2000"/>
              <a:t>Charge then flows through the conductor.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GB" sz="200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sz="2000"/>
              <a:t>This process is also called ‘</a:t>
            </a:r>
            <a:r>
              <a:rPr lang="en-GB" sz="2000" b="1">
                <a:solidFill>
                  <a:srgbClr val="FF0000"/>
                </a:solidFill>
              </a:rPr>
              <a:t>earthing</a:t>
            </a:r>
            <a:r>
              <a:rPr lang="en-GB" sz="2000"/>
              <a:t>’.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GB" sz="200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sz="2000"/>
              <a:t>A person is usually a good enough conductor to enable an object to be discharged.</a:t>
            </a:r>
          </a:p>
        </p:txBody>
      </p:sp>
      <p:sp>
        <p:nvSpPr>
          <p:cNvPr id="94248" name="Text Box 40"/>
          <p:cNvSpPr txBox="1">
            <a:spLocks noChangeArrowheads="1"/>
          </p:cNvSpPr>
          <p:nvPr/>
        </p:nvSpPr>
        <p:spPr bwMode="auto">
          <a:xfrm>
            <a:off x="4213225" y="981075"/>
            <a:ext cx="25923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negatively charged object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732588" y="1341438"/>
            <a:ext cx="1441450" cy="3167062"/>
            <a:chOff x="4150" y="709"/>
            <a:chExt cx="908" cy="1995"/>
          </a:xfrm>
        </p:grpSpPr>
        <p:sp>
          <p:nvSpPr>
            <p:cNvPr id="94223" name="Oval 15"/>
            <p:cNvSpPr>
              <a:spLocks noChangeArrowheads="1"/>
            </p:cNvSpPr>
            <p:nvPr/>
          </p:nvSpPr>
          <p:spPr bwMode="auto">
            <a:xfrm>
              <a:off x="4649" y="709"/>
              <a:ext cx="318" cy="4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224" name="Oval 16"/>
            <p:cNvSpPr>
              <a:spLocks noChangeArrowheads="1"/>
            </p:cNvSpPr>
            <p:nvPr/>
          </p:nvSpPr>
          <p:spPr bwMode="auto">
            <a:xfrm>
              <a:off x="4604" y="981"/>
              <a:ext cx="454" cy="9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225" name="Rectangle 17"/>
            <p:cNvSpPr>
              <a:spLocks noChangeArrowheads="1"/>
            </p:cNvSpPr>
            <p:nvPr/>
          </p:nvSpPr>
          <p:spPr bwMode="auto">
            <a:xfrm>
              <a:off x="4740" y="1752"/>
              <a:ext cx="181" cy="9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226" name="Oval 18"/>
            <p:cNvSpPr>
              <a:spLocks noChangeArrowheads="1"/>
            </p:cNvSpPr>
            <p:nvPr/>
          </p:nvSpPr>
          <p:spPr bwMode="auto">
            <a:xfrm>
              <a:off x="4558" y="2523"/>
              <a:ext cx="409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227" name="Oval 19"/>
            <p:cNvSpPr>
              <a:spLocks noChangeArrowheads="1"/>
            </p:cNvSpPr>
            <p:nvPr/>
          </p:nvSpPr>
          <p:spPr bwMode="auto">
            <a:xfrm>
              <a:off x="4150" y="981"/>
              <a:ext cx="7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4502150" y="1628775"/>
            <a:ext cx="3671888" cy="3529013"/>
            <a:chOff x="2836" y="1026"/>
            <a:chExt cx="2313" cy="2223"/>
          </a:xfrm>
        </p:grpSpPr>
        <p:sp>
          <p:nvSpPr>
            <p:cNvPr id="94213" name="Rectangle 5"/>
            <p:cNvSpPr>
              <a:spLocks noChangeArrowheads="1"/>
            </p:cNvSpPr>
            <p:nvPr/>
          </p:nvSpPr>
          <p:spPr bwMode="auto">
            <a:xfrm>
              <a:off x="3334" y="1616"/>
              <a:ext cx="273" cy="127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212" name="Oval 4"/>
            <p:cNvSpPr>
              <a:spLocks noChangeArrowheads="1"/>
            </p:cNvSpPr>
            <p:nvPr/>
          </p:nvSpPr>
          <p:spPr bwMode="auto">
            <a:xfrm>
              <a:off x="3108" y="1026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215" name="Rectangle 7" descr="Newsprint"/>
            <p:cNvSpPr>
              <a:spLocks noChangeArrowheads="1"/>
            </p:cNvSpPr>
            <p:nvPr/>
          </p:nvSpPr>
          <p:spPr bwMode="auto">
            <a:xfrm>
              <a:off x="2836" y="2840"/>
              <a:ext cx="2313" cy="409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216" name="Text Box 8"/>
            <p:cNvSpPr txBox="1">
              <a:spLocks noChangeArrowheads="1"/>
            </p:cNvSpPr>
            <p:nvPr/>
          </p:nvSpPr>
          <p:spPr bwMode="auto">
            <a:xfrm>
              <a:off x="3425" y="2931"/>
              <a:ext cx="1089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/>
                <a:t>ground / earth</a:t>
              </a:r>
            </a:p>
          </p:txBody>
        </p:sp>
        <p:sp>
          <p:nvSpPr>
            <p:cNvPr id="94247" name="Text Box 39"/>
            <p:cNvSpPr txBox="1">
              <a:spLocks noChangeArrowheads="1"/>
            </p:cNvSpPr>
            <p:nvPr/>
          </p:nvSpPr>
          <p:spPr bwMode="auto">
            <a:xfrm>
              <a:off x="3153" y="1979"/>
              <a:ext cx="817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/>
                <a:t>insulator</a:t>
              </a:r>
            </a:p>
          </p:txBody>
        </p:sp>
      </p:grpSp>
      <p:sp>
        <p:nvSpPr>
          <p:cNvPr id="94252" name="Text Box 44"/>
          <p:cNvSpPr txBox="1">
            <a:spLocks noChangeArrowheads="1"/>
          </p:cNvSpPr>
          <p:nvPr/>
        </p:nvSpPr>
        <p:spPr bwMode="auto">
          <a:xfrm>
            <a:off x="7524750" y="2276475"/>
            <a:ext cx="12239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negative charge flows to earth</a:t>
            </a:r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4932363" y="1628775"/>
            <a:ext cx="1079500" cy="935038"/>
            <a:chOff x="3108" y="1026"/>
            <a:chExt cx="680" cy="589"/>
          </a:xfrm>
        </p:grpSpPr>
        <p:sp>
          <p:nvSpPr>
            <p:cNvPr id="94218" name="Rectangle 10"/>
            <p:cNvSpPr>
              <a:spLocks noChangeArrowheads="1"/>
            </p:cNvSpPr>
            <p:nvPr/>
          </p:nvSpPr>
          <p:spPr bwMode="auto">
            <a:xfrm>
              <a:off x="3108" y="1298"/>
              <a:ext cx="136" cy="9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219" name="Rectangle 11"/>
            <p:cNvSpPr>
              <a:spLocks noChangeArrowheads="1"/>
            </p:cNvSpPr>
            <p:nvPr/>
          </p:nvSpPr>
          <p:spPr bwMode="auto">
            <a:xfrm>
              <a:off x="3380" y="1525"/>
              <a:ext cx="136" cy="9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220" name="Rectangle 12"/>
            <p:cNvSpPr>
              <a:spLocks noChangeArrowheads="1"/>
            </p:cNvSpPr>
            <p:nvPr/>
          </p:nvSpPr>
          <p:spPr bwMode="auto">
            <a:xfrm>
              <a:off x="3652" y="1298"/>
              <a:ext cx="136" cy="9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221" name="Rectangle 13"/>
            <p:cNvSpPr>
              <a:spLocks noChangeArrowheads="1"/>
            </p:cNvSpPr>
            <p:nvPr/>
          </p:nvSpPr>
          <p:spPr bwMode="auto">
            <a:xfrm>
              <a:off x="3380" y="1298"/>
              <a:ext cx="136" cy="9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222" name="Rectangle 14"/>
            <p:cNvSpPr>
              <a:spLocks noChangeArrowheads="1"/>
            </p:cNvSpPr>
            <p:nvPr/>
          </p:nvSpPr>
          <p:spPr bwMode="auto">
            <a:xfrm>
              <a:off x="3380" y="1026"/>
              <a:ext cx="136" cy="9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5940425" y="1341438"/>
            <a:ext cx="1441450" cy="3665537"/>
            <a:chOff x="1701" y="1480"/>
            <a:chExt cx="908" cy="2309"/>
          </a:xfrm>
        </p:grpSpPr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1701" y="1480"/>
              <a:ext cx="908" cy="1995"/>
              <a:chOff x="4150" y="709"/>
              <a:chExt cx="908" cy="1995"/>
            </a:xfrm>
          </p:grpSpPr>
          <p:sp>
            <p:nvSpPr>
              <p:cNvPr id="94230" name="Oval 22"/>
              <p:cNvSpPr>
                <a:spLocks noChangeArrowheads="1"/>
              </p:cNvSpPr>
              <p:nvPr/>
            </p:nvSpPr>
            <p:spPr bwMode="auto">
              <a:xfrm>
                <a:off x="4649" y="709"/>
                <a:ext cx="318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231" name="Oval 23"/>
              <p:cNvSpPr>
                <a:spLocks noChangeArrowheads="1"/>
              </p:cNvSpPr>
              <p:nvPr/>
            </p:nvSpPr>
            <p:spPr bwMode="auto">
              <a:xfrm>
                <a:off x="4604" y="981"/>
                <a:ext cx="454" cy="9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232" name="Rectangle 24"/>
              <p:cNvSpPr>
                <a:spLocks noChangeArrowheads="1"/>
              </p:cNvSpPr>
              <p:nvPr/>
            </p:nvSpPr>
            <p:spPr bwMode="auto">
              <a:xfrm>
                <a:off x="4740" y="1752"/>
                <a:ext cx="181" cy="90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233" name="Oval 25"/>
              <p:cNvSpPr>
                <a:spLocks noChangeArrowheads="1"/>
              </p:cNvSpPr>
              <p:nvPr/>
            </p:nvSpPr>
            <p:spPr bwMode="auto">
              <a:xfrm>
                <a:off x="4558" y="2523"/>
                <a:ext cx="409" cy="18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234" name="Oval 26"/>
              <p:cNvSpPr>
                <a:spLocks noChangeArrowheads="1"/>
              </p:cNvSpPr>
              <p:nvPr/>
            </p:nvSpPr>
            <p:spPr bwMode="auto">
              <a:xfrm>
                <a:off x="4150" y="981"/>
                <a:ext cx="7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94244" name="Freeform 36"/>
            <p:cNvSpPr>
              <a:spLocks/>
            </p:cNvSpPr>
            <p:nvPr/>
          </p:nvSpPr>
          <p:spPr bwMode="auto">
            <a:xfrm>
              <a:off x="1929" y="1744"/>
              <a:ext cx="475" cy="2045"/>
            </a:xfrm>
            <a:custGeom>
              <a:avLst/>
              <a:gdLst/>
              <a:ahLst/>
              <a:cxnLst>
                <a:cxn ang="0">
                  <a:pos x="0" y="89"/>
                </a:cxn>
                <a:cxn ang="0">
                  <a:pos x="392" y="281"/>
                </a:cxn>
                <a:cxn ang="0">
                  <a:pos x="462" y="1773"/>
                </a:cxn>
                <a:cxn ang="0">
                  <a:pos x="471" y="1913"/>
                </a:cxn>
              </a:cxnLst>
              <a:rect l="0" t="0" r="r" b="b"/>
              <a:pathLst>
                <a:path w="475" h="2045">
                  <a:moveTo>
                    <a:pt x="0" y="89"/>
                  </a:moveTo>
                  <a:cubicBezTo>
                    <a:pt x="64" y="121"/>
                    <a:pt x="315" y="0"/>
                    <a:pt x="392" y="281"/>
                  </a:cubicBezTo>
                  <a:cubicBezTo>
                    <a:pt x="469" y="562"/>
                    <a:pt x="449" y="1501"/>
                    <a:pt x="462" y="1773"/>
                  </a:cubicBezTo>
                  <a:cubicBezTo>
                    <a:pt x="475" y="2045"/>
                    <a:pt x="469" y="1884"/>
                    <a:pt x="471" y="1913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grpSp>
          <p:nvGrpSpPr>
            <p:cNvPr id="7" name="Group 34"/>
            <p:cNvGrpSpPr>
              <a:grpSpLocks/>
            </p:cNvGrpSpPr>
            <p:nvPr/>
          </p:nvGrpSpPr>
          <p:grpSpPr bwMode="auto">
            <a:xfrm>
              <a:off x="1791" y="1797"/>
              <a:ext cx="681" cy="1632"/>
              <a:chOff x="1791" y="1797"/>
              <a:chExt cx="681" cy="1632"/>
            </a:xfrm>
          </p:grpSpPr>
          <p:sp>
            <p:nvSpPr>
              <p:cNvPr id="94237" name="Rectangle 29"/>
              <p:cNvSpPr>
                <a:spLocks noChangeArrowheads="1"/>
              </p:cNvSpPr>
              <p:nvPr/>
            </p:nvSpPr>
            <p:spPr bwMode="auto">
              <a:xfrm>
                <a:off x="2336" y="3339"/>
                <a:ext cx="136" cy="9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238" name="Rectangle 30"/>
              <p:cNvSpPr>
                <a:spLocks noChangeArrowheads="1"/>
              </p:cNvSpPr>
              <p:nvPr/>
            </p:nvSpPr>
            <p:spPr bwMode="auto">
              <a:xfrm>
                <a:off x="2336" y="2840"/>
                <a:ext cx="136" cy="9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239" name="Rectangle 31"/>
              <p:cNvSpPr>
                <a:spLocks noChangeArrowheads="1"/>
              </p:cNvSpPr>
              <p:nvPr/>
            </p:nvSpPr>
            <p:spPr bwMode="auto">
              <a:xfrm>
                <a:off x="2290" y="2296"/>
                <a:ext cx="136" cy="9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240" name="Rectangle 32"/>
              <p:cNvSpPr>
                <a:spLocks noChangeArrowheads="1"/>
              </p:cNvSpPr>
              <p:nvPr/>
            </p:nvSpPr>
            <p:spPr bwMode="auto">
              <a:xfrm>
                <a:off x="2200" y="1888"/>
                <a:ext cx="136" cy="9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4241" name="Rectangle 33"/>
              <p:cNvSpPr>
                <a:spLocks noChangeArrowheads="1"/>
              </p:cNvSpPr>
              <p:nvPr/>
            </p:nvSpPr>
            <p:spPr bwMode="auto">
              <a:xfrm>
                <a:off x="1791" y="1797"/>
                <a:ext cx="136" cy="9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94255" name="Text Box 47"/>
          <p:cNvSpPr txBox="1">
            <a:spLocks noChangeArrowheads="1"/>
          </p:cNvSpPr>
          <p:nvPr/>
        </p:nvSpPr>
        <p:spPr bwMode="auto">
          <a:xfrm>
            <a:off x="4356100" y="1125538"/>
            <a:ext cx="2303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/>
              <a:t>object discharged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48" grpId="0"/>
      <p:bldP spid="94248" grpId="1"/>
      <p:bldP spid="94252" grpId="0"/>
      <p:bldP spid="942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827088" y="1690688"/>
            <a:ext cx="76327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/>
              <a:t>A person gets an electrostatic shock if they become charged  and then become earthed. For example, a person can become charged if they walk on a nylon carpet or vinyl floor because: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GB" sz="2200" dirty="0"/>
              <a:t>   The floor is an insulator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GB" sz="2200" dirty="0"/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GB" sz="2200" dirty="0"/>
              <a:t>   They become charged as they walk due to friction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sz="2200" dirty="0"/>
              <a:t>The person can then become earthed by touching pipes or even another person and the speed of discharge can cause a spark causing the person to ‘jump’.</a:t>
            </a:r>
          </a:p>
        </p:txBody>
      </p: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684213" y="527050"/>
            <a:ext cx="799306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600">
                <a:latin typeface="Comic Sans MS" pitchFamily="66" charset="0"/>
              </a:rPr>
              <a:t>An electrostatic shock can be an inconvenience or a down-right</a:t>
            </a:r>
            <a:r>
              <a:rPr lang="en-GB" sz="2600">
                <a:solidFill>
                  <a:srgbClr val="FF0000"/>
                </a:solidFill>
                <a:latin typeface="Comic Sans MS" pitchFamily="66" charset="0"/>
              </a:rPr>
              <a:t> danger!!</a:t>
            </a:r>
          </a:p>
        </p:txBody>
      </p:sp>
      <p:pic>
        <p:nvPicPr>
          <p:cNvPr id="7172" name="Picture 13" descr="carp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714620"/>
            <a:ext cx="19431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684213" y="260350"/>
            <a:ext cx="7704137" cy="581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600">
                <a:latin typeface="Comic Sans MS" pitchFamily="66" charset="0"/>
              </a:rPr>
              <a:t>And these are other ‘minor’ inconveniences</a:t>
            </a:r>
          </a:p>
          <a:p>
            <a:pPr>
              <a:spcBef>
                <a:spcPct val="50000"/>
              </a:spcBef>
            </a:pPr>
            <a:r>
              <a:rPr lang="en-GB" sz="2600">
                <a:latin typeface="Comic Sans MS" pitchFamily="66" charset="0"/>
              </a:rPr>
              <a:t>Which are caused in the same way…</a:t>
            </a:r>
          </a:p>
          <a:p>
            <a:pPr>
              <a:spcBef>
                <a:spcPct val="50000"/>
              </a:spcBef>
            </a:pPr>
            <a:endParaRPr lang="en-GB" sz="10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GB" sz="2200"/>
              <a:t>a. Dust and dirt are attracted to insulators such as</a:t>
            </a:r>
          </a:p>
          <a:p>
            <a:pPr>
              <a:spcBef>
                <a:spcPct val="50000"/>
              </a:spcBef>
            </a:pPr>
            <a:r>
              <a:rPr lang="en-GB" sz="2200"/>
              <a:t>a television screen and have to be regularly wiped</a:t>
            </a:r>
          </a:p>
          <a:p>
            <a:pPr>
              <a:spcBef>
                <a:spcPct val="50000"/>
              </a:spcBef>
            </a:pPr>
            <a:r>
              <a:rPr lang="en-GB" sz="2200"/>
              <a:t> clean</a:t>
            </a:r>
          </a:p>
          <a:p>
            <a:pPr>
              <a:spcBef>
                <a:spcPct val="50000"/>
              </a:spcBef>
            </a:pPr>
            <a:endParaRPr lang="en-GB" sz="2200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 sz="2200"/>
              <a:t>b. Clothes made from synthetic materials often ‘cling’ to each other and to the body</a:t>
            </a:r>
          </a:p>
        </p:txBody>
      </p:sp>
      <p:pic>
        <p:nvPicPr>
          <p:cNvPr id="8195" name="Picture 8" descr="2004425152623_clean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852738"/>
            <a:ext cx="3167063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10" descr="232689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765175"/>
            <a:ext cx="153670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il Tank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55773"/>
            <a:ext cx="5286380" cy="3502227"/>
          </a:xfrm>
          <a:prstGeom prst="rect">
            <a:avLst/>
          </a:prstGeom>
        </p:spPr>
      </p:pic>
      <p:pic>
        <p:nvPicPr>
          <p:cNvPr id="9218" name="Picture 4" descr="image548312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85728"/>
            <a:ext cx="4210050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8" descr="trans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65363" y="2813050"/>
            <a:ext cx="57150" cy="5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23"/>
          <p:cNvSpPr txBox="1">
            <a:spLocks noChangeArrowheads="1"/>
          </p:cNvSpPr>
          <p:nvPr/>
        </p:nvSpPr>
        <p:spPr bwMode="auto">
          <a:xfrm>
            <a:off x="250825" y="260350"/>
            <a:ext cx="1728788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000">
                <a:solidFill>
                  <a:srgbClr val="336600"/>
                </a:solidFill>
              </a:rPr>
              <a:t>And how about this?</a:t>
            </a:r>
          </a:p>
        </p:txBody>
      </p:sp>
      <p:sp>
        <p:nvSpPr>
          <p:cNvPr id="9222" name="Rectangle 24"/>
          <p:cNvSpPr>
            <a:spLocks noChangeArrowheads="1"/>
          </p:cNvSpPr>
          <p:nvPr/>
        </p:nvSpPr>
        <p:spPr bwMode="auto">
          <a:xfrm rot="-2419218">
            <a:off x="3515540" y="3218414"/>
            <a:ext cx="3095625" cy="11832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Downright dangerous</a:t>
            </a:r>
            <a:r>
              <a:rPr lang="en-GB" sz="2000" dirty="0" smtClean="0">
                <a:solidFill>
                  <a:srgbClr val="FF0000"/>
                </a:solidFill>
              </a:rPr>
              <a:t>!!</a:t>
            </a:r>
          </a:p>
          <a:p>
            <a:pPr algn="ctr"/>
            <a:endParaRPr lang="en-GB" sz="2000" dirty="0" smtClean="0">
              <a:solidFill>
                <a:srgbClr val="FF0000"/>
              </a:solidFill>
            </a:endParaRPr>
          </a:p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But Why?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15140" y="357166"/>
            <a:ext cx="221457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Inflammable gases or vapours e.g. Petrol or oxygen, are easily set on fire by a spark and cause an explosion.</a:t>
            </a:r>
          </a:p>
          <a:p>
            <a:endParaRPr lang="en-GB" dirty="0" smtClean="0"/>
          </a:p>
          <a:p>
            <a:r>
              <a:rPr lang="en-GB" dirty="0" smtClean="0"/>
              <a:t>Oil tankers are first filled with </a:t>
            </a:r>
            <a:r>
              <a:rPr lang="en-GB" b="1" dirty="0" smtClean="0"/>
              <a:t>inert</a:t>
            </a:r>
            <a:r>
              <a:rPr lang="en-GB" dirty="0" smtClean="0"/>
              <a:t> an inert gas (e.g. Nitrogen) before cleaning to avoid a spark.</a:t>
            </a:r>
          </a:p>
          <a:p>
            <a:endParaRPr lang="en-GB" b="1" dirty="0" smtClean="0"/>
          </a:p>
          <a:p>
            <a:r>
              <a:rPr lang="en-GB" dirty="0" smtClean="0"/>
              <a:t>Mobile telephones should not be used at petrol stations to avoid a spark causing an explosion.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86710" y="0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Higher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571604" y="285728"/>
            <a:ext cx="542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Think, Pair, Share!!!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2643182"/>
            <a:ext cx="72152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/>
              <a:t>How can we reduce the risks of receiving an electrostatic shock?  </a:t>
            </a:r>
            <a:endParaRPr lang="en-GB" sz="3200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830</Words>
  <Application>Microsoft Office PowerPoint</Application>
  <PresentationFormat>On-screen Show (4:3)</PresentationFormat>
  <Paragraphs>130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P4: Radiation for Life</vt:lpstr>
      <vt:lpstr>Slide 2</vt:lpstr>
      <vt:lpstr>Lesson Objectives</vt:lpstr>
      <vt:lpstr>Slide 4</vt:lpstr>
      <vt:lpstr>Discharging an object</vt:lpstr>
      <vt:lpstr>Slide 6</vt:lpstr>
      <vt:lpstr>Slide 7</vt:lpstr>
      <vt:lpstr>Slide 8</vt:lpstr>
      <vt:lpstr>Slide 9</vt:lpstr>
      <vt:lpstr>Slide 10</vt:lpstr>
      <vt:lpstr>Slide 11</vt:lpstr>
      <vt:lpstr>Plenary</vt:lpstr>
      <vt:lpstr>Slide 13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C2: Chemical Resources</dc:title>
  <dc:creator> </dc:creator>
  <cp:lastModifiedBy> </cp:lastModifiedBy>
  <cp:revision>7</cp:revision>
  <dcterms:created xsi:type="dcterms:W3CDTF">2012-08-26T14:24:09Z</dcterms:created>
  <dcterms:modified xsi:type="dcterms:W3CDTF">2012-08-27T15:04:30Z</dcterms:modified>
</cp:coreProperties>
</file>