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sldIdLst>
    <p:sldId id="257" r:id="rId2"/>
    <p:sldId id="262" r:id="rId3"/>
    <p:sldId id="258" r:id="rId4"/>
    <p:sldId id="259" r:id="rId5"/>
    <p:sldId id="264" r:id="rId6"/>
    <p:sldId id="265" r:id="rId7"/>
    <p:sldId id="260" r:id="rId8"/>
    <p:sldId id="261" r:id="rId9"/>
    <p:sldId id="266" r:id="rId10"/>
    <p:sldId id="267" r:id="rId11"/>
    <p:sldId id="268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18721-5406-4E4D-A66C-51A93EC6D376}" type="datetimeFigureOut">
              <a:rPr lang="en-US" smtClean="0"/>
              <a:t>8/27/2012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7695D-F9A8-497B-A60C-81A598E90CC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3DDC8B-9158-4EF3-8CC7-B98064A6BC50}" type="slidenum">
              <a:rPr lang="en-GB"/>
              <a:pPr/>
              <a:t>6</a:t>
            </a:fld>
            <a:endParaRPr lang="en-GB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AD8AC-5953-4C9B-B72E-D112459E5664}" type="slidenum">
              <a:rPr lang="en-GB"/>
              <a:pPr/>
              <a:t>7</a:t>
            </a:fld>
            <a:endParaRPr lang="en-GB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689F5-7F59-4859-BE68-A7FBCEC69488}" type="slidenum">
              <a:rPr lang="en-GB"/>
              <a:pPr/>
              <a:t>8</a:t>
            </a:fld>
            <a:endParaRPr lang="en-GB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Available as a worksheet -  ANSWERS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F, C, E, B, D, A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7695D-F9A8-497B-A60C-81A598E90CCC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>
                <a:latin typeface="Kristen ITC" pitchFamily="66" charset="0"/>
              </a:rPr>
              <a:t>P4: Radiation for Life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Lesson 3: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Uses of Electrostatics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 (part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r>
              <a:rPr lang="en-GB" dirty="0" smtClean="0"/>
              <a:t>Electrostatic Dust Precipitators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As the dust particles pass the grid/rods they become negatively charged</a:t>
            </a:r>
          </a:p>
          <a:p>
            <a:r>
              <a:rPr lang="en-GB" sz="2400" dirty="0" smtClean="0"/>
              <a:t>The dust particles are attracted to the plates because unlike charges attract</a:t>
            </a:r>
          </a:p>
          <a:p>
            <a:r>
              <a:rPr lang="en-GB" sz="2400" dirty="0" smtClean="0"/>
              <a:t>At intervals the plates are vibrated and the dust falls down to a collector</a:t>
            </a:r>
            <a:endParaRPr lang="en-GB" sz="2400" dirty="0"/>
          </a:p>
        </p:txBody>
      </p:sp>
      <p:pic>
        <p:nvPicPr>
          <p:cNvPr id="2050" name="Picture 2" descr="Smoke particles pick up a negative charge as they pass the negatively charged metal grid. These smoke particles are attracted to positively charged collecting pla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3900" y="3886199"/>
            <a:ext cx="4610100" cy="2971801"/>
          </a:xfrm>
          <a:prstGeom prst="rect">
            <a:avLst/>
          </a:prstGeom>
          <a:noFill/>
        </p:spPr>
      </p:pic>
      <p:pic>
        <p:nvPicPr>
          <p:cNvPr id="5" name="Picture 6" descr="p164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9066"/>
            <a:ext cx="4500562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r>
              <a:rPr lang="en-GB" dirty="0" smtClean="0"/>
              <a:t>Can you make sense of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543956" cy="6000768"/>
          </a:xfrm>
        </p:spPr>
        <p:txBody>
          <a:bodyPr>
            <a:normAutofit fontScale="55000" lnSpcReduction="20000"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Put </a:t>
            </a:r>
            <a:r>
              <a:rPr lang="en-GB" dirty="0" smtClean="0"/>
              <a:t>the following statements describing the dust precipitator into the correct order</a:t>
            </a:r>
            <a:r>
              <a:rPr lang="en-GB" dirty="0" smtClean="0"/>
              <a:t>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A	At intervals the plates are vibrated</a:t>
            </a:r>
            <a:br>
              <a:rPr lang="en-GB" dirty="0" smtClean="0"/>
            </a:br>
            <a:r>
              <a:rPr lang="en-GB" dirty="0" smtClean="0"/>
              <a:t>and the dust falls down to a collector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B	As the dust particles pass the grid</a:t>
            </a:r>
            <a:br>
              <a:rPr lang="en-GB" dirty="0" smtClean="0"/>
            </a:br>
            <a:r>
              <a:rPr lang="en-GB" dirty="0" smtClean="0"/>
              <a:t>(or rods) they become negatively</a:t>
            </a:r>
            <a:br>
              <a:rPr lang="en-GB" dirty="0" smtClean="0"/>
            </a:br>
            <a:r>
              <a:rPr lang="en-GB" dirty="0" smtClean="0"/>
              <a:t>charged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	They are connected to a high-voltage</a:t>
            </a:r>
            <a:br>
              <a:rPr lang="en-GB" dirty="0" smtClean="0"/>
            </a:br>
            <a:r>
              <a:rPr lang="en-GB" dirty="0" smtClean="0"/>
              <a:t>supply so that the grid becomes</a:t>
            </a:r>
            <a:br>
              <a:rPr lang="en-GB" dirty="0" smtClean="0"/>
            </a:br>
            <a:r>
              <a:rPr lang="en-GB" dirty="0" smtClean="0"/>
              <a:t>negatively charged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D	The dust particles are attracted to the</a:t>
            </a:r>
            <a:br>
              <a:rPr lang="en-GB" dirty="0" smtClean="0"/>
            </a:br>
            <a:r>
              <a:rPr lang="en-GB" dirty="0" smtClean="0"/>
              <a:t>plates because unlike charges attract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	The plates are earthed and gain the</a:t>
            </a:r>
            <a:br>
              <a:rPr lang="en-GB" dirty="0" smtClean="0"/>
            </a:br>
            <a:r>
              <a:rPr lang="en-GB" dirty="0" smtClean="0"/>
              <a:t>opposite charge to the grid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F	Metal plates and a grid (or rods) are</a:t>
            </a:r>
            <a:br>
              <a:rPr lang="en-GB" dirty="0" smtClean="0"/>
            </a:br>
            <a:r>
              <a:rPr lang="en-GB" dirty="0" smtClean="0"/>
              <a:t>put into the chimney.</a:t>
            </a:r>
          </a:p>
          <a:p>
            <a:endParaRPr lang="en-GB" dirty="0"/>
          </a:p>
        </p:txBody>
      </p:sp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4487839" y="2351080"/>
            <a:ext cx="4656161" cy="4506920"/>
            <a:chOff x="5140" y="9756"/>
            <a:chExt cx="5349" cy="5361"/>
          </a:xfrm>
        </p:grpSpPr>
        <p:pic>
          <p:nvPicPr>
            <p:cNvPr id="28675" name="Picture 3" descr="P4_b_01 workshe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90" y="10743"/>
              <a:ext cx="3353" cy="3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76" name="Text Box 4"/>
            <p:cNvSpPr txBox="1">
              <a:spLocks noChangeArrowheads="1"/>
            </p:cNvSpPr>
            <p:nvPr/>
          </p:nvSpPr>
          <p:spPr bwMode="auto">
            <a:xfrm>
              <a:off x="6902" y="14373"/>
              <a:ext cx="1667" cy="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waste gases containing smoke particles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5140" y="14487"/>
              <a:ext cx="875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chimney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9509" y="10478"/>
              <a:ext cx="9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earthed plates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9509" y="13553"/>
              <a:ext cx="9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charged grid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680" name="AutoShape 8"/>
            <p:cNvCxnSpPr>
              <a:cxnSpLocks noChangeShapeType="1"/>
            </p:cNvCxnSpPr>
            <p:nvPr/>
          </p:nvCxnSpPr>
          <p:spPr bwMode="auto">
            <a:xfrm flipV="1">
              <a:off x="5910" y="13928"/>
              <a:ext cx="216" cy="5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681" name="AutoShape 9"/>
            <p:cNvCxnSpPr>
              <a:cxnSpLocks noChangeShapeType="1"/>
            </p:cNvCxnSpPr>
            <p:nvPr/>
          </p:nvCxnSpPr>
          <p:spPr bwMode="auto">
            <a:xfrm flipV="1">
              <a:off x="6870" y="10737"/>
              <a:ext cx="2639" cy="6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682" name="AutoShape 10"/>
            <p:cNvCxnSpPr>
              <a:cxnSpLocks noChangeShapeType="1"/>
            </p:cNvCxnSpPr>
            <p:nvPr/>
          </p:nvCxnSpPr>
          <p:spPr bwMode="auto">
            <a:xfrm flipV="1">
              <a:off x="8432" y="10737"/>
              <a:ext cx="1077" cy="7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683" name="AutoShape 11"/>
            <p:cNvCxnSpPr>
              <a:cxnSpLocks noChangeShapeType="1"/>
            </p:cNvCxnSpPr>
            <p:nvPr/>
          </p:nvCxnSpPr>
          <p:spPr bwMode="auto">
            <a:xfrm>
              <a:off x="7848" y="13223"/>
              <a:ext cx="1661" cy="5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9509" y="12728"/>
              <a:ext cx="9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smoke particles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685" name="AutoShape 13"/>
            <p:cNvCxnSpPr>
              <a:cxnSpLocks noChangeShapeType="1"/>
            </p:cNvCxnSpPr>
            <p:nvPr/>
          </p:nvCxnSpPr>
          <p:spPr bwMode="auto">
            <a:xfrm>
              <a:off x="7848" y="12994"/>
              <a:ext cx="166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6776" y="9756"/>
              <a:ext cx="1667" cy="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waste gases without smoke particles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/>
          <a:lstStyle/>
          <a:p>
            <a:r>
              <a:rPr lang="en-GB" dirty="0" smtClean="0"/>
              <a:t>Electrostatic Dust Precipitators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8715436" cy="3429024"/>
          </a:xfrm>
        </p:spPr>
        <p:txBody>
          <a:bodyPr>
            <a:noAutofit/>
          </a:bodyPr>
          <a:lstStyle/>
          <a:p>
            <a:r>
              <a:rPr lang="en-GB" sz="2300" dirty="0" smtClean="0"/>
              <a:t>A dust precipitator inside a chimney contains wires in a grid that are given a large negative charge</a:t>
            </a:r>
          </a:p>
          <a:p>
            <a:r>
              <a:rPr lang="en-GB" sz="2300" dirty="0" smtClean="0"/>
              <a:t>As the dust particles pass close to the wires they gain electrons, becoming negatively charged.</a:t>
            </a:r>
          </a:p>
          <a:p>
            <a:r>
              <a:rPr lang="en-GB" sz="2300" dirty="0" smtClean="0"/>
              <a:t>The negative charge on the grid induces the opposite charge on the earthed metal plate</a:t>
            </a:r>
          </a:p>
          <a:p>
            <a:r>
              <a:rPr lang="en-GB" sz="2300" dirty="0" smtClean="0"/>
              <a:t>Opposite charges attract so the dust particles are attracted to the plate</a:t>
            </a:r>
          </a:p>
          <a:p>
            <a:r>
              <a:rPr lang="en-GB" sz="2300" dirty="0" smtClean="0"/>
              <a:t>They stick to the plate and are removed at intervals</a:t>
            </a:r>
          </a:p>
          <a:p>
            <a:r>
              <a:rPr lang="en-GB" sz="2300" dirty="0" smtClean="0"/>
              <a:t>The dust is used to make building blocks</a:t>
            </a:r>
            <a:endParaRPr lang="en-GB" sz="2300" dirty="0"/>
          </a:p>
        </p:txBody>
      </p:sp>
      <p:sp>
        <p:nvSpPr>
          <p:cNvPr id="4" name="TextBox 3"/>
          <p:cNvSpPr txBox="1"/>
          <p:nvPr/>
        </p:nvSpPr>
        <p:spPr>
          <a:xfrm>
            <a:off x="7715272" y="0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  <p:pic>
        <p:nvPicPr>
          <p:cNvPr id="5" name="Picture 2" descr="Smoke particles pick up a negative charge as they pass the negatively charged metal grid. These smoke particles are attracted to positively charged collecting pla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3900" y="3886199"/>
            <a:ext cx="4610100" cy="2971801"/>
          </a:xfrm>
          <a:prstGeom prst="rect">
            <a:avLst/>
          </a:prstGeom>
          <a:noFill/>
        </p:spPr>
      </p:pic>
      <p:pic>
        <p:nvPicPr>
          <p:cNvPr id="6" name="Picture 6" descr="p164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9066"/>
            <a:ext cx="4500562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928662" y="1928802"/>
            <a:ext cx="7215238" cy="4786346"/>
            <a:chOff x="1564" y="3150"/>
            <a:chExt cx="7256" cy="4880"/>
          </a:xfrm>
        </p:grpSpPr>
        <p:grpSp>
          <p:nvGrpSpPr>
            <p:cNvPr id="29705" name="Group 9"/>
            <p:cNvGrpSpPr>
              <a:grpSpLocks/>
            </p:cNvGrpSpPr>
            <p:nvPr/>
          </p:nvGrpSpPr>
          <p:grpSpPr bwMode="auto">
            <a:xfrm>
              <a:off x="1564" y="3465"/>
              <a:ext cx="2551" cy="4185"/>
              <a:chOff x="1538" y="3720"/>
              <a:chExt cx="2551" cy="4185"/>
            </a:xfrm>
          </p:grpSpPr>
          <p:sp>
            <p:nvSpPr>
              <p:cNvPr id="29710" name="Text Box 2"/>
              <p:cNvSpPr txBox="1">
                <a:spLocks noChangeArrowheads="1"/>
              </p:cNvSpPr>
              <p:nvPr/>
            </p:nvSpPr>
            <p:spPr bwMode="auto">
              <a:xfrm>
                <a:off x="1538" y="3720"/>
                <a:ext cx="2551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>
                    <a:tab pos="228600" algn="l"/>
                  </a:tabLst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mbria" pitchFamily="18" charset="0"/>
                    <a:cs typeface="Arial" pitchFamily="34" charset="0"/>
                  </a:rPr>
                  <a:t>Photocopier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09" name="Text Box 73"/>
              <p:cNvSpPr txBox="1">
                <a:spLocks noChangeArrowheads="1"/>
              </p:cNvSpPr>
              <p:nvPr/>
            </p:nvSpPr>
            <p:spPr bwMode="auto">
              <a:xfrm>
                <a:off x="1538" y="4630"/>
                <a:ext cx="2551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>
                    <a:tab pos="228600" algn="l"/>
                  </a:tabLst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mbria" pitchFamily="18" charset="0"/>
                    <a:cs typeface="Arial" pitchFamily="34" charset="0"/>
                  </a:rPr>
                  <a:t>Defibrillator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08" name="Text Box 74"/>
              <p:cNvSpPr txBox="1">
                <a:spLocks noChangeArrowheads="1"/>
              </p:cNvSpPr>
              <p:nvPr/>
            </p:nvSpPr>
            <p:spPr bwMode="auto">
              <a:xfrm>
                <a:off x="1538" y="5550"/>
                <a:ext cx="2551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>
                    <a:tab pos="228600" algn="l"/>
                  </a:tabLst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mbria" pitchFamily="18" charset="0"/>
                    <a:cs typeface="Arial" pitchFamily="34" charset="0"/>
                  </a:rPr>
                  <a:t>Paint spraying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07" name="Text Box 75"/>
              <p:cNvSpPr txBox="1">
                <a:spLocks noChangeArrowheads="1"/>
              </p:cNvSpPr>
              <p:nvPr/>
            </p:nvSpPr>
            <p:spPr bwMode="auto">
              <a:xfrm>
                <a:off x="1538" y="6450"/>
                <a:ext cx="2551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>
                    <a:tab pos="228600" algn="l"/>
                  </a:tabLst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mbria" pitchFamily="18" charset="0"/>
                    <a:cs typeface="Arial" pitchFamily="34" charset="0"/>
                  </a:rPr>
                  <a:t>Dust precipitator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06" name="Text Box 80"/>
              <p:cNvSpPr txBox="1">
                <a:spLocks noChangeArrowheads="1"/>
              </p:cNvSpPr>
              <p:nvPr/>
            </p:nvSpPr>
            <p:spPr bwMode="auto">
              <a:xfrm>
                <a:off x="1538" y="7338"/>
                <a:ext cx="2551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>
                    <a:tab pos="228600" algn="l"/>
                  </a:tabLst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mbria" pitchFamily="18" charset="0"/>
                    <a:cs typeface="Arial" pitchFamily="34" charset="0"/>
                  </a:rPr>
                  <a:t>Crop spraying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699" name="Group 3"/>
            <p:cNvGrpSpPr>
              <a:grpSpLocks/>
            </p:cNvGrpSpPr>
            <p:nvPr/>
          </p:nvGrpSpPr>
          <p:grpSpPr bwMode="auto">
            <a:xfrm>
              <a:off x="5120" y="3150"/>
              <a:ext cx="3700" cy="4880"/>
              <a:chOff x="4089" y="3330"/>
              <a:chExt cx="3700" cy="4880"/>
            </a:xfrm>
          </p:grpSpPr>
          <p:sp>
            <p:nvSpPr>
              <p:cNvPr id="29704" name="Text Box 76"/>
              <p:cNvSpPr txBox="1">
                <a:spLocks noChangeArrowheads="1"/>
              </p:cNvSpPr>
              <p:nvPr/>
            </p:nvSpPr>
            <p:spPr bwMode="auto">
              <a:xfrm>
                <a:off x="4089" y="5333"/>
                <a:ext cx="3685" cy="8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647700" algn="l"/>
                  </a:tabLst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mbria" pitchFamily="18" charset="0"/>
                    <a:cs typeface="Arial" pitchFamily="34" charset="0"/>
                  </a:rPr>
                  <a:t>C. an image is formed on paper by charging the ink drops.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03" name="Text Box 77"/>
              <p:cNvSpPr txBox="1">
                <a:spLocks noChangeArrowheads="1"/>
              </p:cNvSpPr>
              <p:nvPr/>
            </p:nvSpPr>
            <p:spPr bwMode="auto">
              <a:xfrm>
                <a:off x="4089" y="4335"/>
                <a:ext cx="3685" cy="8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647700" algn="l"/>
                  </a:tabLst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mbria" pitchFamily="18" charset="0"/>
                    <a:cs typeface="Arial" pitchFamily="34" charset="0"/>
                  </a:rPr>
                  <a:t>B. small particles from smoke are collected by charged plates.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02" name="Text Box 78"/>
              <p:cNvSpPr txBox="1">
                <a:spLocks noChangeArrowheads="1"/>
              </p:cNvSpPr>
              <p:nvPr/>
            </p:nvSpPr>
            <p:spPr bwMode="auto">
              <a:xfrm>
                <a:off x="4104" y="3330"/>
                <a:ext cx="3685" cy="8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647700" algn="l"/>
                  </a:tabLst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mbria" pitchFamily="18" charset="0"/>
                    <a:cs typeface="Arial" pitchFamily="34" charset="0"/>
                  </a:rPr>
                  <a:t>A. vehicles are covered with an even coat of charged paint.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01" name="Text Box 79"/>
              <p:cNvSpPr txBox="1">
                <a:spLocks noChangeArrowheads="1"/>
              </p:cNvSpPr>
              <p:nvPr/>
            </p:nvSpPr>
            <p:spPr bwMode="auto">
              <a:xfrm>
                <a:off x="4089" y="7360"/>
                <a:ext cx="3685" cy="8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647700" algn="l"/>
                  </a:tabLst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mbria" pitchFamily="18" charset="0"/>
                    <a:cs typeface="Arial" pitchFamily="34" charset="0"/>
                  </a:rPr>
                  <a:t>E. a human heart can be restarted by a controlled electric shock.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00" name="Text Box 81"/>
              <p:cNvSpPr txBox="1">
                <a:spLocks noChangeArrowheads="1"/>
              </p:cNvSpPr>
              <p:nvPr/>
            </p:nvSpPr>
            <p:spPr bwMode="auto">
              <a:xfrm>
                <a:off x="4089" y="6330"/>
                <a:ext cx="3685" cy="8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647700" algn="l"/>
                  </a:tabLst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mbria" pitchFamily="18" charset="0"/>
                    <a:cs typeface="Arial" pitchFamily="34" charset="0"/>
                  </a:rPr>
                  <a:t>D. fields are covered with an even covering of fertiliser or insecticide.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26"/>
          <p:cNvSpPr>
            <a:spLocks noGrp="1" noChangeArrowheads="1"/>
          </p:cNvSpPr>
          <p:nvPr>
            <p:ph idx="1"/>
          </p:nvPr>
        </p:nvSpPr>
        <p:spPr bwMode="auto">
          <a:xfrm>
            <a:off x="142844" y="1071547"/>
            <a:ext cx="728664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Match each use of static electricity with a brief description of how it works.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071546"/>
          <a:ext cx="871543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3192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8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electrostatics is useful for electrostatic dust precipitators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static electricity can be useful for electrostatic dust precipitators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baseline="0" dirty="0" smtClean="0"/>
                        <a:t>Explain</a:t>
                      </a:r>
                      <a:r>
                        <a:rPr lang="en-GB" u="none" baseline="0" dirty="0" smtClean="0"/>
                        <a:t> how static electricity is used in electrostatic dust precipitators in terms of electron </a:t>
                      </a:r>
                      <a:r>
                        <a:rPr lang="en-GB" u="none" baseline="0" dirty="0" smtClean="0"/>
                        <a:t>movement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64357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algn="ctr"/>
            <a:r>
              <a:rPr lang="en-GB" dirty="0"/>
              <a:t>negative</a:t>
            </a:r>
            <a:r>
              <a:rPr lang="en-GB" b="1" dirty="0"/>
              <a:t> • </a:t>
            </a:r>
            <a:r>
              <a:rPr lang="en-GB" dirty="0"/>
              <a:t>defibrillator</a:t>
            </a:r>
            <a:r>
              <a:rPr lang="en-GB" b="1" dirty="0"/>
              <a:t> • </a:t>
            </a:r>
            <a:r>
              <a:rPr lang="en-GB" dirty="0"/>
              <a:t>electrostatic</a:t>
            </a:r>
            <a:r>
              <a:rPr lang="en-GB" b="1" dirty="0"/>
              <a:t> • </a:t>
            </a:r>
            <a:r>
              <a:rPr lang="en-GB" dirty="0"/>
              <a:t>paddle</a:t>
            </a:r>
            <a:r>
              <a:rPr lang="en-GB" b="1" dirty="0"/>
              <a:t> • </a:t>
            </a:r>
            <a:r>
              <a:rPr lang="en-GB" dirty="0"/>
              <a:t>conductor</a:t>
            </a:r>
            <a:r>
              <a:rPr lang="en-GB" b="1" dirty="0"/>
              <a:t> • </a:t>
            </a:r>
            <a:r>
              <a:rPr lang="en-GB" dirty="0"/>
              <a:t>charge</a:t>
            </a:r>
            <a:r>
              <a:rPr lang="en-GB" b="1" dirty="0"/>
              <a:t> • </a:t>
            </a:r>
            <a:r>
              <a:rPr lang="en-GB" dirty="0"/>
              <a:t>dust precipitator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7954963" y="0"/>
            <a:ext cx="1189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Starter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187450" y="1303338"/>
            <a:ext cx="67691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2600" b="1">
                <a:latin typeface="Comic Sans MS" pitchFamily="66" charset="0"/>
              </a:rPr>
              <a:t>Solve the following anagrams (all connected with charge and electrostatics):</a:t>
            </a:r>
          </a:p>
          <a:p>
            <a:endParaRPr lang="en-GB" sz="2400" b="1">
              <a:latin typeface="Comic Sans MS" pitchFamily="66" charset="0"/>
            </a:endParaRPr>
          </a:p>
          <a:p>
            <a:pPr algn="ctr"/>
            <a:r>
              <a:rPr lang="en-GB" sz="2400">
                <a:latin typeface="Comic Sans MS" pitchFamily="66" charset="0"/>
              </a:rPr>
              <a:t>cattis</a:t>
            </a:r>
          </a:p>
          <a:p>
            <a:pPr algn="ctr"/>
            <a:r>
              <a:rPr lang="en-GB" sz="2400">
                <a:latin typeface="Comic Sans MS" pitchFamily="66" charset="0"/>
              </a:rPr>
              <a:t>chosk</a:t>
            </a:r>
          </a:p>
          <a:p>
            <a:pPr algn="ctr"/>
            <a:r>
              <a:rPr lang="en-GB" sz="2400">
                <a:latin typeface="Comic Sans MS" pitchFamily="66" charset="0"/>
              </a:rPr>
              <a:t>desplad</a:t>
            </a:r>
          </a:p>
          <a:p>
            <a:pPr algn="ctr"/>
            <a:r>
              <a:rPr lang="en-GB" sz="2400">
                <a:latin typeface="Comic Sans MS" pitchFamily="66" charset="0"/>
              </a:rPr>
              <a:t>garech</a:t>
            </a:r>
          </a:p>
          <a:p>
            <a:pPr algn="ctr"/>
            <a:r>
              <a:rPr lang="en-GB" sz="2400">
                <a:latin typeface="Comic Sans MS" pitchFamily="66" charset="0"/>
              </a:rPr>
              <a:t>raid rifle bolt</a:t>
            </a:r>
          </a:p>
          <a:p>
            <a:pPr algn="ctr"/>
            <a:r>
              <a:rPr lang="en-GB" sz="2400">
                <a:latin typeface="Comic Sans MS" pitchFamily="66" charset="0"/>
              </a:rPr>
              <a:t>rathe</a:t>
            </a:r>
          </a:p>
          <a:p>
            <a:pPr algn="ctr"/>
            <a:r>
              <a:rPr lang="en-GB" sz="2400">
                <a:latin typeface="Comic Sans MS" pitchFamily="66" charset="0"/>
              </a:rPr>
              <a:t>regyne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042988" y="836613"/>
            <a:ext cx="7200900" cy="528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 u="sng"/>
              <a:t>ANSWERS</a:t>
            </a:r>
          </a:p>
          <a:p>
            <a:pPr algn="ctr">
              <a:spcBef>
                <a:spcPct val="50000"/>
              </a:spcBef>
            </a:pPr>
            <a:endParaRPr lang="en-GB" sz="4000" b="1" u="sng"/>
          </a:p>
          <a:p>
            <a:pPr algn="ctr"/>
            <a:r>
              <a:rPr lang="en-GB" sz="3000"/>
              <a:t>Static</a:t>
            </a:r>
          </a:p>
          <a:p>
            <a:pPr algn="ctr"/>
            <a:r>
              <a:rPr lang="en-GB" sz="3000"/>
              <a:t>Shock</a:t>
            </a:r>
          </a:p>
          <a:p>
            <a:pPr algn="ctr"/>
            <a:r>
              <a:rPr lang="en-GB" sz="3000"/>
              <a:t>Paddles</a:t>
            </a:r>
          </a:p>
          <a:p>
            <a:pPr algn="ctr"/>
            <a:r>
              <a:rPr lang="en-GB" sz="3000"/>
              <a:t>Charge</a:t>
            </a:r>
          </a:p>
          <a:p>
            <a:pPr algn="ctr"/>
            <a:r>
              <a:rPr lang="en-GB" sz="3000"/>
              <a:t>Defibrillator </a:t>
            </a:r>
          </a:p>
          <a:p>
            <a:pPr algn="ctr"/>
            <a:r>
              <a:rPr lang="en-GB" sz="3000"/>
              <a:t>Heart</a:t>
            </a:r>
          </a:p>
          <a:p>
            <a:pPr algn="ctr"/>
            <a:r>
              <a:rPr lang="en-GB" sz="3000"/>
              <a:t>Energy</a:t>
            </a:r>
          </a:p>
          <a:p>
            <a:pPr algn="ctr"/>
            <a:endParaRPr lang="en-GB"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43884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3600" dirty="0" smtClean="0"/>
              <a:t>Understand </a:t>
            </a:r>
            <a:r>
              <a:rPr lang="en-GB" sz="3600" dirty="0"/>
              <a:t>the </a:t>
            </a:r>
            <a:r>
              <a:rPr lang="en-GB" sz="3600" dirty="0" smtClean="0"/>
              <a:t>uses </a:t>
            </a:r>
            <a:r>
              <a:rPr lang="en-GB" sz="3600" dirty="0"/>
              <a:t>of </a:t>
            </a:r>
            <a:r>
              <a:rPr lang="en-GB" sz="3600" dirty="0" smtClean="0"/>
              <a:t>electrostatics, particularly in</a:t>
            </a:r>
            <a:r>
              <a:rPr lang="en-GB" sz="3600" dirty="0" smtClean="0"/>
              <a:t> </a:t>
            </a:r>
            <a:r>
              <a:rPr lang="en-GB" sz="3600" dirty="0" smtClean="0"/>
              <a:t>dust precipitators</a:t>
            </a:r>
            <a:endParaRPr lang="en-GB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071546"/>
          <a:ext cx="871543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3192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8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electrostatics is useful for electrostatic dust precipitators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static electricity can be useful for electrostatic dust precipitators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baseline="0" dirty="0" smtClean="0"/>
                        <a:t>Explain</a:t>
                      </a:r>
                      <a:r>
                        <a:rPr lang="en-GB" u="none" baseline="0" dirty="0" smtClean="0"/>
                        <a:t> how static electricity is used in electrostatic dust precipitators in terms of electron </a:t>
                      </a:r>
                      <a:r>
                        <a:rPr lang="en-GB" u="none" baseline="0" dirty="0" smtClean="0"/>
                        <a:t>movement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64357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algn="ctr"/>
            <a:r>
              <a:rPr lang="en-GB" dirty="0"/>
              <a:t>negative</a:t>
            </a:r>
            <a:r>
              <a:rPr lang="en-GB" b="1" dirty="0"/>
              <a:t> • </a:t>
            </a:r>
            <a:r>
              <a:rPr lang="en-GB" dirty="0"/>
              <a:t>defibrillator</a:t>
            </a:r>
            <a:r>
              <a:rPr lang="en-GB" b="1" dirty="0"/>
              <a:t> • </a:t>
            </a:r>
            <a:r>
              <a:rPr lang="en-GB" dirty="0"/>
              <a:t>electrostatic</a:t>
            </a:r>
            <a:r>
              <a:rPr lang="en-GB" b="1" dirty="0"/>
              <a:t> • </a:t>
            </a:r>
            <a:r>
              <a:rPr lang="en-GB" dirty="0"/>
              <a:t>paddle</a:t>
            </a:r>
            <a:r>
              <a:rPr lang="en-GB" b="1" dirty="0"/>
              <a:t> • </a:t>
            </a:r>
            <a:r>
              <a:rPr lang="en-GB" dirty="0"/>
              <a:t>conductor</a:t>
            </a:r>
            <a:r>
              <a:rPr lang="en-GB" b="1" dirty="0"/>
              <a:t> • </a:t>
            </a:r>
            <a:r>
              <a:rPr lang="en-GB" dirty="0"/>
              <a:t>charge</a:t>
            </a:r>
            <a:r>
              <a:rPr lang="en-GB" b="1" dirty="0"/>
              <a:t> • </a:t>
            </a:r>
            <a:r>
              <a:rPr lang="en-GB" dirty="0"/>
              <a:t>dust precipitator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42844" y="142852"/>
            <a:ext cx="4752975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 b="1" u="sng" dirty="0"/>
              <a:t>There are many uses of</a:t>
            </a:r>
          </a:p>
          <a:p>
            <a:pPr>
              <a:spcBef>
                <a:spcPct val="50000"/>
              </a:spcBef>
            </a:pPr>
            <a:r>
              <a:rPr lang="en-GB" sz="2600" b="1" u="sng" dirty="0"/>
              <a:t>static electricity: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GB" sz="2200" dirty="0">
                <a:latin typeface="Comic Sans MS" pitchFamily="66" charset="0"/>
              </a:rPr>
              <a:t>A paint sprayer charges paint droplets to give an even </a:t>
            </a:r>
            <a:r>
              <a:rPr lang="en-GB" sz="2200" dirty="0" smtClean="0">
                <a:latin typeface="Comic Sans MS" pitchFamily="66" charset="0"/>
              </a:rPr>
              <a:t>coverage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GB" sz="2200" dirty="0" smtClean="0">
                <a:latin typeface="Comic Sans MS" pitchFamily="66" charset="0"/>
              </a:rPr>
              <a:t>Crop sprayers on farms work in the same way.</a:t>
            </a:r>
            <a:endParaRPr lang="en-GB" sz="22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GB" sz="2200" dirty="0">
                <a:latin typeface="Comic Sans MS" pitchFamily="66" charset="0"/>
              </a:rPr>
              <a:t>A photocopier and laser printer use charged particles to produce an image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GB" sz="2200" dirty="0">
                <a:latin typeface="Comic Sans MS" pitchFamily="66" charset="0"/>
              </a:rPr>
              <a:t>Charged plates inside factory chimneys are used to remove dust particles from smoke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GB" sz="2200" dirty="0">
                <a:latin typeface="Comic Sans MS" pitchFamily="66" charset="0"/>
              </a:rPr>
              <a:t>A </a:t>
            </a:r>
            <a:r>
              <a:rPr lang="en-GB" sz="2200" dirty="0" err="1">
                <a:latin typeface="Comic Sans MS" pitchFamily="66" charset="0"/>
              </a:rPr>
              <a:t>defribrilator</a:t>
            </a:r>
            <a:r>
              <a:rPr lang="en-GB" sz="2200" dirty="0">
                <a:latin typeface="Comic Sans MS" pitchFamily="66" charset="0"/>
              </a:rPr>
              <a:t> delivers a controlled electric shock through a patients chest to restart their heart</a:t>
            </a:r>
          </a:p>
        </p:txBody>
      </p:sp>
      <p:pic>
        <p:nvPicPr>
          <p:cNvPr id="44038" name="Picture 6" descr="TOCL01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476250"/>
            <a:ext cx="3240087" cy="2774950"/>
          </a:xfrm>
          <a:prstGeom prst="rect">
            <a:avLst/>
          </a:prstGeom>
          <a:noFill/>
        </p:spPr>
      </p:pic>
      <p:pic>
        <p:nvPicPr>
          <p:cNvPr id="44040" name="Picture 8" descr="photocopi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357563"/>
            <a:ext cx="2795588" cy="3167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 fontScale="90000"/>
          </a:bodyPr>
          <a:lstStyle/>
          <a:p>
            <a:r>
              <a:rPr lang="en-GB" sz="3200"/>
              <a:t>Uses of static electricity:  </a:t>
            </a:r>
            <a:br>
              <a:rPr lang="en-GB" sz="3200"/>
            </a:br>
            <a:r>
              <a:rPr lang="en-GB" sz="3200"/>
              <a:t>1. Photocopier</a:t>
            </a:r>
          </a:p>
        </p:txBody>
      </p:sp>
      <p:pic>
        <p:nvPicPr>
          <p:cNvPr id="104452" name="Picture 4" descr="p164b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341438"/>
            <a:ext cx="5472112" cy="2720975"/>
          </a:xfrm>
          <a:prstGeom prst="rect">
            <a:avLst/>
          </a:prstGeom>
          <a:noFill/>
        </p:spPr>
      </p:pic>
      <p:pic>
        <p:nvPicPr>
          <p:cNvPr id="104453" name="Picture 5" descr="p164b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2924175"/>
            <a:ext cx="5111750" cy="3309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4" name="Picture 6" descr="p164b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33375"/>
            <a:ext cx="5761038" cy="2787650"/>
          </a:xfrm>
          <a:prstGeom prst="rect">
            <a:avLst/>
          </a:prstGeom>
          <a:noFill/>
        </p:spPr>
      </p:pic>
      <p:pic>
        <p:nvPicPr>
          <p:cNvPr id="140295" name="Picture 7" descr="p164b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0088" y="2924175"/>
            <a:ext cx="5903912" cy="282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GB" sz="3200"/>
              <a:t>3. Paint spraying</a:t>
            </a:r>
          </a:p>
        </p:txBody>
      </p:sp>
      <p:graphicFrame>
        <p:nvGraphicFramePr>
          <p:cNvPr id="122883" name="Object 3"/>
          <p:cNvGraphicFramePr>
            <a:graphicFrameLocks noChangeAspect="1"/>
          </p:cNvGraphicFramePr>
          <p:nvPr>
            <p:ph idx="1"/>
          </p:nvPr>
        </p:nvGraphicFramePr>
        <p:xfrm>
          <a:off x="468313" y="1196975"/>
          <a:ext cx="3748087" cy="3887788"/>
        </p:xfrm>
        <a:graphic>
          <a:graphicData uri="http://schemas.openxmlformats.org/presentationml/2006/ole">
            <p:oleObj spid="_x0000_s1026" name="Bitmap Image" r:id="rId4" imgW="2295238" imgH="2381582" progId="Paint.Picture">
              <p:embed/>
            </p:oleObj>
          </a:graphicData>
        </a:graphic>
      </p:graphicFrame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4427538" y="1196975"/>
            <a:ext cx="4319587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The spray nozzle is connected is connected to the positive terminal of an electrostatic generator.</a:t>
            </a:r>
          </a:p>
          <a:p>
            <a:pPr>
              <a:spcBef>
                <a:spcPct val="50000"/>
              </a:spcBef>
            </a:pPr>
            <a:r>
              <a:rPr lang="en-GB" sz="2000"/>
              <a:t>As the paint droplets leave they repel each other and spread out to form a fine cloud of paint.</a:t>
            </a:r>
          </a:p>
          <a:p>
            <a:pPr>
              <a:spcBef>
                <a:spcPct val="50000"/>
              </a:spcBef>
            </a:pPr>
            <a:r>
              <a:rPr lang="en-GB" sz="2000"/>
              <a:t>The metal panel to be painted is connected to the negative terminal.</a:t>
            </a:r>
          </a:p>
          <a:p>
            <a:pPr>
              <a:spcBef>
                <a:spcPct val="50000"/>
              </a:spcBef>
            </a:pPr>
            <a:r>
              <a:rPr lang="en-GB" sz="2000"/>
              <a:t>The negatively charged metal panel attracts the positively charged paint.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r>
              <a:rPr lang="en-GB" dirty="0" smtClean="0"/>
              <a:t>Electrostatic Dust Precipitators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Gases emitted from the chimneys of many factories and power </a:t>
            </a:r>
          </a:p>
          <a:p>
            <a:pPr>
              <a:buNone/>
            </a:pPr>
            <a:r>
              <a:rPr lang="en-GB" sz="2400" dirty="0" smtClean="0"/>
              <a:t>stations contain harmful particles that pollute the atmosphere.  </a:t>
            </a:r>
          </a:p>
          <a:p>
            <a:pPr>
              <a:buNone/>
            </a:pPr>
            <a:r>
              <a:rPr lang="en-GB" sz="2400" dirty="0" smtClean="0"/>
              <a:t>A </a:t>
            </a:r>
            <a:r>
              <a:rPr lang="en-GB" sz="2400" b="1" dirty="0" smtClean="0"/>
              <a:t>dust precipitator</a:t>
            </a:r>
            <a:r>
              <a:rPr lang="en-GB" sz="2400" dirty="0" smtClean="0"/>
              <a:t> is used to remove these particles.</a:t>
            </a:r>
          </a:p>
          <a:p>
            <a:r>
              <a:rPr lang="en-GB" sz="2400" dirty="0" smtClean="0"/>
              <a:t>Metal plates and a grid/rods are put into the chimney</a:t>
            </a:r>
          </a:p>
          <a:p>
            <a:r>
              <a:rPr lang="en-GB" sz="2400" dirty="0" smtClean="0"/>
              <a:t>They are connected to a high-voltage supply so that the </a:t>
            </a:r>
            <a:r>
              <a:rPr lang="en-GB" sz="2400" dirty="0" err="1" smtClean="0"/>
              <a:t>frid</a:t>
            </a:r>
            <a:r>
              <a:rPr lang="en-GB" sz="2400" dirty="0" smtClean="0"/>
              <a:t> becomes negatively charged.</a:t>
            </a:r>
          </a:p>
          <a:p>
            <a:r>
              <a:rPr lang="en-GB" sz="2400" dirty="0" smtClean="0"/>
              <a:t>The plates are earthed and gain the opposite charge to the grid</a:t>
            </a:r>
            <a:endParaRPr lang="en-GB" sz="2400" dirty="0" smtClean="0"/>
          </a:p>
          <a:p>
            <a:pPr>
              <a:buNone/>
            </a:pPr>
            <a:endParaRPr lang="en-GB" sz="2400" b="1" dirty="0"/>
          </a:p>
        </p:txBody>
      </p:sp>
      <p:pic>
        <p:nvPicPr>
          <p:cNvPr id="2050" name="Picture 2" descr="Smoke particles pick up a negative charge as they pass the negatively charged metal grid. These smoke particles are attracted to positively charged collecting pla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3900" y="3886199"/>
            <a:ext cx="4610100" cy="2971801"/>
          </a:xfrm>
          <a:prstGeom prst="rect">
            <a:avLst/>
          </a:prstGeom>
          <a:noFill/>
        </p:spPr>
      </p:pic>
      <p:pic>
        <p:nvPicPr>
          <p:cNvPr id="5" name="Picture 6" descr="p164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9066"/>
            <a:ext cx="4500562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661</Words>
  <Application>Microsoft Office PowerPoint</Application>
  <PresentationFormat>On-screen Show (4:3)</PresentationFormat>
  <Paragraphs>123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Bitmap Image</vt:lpstr>
      <vt:lpstr>P4: Radiation for Life</vt:lpstr>
      <vt:lpstr>Slide 2</vt:lpstr>
      <vt:lpstr>Lesson Objectives</vt:lpstr>
      <vt:lpstr>Slide 4</vt:lpstr>
      <vt:lpstr>Slide 5</vt:lpstr>
      <vt:lpstr>Uses of static electricity:   1. Photocopier</vt:lpstr>
      <vt:lpstr>Slide 7</vt:lpstr>
      <vt:lpstr>3. Paint spraying</vt:lpstr>
      <vt:lpstr>Electrostatic Dust Precipitators</vt:lpstr>
      <vt:lpstr>Electrostatic Dust Precipitators</vt:lpstr>
      <vt:lpstr>Can you make sense of it?</vt:lpstr>
      <vt:lpstr>Electrostatic Dust Precipitators</vt:lpstr>
      <vt:lpstr>Plenary</vt:lpstr>
      <vt:lpstr>Slide 14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C2: Chemical Resources</dc:title>
  <dc:creator> </dc:creator>
  <cp:lastModifiedBy> </cp:lastModifiedBy>
  <cp:revision>10</cp:revision>
  <dcterms:created xsi:type="dcterms:W3CDTF">2012-08-26T14:24:09Z</dcterms:created>
  <dcterms:modified xsi:type="dcterms:W3CDTF">2012-08-27T16:00:47Z</dcterms:modified>
</cp:coreProperties>
</file>