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5" r:id="rId2"/>
    <p:sldId id="268" r:id="rId3"/>
    <p:sldId id="270" r:id="rId4"/>
    <p:sldId id="280" r:id="rId5"/>
    <p:sldId id="281" r:id="rId6"/>
    <p:sldId id="287" r:id="rId7"/>
    <p:sldId id="272" r:id="rId8"/>
    <p:sldId id="273" r:id="rId9"/>
    <p:sldId id="282" r:id="rId10"/>
    <p:sldId id="283" r:id="rId11"/>
    <p:sldId id="284" r:id="rId12"/>
    <p:sldId id="276" r:id="rId13"/>
    <p:sldId id="289" r:id="rId14"/>
    <p:sldId id="290" r:id="rId15"/>
    <p:sldId id="277" r:id="rId16"/>
    <p:sldId id="288" r:id="rId17"/>
    <p:sldId id="278" r:id="rId18"/>
    <p:sldId id="279" r:id="rId19"/>
    <p:sldId id="271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16CDD-0331-40D5-A631-08AB67E828AB}" type="datetimeFigureOut">
              <a:rPr lang="en-US" smtClean="0"/>
              <a:pPr/>
              <a:t>8/20/2013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2467-6731-4B1B-8B71-6D34C166B7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0FEFA-9E41-4AD3-8545-4165242CEA9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146F2-63CB-4D61-8391-859FB487B85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AFDAE-81E8-49EA-B305-86AC58BF367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Q3 for HT</a:t>
            </a:r>
          </a:p>
          <a:p>
            <a:r>
              <a:rPr lang="en-GB" dirty="0" smtClean="0"/>
              <a:t>WS could be for plenary LD. Or draw a potential</a:t>
            </a:r>
            <a:r>
              <a:rPr lang="en-GB" baseline="0" dirty="0" smtClean="0"/>
              <a:t> divider circuit on white boards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467-6731-4B1B-8B71-6D34C166B7B3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LD</a:t>
            </a:r>
            <a:r>
              <a:rPr lang="en-GB" baseline="0" dirty="0" smtClean="0"/>
              <a:t> </a:t>
            </a:r>
            <a:r>
              <a:rPr lang="en-GB" dirty="0" smtClean="0"/>
              <a:t>draw a potential</a:t>
            </a:r>
            <a:r>
              <a:rPr lang="en-GB" baseline="0" dirty="0" smtClean="0"/>
              <a:t> divider circuit on white boards that includes a </a:t>
            </a:r>
            <a:r>
              <a:rPr lang="en-GB" baseline="0" smtClean="0"/>
              <a:t>variable resistor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2467-6731-4B1B-8B71-6D34C166B7B3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DE672-AE4F-4718-B4A1-4C76CB68F14C}" type="datetimeFigureOut">
              <a:rPr lang="en-GB" smtClean="0"/>
              <a:pPr/>
              <a:t>20/08/2013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F394A2-010E-4C7B-90E5-A8F9C9A047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triple_ocr_gateway/electricity_for_gadgets/sharing/revision/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44037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dirty="0">
                <a:solidFill>
                  <a:srgbClr val="000066"/>
                </a:solidFill>
                <a:latin typeface="Arial" charset="0"/>
              </a:rPr>
              <a:t>A filament bulb has a current of </a:t>
            </a:r>
            <a:r>
              <a:rPr lang="en-GB" sz="2400" dirty="0" smtClean="0">
                <a:solidFill>
                  <a:srgbClr val="000066"/>
                </a:solidFill>
                <a:latin typeface="Arial" charset="0"/>
              </a:rPr>
              <a:t>5</a:t>
            </a:r>
            <a:r>
              <a:rPr lang="en-GB" sz="10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400" dirty="0">
                <a:solidFill>
                  <a:srgbClr val="000066"/>
                </a:solidFill>
                <a:latin typeface="Arial" charset="0"/>
              </a:rPr>
              <a:t>A running through it, with a potential difference of </a:t>
            </a:r>
            <a:r>
              <a:rPr lang="en-GB" sz="2400" dirty="0" smtClean="0">
                <a:solidFill>
                  <a:srgbClr val="000066"/>
                </a:solidFill>
                <a:latin typeface="Arial" charset="0"/>
              </a:rPr>
              <a:t>50</a:t>
            </a:r>
            <a:r>
              <a:rPr lang="en-GB" sz="10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400" dirty="0">
                <a:solidFill>
                  <a:srgbClr val="000066"/>
                </a:solidFill>
                <a:latin typeface="Arial" charset="0"/>
              </a:rPr>
              <a:t>V across it. </a:t>
            </a:r>
          </a:p>
          <a:p>
            <a:pPr algn="l">
              <a:spcBef>
                <a:spcPct val="50000"/>
              </a:spcBef>
            </a:pPr>
            <a:r>
              <a:rPr lang="en-GB" sz="2400" dirty="0">
                <a:solidFill>
                  <a:srgbClr val="000066"/>
                </a:solidFill>
                <a:latin typeface="Arial" charset="0"/>
              </a:rPr>
              <a:t>What is the resistance of the filament in the bulb? 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868144" y="3356992"/>
            <a:ext cx="25685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    V 	=  </a:t>
            </a:r>
            <a:r>
              <a:rPr lang="en-GB" sz="2800" b="1" dirty="0">
                <a:solidFill>
                  <a:srgbClr val="000066"/>
                </a:solidFill>
              </a:rPr>
              <a:t>I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R</a:t>
            </a:r>
          </a:p>
          <a:p>
            <a:pPr algn="l"/>
            <a:endParaRPr lang="en-GB" sz="600" b="1" dirty="0">
              <a:solidFill>
                <a:srgbClr val="000066"/>
              </a:solidFill>
              <a:latin typeface="Arial" charset="0"/>
            </a:endParaRPr>
          </a:p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    R	=  </a:t>
            </a:r>
            <a:r>
              <a:rPr lang="en-GB" sz="2800" b="1" u="sng" dirty="0">
                <a:solidFill>
                  <a:srgbClr val="000066"/>
                </a:solidFill>
                <a:latin typeface="Arial" charset="0"/>
              </a:rPr>
              <a:t>V</a:t>
            </a:r>
          </a:p>
          <a:p>
            <a:pPr algn="l"/>
            <a:r>
              <a:rPr lang="en-GB" sz="2800" b="1" dirty="0">
                <a:solidFill>
                  <a:srgbClr val="000066"/>
                </a:solidFill>
              </a:rPr>
              <a:t>	 </a:t>
            </a:r>
            <a:r>
              <a:rPr lang="en-GB" sz="2400" b="1" dirty="0">
                <a:solidFill>
                  <a:srgbClr val="000066"/>
                </a:solidFill>
              </a:rPr>
              <a:t>  </a:t>
            </a:r>
            <a:r>
              <a:rPr lang="en-GB" sz="2800" b="1" dirty="0">
                <a:solidFill>
                  <a:srgbClr val="000066"/>
                </a:solidFill>
              </a:rPr>
              <a:t>I</a:t>
            </a:r>
          </a:p>
          <a:p>
            <a:pPr algn="l"/>
            <a:endParaRPr lang="en-GB" sz="600" b="1" dirty="0">
              <a:solidFill>
                <a:srgbClr val="000066"/>
              </a:solidFill>
              <a:latin typeface="Arial" charset="0"/>
            </a:endParaRPr>
          </a:p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    	=  </a:t>
            </a:r>
            <a:r>
              <a:rPr lang="en-GB" sz="2800" b="1" u="sng" dirty="0" smtClean="0">
                <a:solidFill>
                  <a:srgbClr val="000066"/>
                </a:solidFill>
                <a:latin typeface="Arial" charset="0"/>
              </a:rPr>
              <a:t>50</a:t>
            </a:r>
            <a:r>
              <a:rPr lang="en-GB" sz="1000" b="1" u="sng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000066"/>
                </a:solidFill>
                <a:latin typeface="Arial" charset="0"/>
              </a:rPr>
              <a:t>V</a:t>
            </a:r>
          </a:p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	     </a:t>
            </a:r>
            <a:r>
              <a:rPr lang="en-GB" sz="2800" b="1" dirty="0" smtClean="0">
                <a:solidFill>
                  <a:srgbClr val="000066"/>
                </a:solidFill>
                <a:latin typeface="Arial" charset="0"/>
              </a:rPr>
              <a:t>5</a:t>
            </a:r>
            <a:r>
              <a:rPr lang="en-GB" sz="10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A</a:t>
            </a:r>
          </a:p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	</a:t>
            </a:r>
            <a:r>
              <a:rPr lang="en-GB" sz="2800" b="1" dirty="0">
                <a:solidFill>
                  <a:srgbClr val="CC00CC"/>
                </a:solidFill>
                <a:latin typeface="Arial" charset="0"/>
              </a:rPr>
              <a:t>=  </a:t>
            </a:r>
            <a:r>
              <a:rPr lang="en-GB" sz="2800" b="1" dirty="0" smtClean="0">
                <a:solidFill>
                  <a:srgbClr val="CC00CC"/>
                </a:solidFill>
                <a:latin typeface="Arial" charset="0"/>
              </a:rPr>
              <a:t>10 </a:t>
            </a:r>
            <a:r>
              <a:rPr lang="en-GB" sz="2800" b="1" dirty="0">
                <a:solidFill>
                  <a:srgbClr val="CC00CC"/>
                </a:solidFill>
                <a:latin typeface="Arial" charset="0"/>
                <a:sym typeface="Symbol" pitchFamily="18" charset="2"/>
              </a:rPr>
              <a:t></a:t>
            </a:r>
          </a:p>
        </p:txBody>
      </p:sp>
      <p:pic>
        <p:nvPicPr>
          <p:cNvPr id="110599" name="Picture 7" descr="halogen bulb 3"/>
          <p:cNvPicPr>
            <a:picLocks noChangeAspect="1" noChangeArrowheads="1"/>
          </p:cNvPicPr>
          <p:nvPr/>
        </p:nvPicPr>
        <p:blipFill>
          <a:blip r:embed="rId3" cstate="print"/>
          <a:srcRect r="4781"/>
          <a:stretch>
            <a:fillRect/>
          </a:stretch>
        </p:blipFill>
        <p:spPr bwMode="auto">
          <a:xfrm>
            <a:off x="5127625" y="846138"/>
            <a:ext cx="3768725" cy="1781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78416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</a:t>
            </a:r>
            <a:r>
              <a:rPr lang="en-GB" sz="4000" dirty="0"/>
              <a:t>Calculating the resistance of a bulb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400800" y="762000"/>
            <a:ext cx="228600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876800" y="762000"/>
            <a:ext cx="213360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57200" y="1371600"/>
            <a:ext cx="82296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kumimoji="0" lang="en-GB" dirty="0">
                <a:solidFill>
                  <a:schemeClr val="tx1"/>
                </a:solidFill>
                <a:latin typeface="Book Antiqua" pitchFamily="18" charset="0"/>
              </a:rPr>
              <a:t>What happens if:</a:t>
            </a:r>
            <a:br>
              <a:rPr kumimoji="0" lang="en-GB" dirty="0">
                <a:solidFill>
                  <a:schemeClr val="tx1"/>
                </a:solidFill>
                <a:latin typeface="Book Antiqua" pitchFamily="18" charset="0"/>
              </a:rPr>
            </a:br>
            <a:endParaRPr kumimoji="0"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" y="14478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latin typeface="Book Antiqua" pitchFamily="18" charset="0"/>
              </a:rPr>
              <a:t>R</a:t>
            </a:r>
            <a:r>
              <a:rPr lang="en-GB" b="1" baseline="-25000" dirty="0">
                <a:latin typeface="Book Antiqua" pitchFamily="18" charset="0"/>
              </a:rPr>
              <a:t>1</a:t>
            </a:r>
            <a:r>
              <a:rPr lang="en-GB" b="1" dirty="0">
                <a:latin typeface="Book Antiqua" pitchFamily="18" charset="0"/>
              </a:rPr>
              <a:t> increases and R</a:t>
            </a:r>
            <a:r>
              <a:rPr lang="en-GB" b="1" baseline="-25000" dirty="0">
                <a:latin typeface="Book Antiqua" pitchFamily="18" charset="0"/>
              </a:rPr>
              <a:t>2</a:t>
            </a:r>
            <a:r>
              <a:rPr lang="en-GB" b="1" dirty="0">
                <a:latin typeface="Book Antiqua" pitchFamily="18" charset="0"/>
              </a:rPr>
              <a:t> is unchanged?	</a:t>
            </a:r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Book Antiqua" pitchFamily="18" charset="0"/>
              </a:rPr>
              <a:t>R</a:t>
            </a:r>
            <a:r>
              <a:rPr lang="en-GB" b="1" baseline="-25000" dirty="0">
                <a:latin typeface="Book Antiqua" pitchFamily="18" charset="0"/>
              </a:rPr>
              <a:t>1</a:t>
            </a:r>
            <a:r>
              <a:rPr lang="en-GB" b="1" dirty="0">
                <a:latin typeface="Book Antiqua" pitchFamily="18" charset="0"/>
              </a:rPr>
              <a:t> decreases and R</a:t>
            </a:r>
            <a:r>
              <a:rPr lang="en-GB" b="1" baseline="-25000" dirty="0">
                <a:latin typeface="Book Antiqua" pitchFamily="18" charset="0"/>
              </a:rPr>
              <a:t>2</a:t>
            </a:r>
            <a:r>
              <a:rPr lang="en-GB" b="1" dirty="0">
                <a:latin typeface="Book Antiqua" pitchFamily="18" charset="0"/>
              </a:rPr>
              <a:t> remains the same?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latin typeface="Book Antiqua" pitchFamily="18" charset="0"/>
              </a:rPr>
              <a:t>The values of both R</a:t>
            </a:r>
            <a:r>
              <a:rPr lang="en-GB" b="1" baseline="-25000" dirty="0">
                <a:latin typeface="Book Antiqua" pitchFamily="18" charset="0"/>
              </a:rPr>
              <a:t>1</a:t>
            </a:r>
            <a:r>
              <a:rPr lang="en-GB" b="1" dirty="0">
                <a:latin typeface="Book Antiqua" pitchFamily="18" charset="0"/>
              </a:rPr>
              <a:t> and R</a:t>
            </a:r>
            <a:r>
              <a:rPr lang="en-GB" b="1" baseline="-25000" dirty="0">
                <a:latin typeface="Book Antiqua" pitchFamily="18" charset="0"/>
              </a:rPr>
              <a:t>2</a:t>
            </a:r>
            <a:r>
              <a:rPr lang="en-GB" b="1" dirty="0">
                <a:latin typeface="Book Antiqua" pitchFamily="18" charset="0"/>
              </a:rPr>
              <a:t> are doubled?</a:t>
            </a:r>
            <a:endParaRPr lang="en-US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latin typeface="Book Antiqua" pitchFamily="18" charset="0"/>
              </a:rPr>
              <a:t>The values of both R</a:t>
            </a:r>
            <a:r>
              <a:rPr lang="en-GB" b="1" baseline="-25000" dirty="0">
                <a:latin typeface="Book Antiqua" pitchFamily="18" charset="0"/>
              </a:rPr>
              <a:t>1</a:t>
            </a:r>
            <a:r>
              <a:rPr lang="en-GB" b="1" dirty="0">
                <a:latin typeface="Book Antiqua" pitchFamily="18" charset="0"/>
              </a:rPr>
              <a:t> and R</a:t>
            </a:r>
            <a:r>
              <a:rPr lang="en-GB" b="1" baseline="-25000" dirty="0">
                <a:latin typeface="Book Antiqua" pitchFamily="18" charset="0"/>
              </a:rPr>
              <a:t>2</a:t>
            </a:r>
            <a:r>
              <a:rPr lang="en-GB" b="1" dirty="0">
                <a:latin typeface="Book Antiqua" pitchFamily="18" charset="0"/>
              </a:rPr>
              <a:t> are halved?</a:t>
            </a:r>
            <a:r>
              <a:rPr lang="en-GB" dirty="0">
                <a:latin typeface="Book Antiqua" pitchFamily="18" charset="0"/>
              </a:rPr>
              <a:t>	</a:t>
            </a:r>
            <a:endParaRPr lang="en-US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400" y="51816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latin typeface="Book Antiqua" pitchFamily="18" charset="0"/>
              </a:rPr>
              <a:t>The supply voltage V is trebled?</a:t>
            </a:r>
            <a:endParaRPr lang="en-US" dirty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953000" y="83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1</a:t>
            </a:r>
            <a:endParaRPr lang="en-US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34200" y="838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2</a:t>
            </a:r>
            <a:endParaRPr lang="en-US" b="1" dirty="0">
              <a:solidFill>
                <a:srgbClr val="990033"/>
              </a:solidFill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486400" y="1600200"/>
            <a:ext cx="4572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7391400" y="2362200"/>
            <a:ext cx="4572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477000" y="838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endParaRPr lang="en-US" dirty="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105400" y="53340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990033"/>
                </a:solidFill>
              </a:rPr>
              <a:t>x 3</a:t>
            </a:r>
            <a:endParaRPr lang="en-US" dirty="0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315200" y="531812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990033"/>
                </a:solidFill>
              </a:rPr>
              <a:t>x 3</a:t>
            </a:r>
            <a:endParaRPr lang="en-US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400800" y="556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990033"/>
                </a:solidFill>
              </a:rPr>
              <a:t>3V</a:t>
            </a:r>
            <a:endParaRPr lang="en-US" dirty="0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7391400" y="16002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5486400" y="24384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477000" y="167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endParaRPr lang="en-US" dirty="0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477000" y="243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endParaRPr lang="en-US" dirty="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4770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endParaRPr lang="en-US" dirty="0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477000" y="4419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endParaRPr lang="en-US" dirty="0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876800" y="3429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1</a:t>
            </a:r>
            <a:endParaRPr lang="en-US" dirty="0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8768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1</a:t>
            </a:r>
            <a:endParaRPr lang="en-US" dirty="0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010400" y="3429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2</a:t>
            </a:r>
            <a:endParaRPr lang="en-US" b="1" dirty="0">
              <a:solidFill>
                <a:srgbClr val="990033"/>
              </a:solidFill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086600" y="4419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V</a:t>
            </a:r>
            <a:r>
              <a:rPr lang="en-US" b="1" baseline="-25000" dirty="0">
                <a:solidFill>
                  <a:srgbClr val="990033"/>
                </a:solidFill>
              </a:rPr>
              <a:t>2</a:t>
            </a:r>
            <a:endParaRPr lang="en-US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 animBg="1"/>
      <p:bldP spid="8213" grpId="0" autoUpdateAnimBg="0"/>
      <p:bldP spid="8214" grpId="0" autoUpdateAnimBg="0"/>
      <p:bldP spid="8215" grpId="0" autoUpdateAnimBg="0"/>
      <p:bldP spid="8216" grpId="0" animBg="1"/>
      <p:bldP spid="8217" grpId="0" animBg="1"/>
      <p:bldP spid="8219" grpId="0" autoUpdateAnimBg="0"/>
      <p:bldP spid="8221" grpId="0" autoUpdateAnimBg="0"/>
      <p:bldP spid="8222" grpId="0" autoUpdateAnimBg="0"/>
      <p:bldP spid="8223" grpId="0" autoUpdateAnimBg="0"/>
      <p:bldP spid="8224" grpId="0" autoUpdateAnimBg="0"/>
      <p:bldP spid="8225" grpId="0" autoUpdateAnimBg="0"/>
      <p:bldP spid="8226" grpId="0" autoUpdateAnimBg="0"/>
      <p:bldP spid="82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69342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u="sng" dirty="0">
                <a:latin typeface="Book Antiqua" pitchFamily="18" charset="0"/>
              </a:rPr>
              <a:t>Uses of the potential divider</a:t>
            </a:r>
          </a:p>
          <a:p>
            <a:endParaRPr lang="en-GB" b="1" u="sng" dirty="0">
              <a:latin typeface="Book Antiqua" pitchFamily="18" charset="0"/>
            </a:endParaRPr>
          </a:p>
          <a:p>
            <a:endParaRPr lang="en-GB" b="1" u="sng" dirty="0"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GB" dirty="0">
                <a:latin typeface="Book Antiqua" pitchFamily="18" charset="0"/>
              </a:rPr>
              <a:t>	</a:t>
            </a:r>
            <a:r>
              <a:rPr lang="en-GB" b="1" dirty="0">
                <a:solidFill>
                  <a:srgbClr val="990033"/>
                </a:solidFill>
                <a:latin typeface="Book Antiqua" pitchFamily="18" charset="0"/>
              </a:rPr>
              <a:t>To supply a variable voltage</a:t>
            </a:r>
          </a:p>
          <a:p>
            <a:pPr>
              <a:buFontTx/>
              <a:buChar char="•"/>
            </a:pPr>
            <a:endParaRPr lang="en-GB" b="1" dirty="0">
              <a:solidFill>
                <a:srgbClr val="990033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GB" b="1" dirty="0">
                <a:solidFill>
                  <a:srgbClr val="990033"/>
                </a:solidFill>
                <a:latin typeface="Book Antiqua" pitchFamily="18" charset="0"/>
              </a:rPr>
              <a:t>	To make an input sensor from other components - many detectors will switch on as a voltage goes above or below a certain threshold (such as in  a thermostat).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772816"/>
            <a:ext cx="785818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Practical </a:t>
            </a:r>
            <a:r>
              <a:rPr lang="en-GB" dirty="0" smtClean="0"/>
              <a:t>P6b01(part </a:t>
            </a:r>
            <a:r>
              <a:rPr lang="en-GB" dirty="0" smtClean="0"/>
              <a:t>b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I can design and construct a potential divider circuit to achieve a given output pd. 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i="1" dirty="0" smtClean="0"/>
              <a:t>	</a:t>
            </a:r>
          </a:p>
          <a:p>
            <a:pPr>
              <a:buNone/>
            </a:pPr>
            <a:r>
              <a:rPr lang="en-GB" sz="2400" i="1" dirty="0" smtClean="0"/>
              <a:t>	Equipment available: variety of resistors , leads, batteries, voltmeters.</a:t>
            </a:r>
            <a:endParaRPr lang="en-GB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7920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43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Some example questions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066800"/>
            <a:ext cx="4495800" cy="2225675"/>
            <a:chOff x="144" y="672"/>
            <a:chExt cx="2832" cy="1402"/>
          </a:xfrm>
        </p:grpSpPr>
        <p:sp>
          <p:nvSpPr>
            <p:cNvPr id="59436" name="Line 4"/>
            <p:cNvSpPr>
              <a:spLocks noChangeShapeType="1"/>
            </p:cNvSpPr>
            <p:nvPr/>
          </p:nvSpPr>
          <p:spPr bwMode="auto">
            <a:xfrm>
              <a:off x="506" y="772"/>
              <a:ext cx="1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37" name="Line 5"/>
            <p:cNvSpPr>
              <a:spLocks noChangeShapeType="1"/>
            </p:cNvSpPr>
            <p:nvPr/>
          </p:nvSpPr>
          <p:spPr bwMode="auto">
            <a:xfrm>
              <a:off x="1708" y="7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38" name="Line 6"/>
            <p:cNvSpPr>
              <a:spLocks noChangeShapeType="1"/>
            </p:cNvSpPr>
            <p:nvPr/>
          </p:nvSpPr>
          <p:spPr bwMode="auto">
            <a:xfrm>
              <a:off x="506" y="1972"/>
              <a:ext cx="23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39" name="Text Box 7"/>
            <p:cNvSpPr txBox="1">
              <a:spLocks noChangeArrowheads="1"/>
            </p:cNvSpPr>
            <p:nvPr/>
          </p:nvSpPr>
          <p:spPr bwMode="auto">
            <a:xfrm>
              <a:off x="192" y="1824"/>
              <a:ext cx="328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40" name="Text Box 8"/>
            <p:cNvSpPr txBox="1">
              <a:spLocks noChangeArrowheads="1"/>
            </p:cNvSpPr>
            <p:nvPr/>
          </p:nvSpPr>
          <p:spPr bwMode="auto">
            <a:xfrm>
              <a:off x="144" y="672"/>
              <a:ext cx="47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12V</a:t>
              </a:r>
              <a:endParaRPr lang="en-GB" sz="2000" baseline="-25000" dirty="0"/>
            </a:p>
          </p:txBody>
        </p:sp>
        <p:sp>
          <p:nvSpPr>
            <p:cNvPr id="59441" name="Rectangle 9"/>
            <p:cNvSpPr>
              <a:spLocks noChangeArrowheads="1"/>
            </p:cNvSpPr>
            <p:nvPr/>
          </p:nvSpPr>
          <p:spPr bwMode="auto">
            <a:xfrm>
              <a:off x="1653" y="9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42" name="Rectangle 10"/>
            <p:cNvSpPr>
              <a:spLocks noChangeArrowheads="1"/>
            </p:cNvSpPr>
            <p:nvPr/>
          </p:nvSpPr>
          <p:spPr bwMode="auto">
            <a:xfrm>
              <a:off x="1653" y="15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43" name="Line 11"/>
            <p:cNvSpPr>
              <a:spLocks noChangeShapeType="1"/>
            </p:cNvSpPr>
            <p:nvPr/>
          </p:nvSpPr>
          <p:spPr bwMode="auto">
            <a:xfrm>
              <a:off x="1708" y="1339"/>
              <a:ext cx="11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44" name="Text Box 12"/>
            <p:cNvSpPr txBox="1">
              <a:spLocks noChangeArrowheads="1"/>
            </p:cNvSpPr>
            <p:nvPr/>
          </p:nvSpPr>
          <p:spPr bwMode="auto">
            <a:xfrm>
              <a:off x="2496" y="1056"/>
              <a:ext cx="48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V</a:t>
              </a:r>
              <a:r>
                <a:rPr lang="en-GB" sz="2000" baseline="-25000" dirty="0"/>
                <a:t>OUT</a:t>
              </a:r>
            </a:p>
          </p:txBody>
        </p:sp>
        <p:sp>
          <p:nvSpPr>
            <p:cNvPr id="59445" name="Text Box 13"/>
            <p:cNvSpPr txBox="1">
              <a:spLocks noChangeArrowheads="1"/>
            </p:cNvSpPr>
            <p:nvPr/>
          </p:nvSpPr>
          <p:spPr bwMode="auto">
            <a:xfrm>
              <a:off x="2544" y="1680"/>
              <a:ext cx="327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46" name="Text Box 14"/>
            <p:cNvSpPr txBox="1">
              <a:spLocks noChangeArrowheads="1"/>
            </p:cNvSpPr>
            <p:nvPr/>
          </p:nvSpPr>
          <p:spPr bwMode="auto">
            <a:xfrm>
              <a:off x="1104" y="912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100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  <p:sp>
          <p:nvSpPr>
            <p:cNvPr id="59447" name="Text Box 15"/>
            <p:cNvSpPr txBox="1">
              <a:spLocks noChangeArrowheads="1"/>
            </p:cNvSpPr>
            <p:nvPr/>
          </p:nvSpPr>
          <p:spPr bwMode="auto">
            <a:xfrm>
              <a:off x="1104" y="1488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100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648200" y="4267200"/>
            <a:ext cx="4495800" cy="2225675"/>
            <a:chOff x="144" y="672"/>
            <a:chExt cx="2832" cy="1402"/>
          </a:xfrm>
        </p:grpSpPr>
        <p:sp>
          <p:nvSpPr>
            <p:cNvPr id="59424" name="Line 17"/>
            <p:cNvSpPr>
              <a:spLocks noChangeShapeType="1"/>
            </p:cNvSpPr>
            <p:nvPr/>
          </p:nvSpPr>
          <p:spPr bwMode="auto">
            <a:xfrm>
              <a:off x="506" y="772"/>
              <a:ext cx="1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25" name="Line 18"/>
            <p:cNvSpPr>
              <a:spLocks noChangeShapeType="1"/>
            </p:cNvSpPr>
            <p:nvPr/>
          </p:nvSpPr>
          <p:spPr bwMode="auto">
            <a:xfrm>
              <a:off x="1708" y="7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26" name="Line 19"/>
            <p:cNvSpPr>
              <a:spLocks noChangeShapeType="1"/>
            </p:cNvSpPr>
            <p:nvPr/>
          </p:nvSpPr>
          <p:spPr bwMode="auto">
            <a:xfrm>
              <a:off x="506" y="1972"/>
              <a:ext cx="23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27" name="Text Box 20"/>
            <p:cNvSpPr txBox="1">
              <a:spLocks noChangeArrowheads="1"/>
            </p:cNvSpPr>
            <p:nvPr/>
          </p:nvSpPr>
          <p:spPr bwMode="auto">
            <a:xfrm>
              <a:off x="192" y="1824"/>
              <a:ext cx="328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28" name="Text Box 21"/>
            <p:cNvSpPr txBox="1">
              <a:spLocks noChangeArrowheads="1"/>
            </p:cNvSpPr>
            <p:nvPr/>
          </p:nvSpPr>
          <p:spPr bwMode="auto">
            <a:xfrm>
              <a:off x="144" y="672"/>
              <a:ext cx="47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1.5V</a:t>
              </a:r>
              <a:endParaRPr lang="en-GB" sz="2000" baseline="-25000" dirty="0"/>
            </a:p>
          </p:txBody>
        </p:sp>
        <p:sp>
          <p:nvSpPr>
            <p:cNvPr id="59429" name="Rectangle 22"/>
            <p:cNvSpPr>
              <a:spLocks noChangeArrowheads="1"/>
            </p:cNvSpPr>
            <p:nvPr/>
          </p:nvSpPr>
          <p:spPr bwMode="auto">
            <a:xfrm>
              <a:off x="1653" y="9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30" name="Rectangle 23"/>
            <p:cNvSpPr>
              <a:spLocks noChangeArrowheads="1"/>
            </p:cNvSpPr>
            <p:nvPr/>
          </p:nvSpPr>
          <p:spPr bwMode="auto">
            <a:xfrm>
              <a:off x="1653" y="15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31" name="Line 24"/>
            <p:cNvSpPr>
              <a:spLocks noChangeShapeType="1"/>
            </p:cNvSpPr>
            <p:nvPr/>
          </p:nvSpPr>
          <p:spPr bwMode="auto">
            <a:xfrm>
              <a:off x="1708" y="1339"/>
              <a:ext cx="11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32" name="Text Box 25"/>
            <p:cNvSpPr txBox="1">
              <a:spLocks noChangeArrowheads="1"/>
            </p:cNvSpPr>
            <p:nvPr/>
          </p:nvSpPr>
          <p:spPr bwMode="auto">
            <a:xfrm>
              <a:off x="2496" y="1056"/>
              <a:ext cx="48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V</a:t>
              </a:r>
              <a:r>
                <a:rPr lang="en-GB" sz="2000" baseline="-25000" dirty="0"/>
                <a:t>OUT</a:t>
              </a:r>
            </a:p>
          </p:txBody>
        </p:sp>
        <p:sp>
          <p:nvSpPr>
            <p:cNvPr id="59433" name="Text Box 26"/>
            <p:cNvSpPr txBox="1">
              <a:spLocks noChangeArrowheads="1"/>
            </p:cNvSpPr>
            <p:nvPr/>
          </p:nvSpPr>
          <p:spPr bwMode="auto">
            <a:xfrm>
              <a:off x="2544" y="1680"/>
              <a:ext cx="327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34" name="Text Box 27"/>
            <p:cNvSpPr txBox="1">
              <a:spLocks noChangeArrowheads="1"/>
            </p:cNvSpPr>
            <p:nvPr/>
          </p:nvSpPr>
          <p:spPr bwMode="auto">
            <a:xfrm>
              <a:off x="1104" y="912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50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  <p:sp>
          <p:nvSpPr>
            <p:cNvPr id="59435" name="Text Box 28"/>
            <p:cNvSpPr txBox="1">
              <a:spLocks noChangeArrowheads="1"/>
            </p:cNvSpPr>
            <p:nvPr/>
          </p:nvSpPr>
          <p:spPr bwMode="auto">
            <a:xfrm>
              <a:off x="1104" y="1488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45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648200" y="1066800"/>
            <a:ext cx="4495800" cy="2225675"/>
            <a:chOff x="144" y="672"/>
            <a:chExt cx="2832" cy="1402"/>
          </a:xfrm>
        </p:grpSpPr>
        <p:sp>
          <p:nvSpPr>
            <p:cNvPr id="59412" name="Line 30"/>
            <p:cNvSpPr>
              <a:spLocks noChangeShapeType="1"/>
            </p:cNvSpPr>
            <p:nvPr/>
          </p:nvSpPr>
          <p:spPr bwMode="auto">
            <a:xfrm>
              <a:off x="506" y="772"/>
              <a:ext cx="1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13" name="Line 31"/>
            <p:cNvSpPr>
              <a:spLocks noChangeShapeType="1"/>
            </p:cNvSpPr>
            <p:nvPr/>
          </p:nvSpPr>
          <p:spPr bwMode="auto">
            <a:xfrm>
              <a:off x="1708" y="7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14" name="Line 32"/>
            <p:cNvSpPr>
              <a:spLocks noChangeShapeType="1"/>
            </p:cNvSpPr>
            <p:nvPr/>
          </p:nvSpPr>
          <p:spPr bwMode="auto">
            <a:xfrm>
              <a:off x="506" y="1972"/>
              <a:ext cx="23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15" name="Text Box 33"/>
            <p:cNvSpPr txBox="1">
              <a:spLocks noChangeArrowheads="1"/>
            </p:cNvSpPr>
            <p:nvPr/>
          </p:nvSpPr>
          <p:spPr bwMode="auto">
            <a:xfrm>
              <a:off x="192" y="1824"/>
              <a:ext cx="328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16" name="Text Box 34"/>
            <p:cNvSpPr txBox="1">
              <a:spLocks noChangeArrowheads="1"/>
            </p:cNvSpPr>
            <p:nvPr/>
          </p:nvSpPr>
          <p:spPr bwMode="auto">
            <a:xfrm>
              <a:off x="144" y="672"/>
              <a:ext cx="47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50V</a:t>
              </a:r>
              <a:endParaRPr lang="en-GB" sz="2000" baseline="-25000" dirty="0"/>
            </a:p>
          </p:txBody>
        </p:sp>
        <p:sp>
          <p:nvSpPr>
            <p:cNvPr id="59417" name="Rectangle 35"/>
            <p:cNvSpPr>
              <a:spLocks noChangeArrowheads="1"/>
            </p:cNvSpPr>
            <p:nvPr/>
          </p:nvSpPr>
          <p:spPr bwMode="auto">
            <a:xfrm>
              <a:off x="1653" y="9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18" name="Rectangle 36"/>
            <p:cNvSpPr>
              <a:spLocks noChangeArrowheads="1"/>
            </p:cNvSpPr>
            <p:nvPr/>
          </p:nvSpPr>
          <p:spPr bwMode="auto">
            <a:xfrm>
              <a:off x="1653" y="15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19" name="Line 37"/>
            <p:cNvSpPr>
              <a:spLocks noChangeShapeType="1"/>
            </p:cNvSpPr>
            <p:nvPr/>
          </p:nvSpPr>
          <p:spPr bwMode="auto">
            <a:xfrm>
              <a:off x="1708" y="1339"/>
              <a:ext cx="11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20" name="Text Box 38"/>
            <p:cNvSpPr txBox="1">
              <a:spLocks noChangeArrowheads="1"/>
            </p:cNvSpPr>
            <p:nvPr/>
          </p:nvSpPr>
          <p:spPr bwMode="auto">
            <a:xfrm>
              <a:off x="2496" y="1056"/>
              <a:ext cx="48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V</a:t>
              </a:r>
              <a:r>
                <a:rPr lang="en-GB" sz="2000" baseline="-25000" dirty="0"/>
                <a:t>OUT</a:t>
              </a:r>
            </a:p>
          </p:txBody>
        </p:sp>
        <p:sp>
          <p:nvSpPr>
            <p:cNvPr id="59421" name="Text Box 39"/>
            <p:cNvSpPr txBox="1">
              <a:spLocks noChangeArrowheads="1"/>
            </p:cNvSpPr>
            <p:nvPr/>
          </p:nvSpPr>
          <p:spPr bwMode="auto">
            <a:xfrm>
              <a:off x="2544" y="1680"/>
              <a:ext cx="327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22" name="Text Box 40"/>
            <p:cNvSpPr txBox="1">
              <a:spLocks noChangeArrowheads="1"/>
            </p:cNvSpPr>
            <p:nvPr/>
          </p:nvSpPr>
          <p:spPr bwMode="auto">
            <a:xfrm>
              <a:off x="1104" y="912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10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  <p:sp>
          <p:nvSpPr>
            <p:cNvPr id="59423" name="Text Box 41"/>
            <p:cNvSpPr txBox="1">
              <a:spLocks noChangeArrowheads="1"/>
            </p:cNvSpPr>
            <p:nvPr/>
          </p:nvSpPr>
          <p:spPr bwMode="auto">
            <a:xfrm>
              <a:off x="1104" y="1488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75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0" y="4267200"/>
            <a:ext cx="4495800" cy="2225675"/>
            <a:chOff x="144" y="672"/>
            <a:chExt cx="2832" cy="1402"/>
          </a:xfrm>
        </p:grpSpPr>
        <p:sp>
          <p:nvSpPr>
            <p:cNvPr id="59400" name="Line 43"/>
            <p:cNvSpPr>
              <a:spLocks noChangeShapeType="1"/>
            </p:cNvSpPr>
            <p:nvPr/>
          </p:nvSpPr>
          <p:spPr bwMode="auto">
            <a:xfrm>
              <a:off x="506" y="772"/>
              <a:ext cx="1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01" name="Line 44"/>
            <p:cNvSpPr>
              <a:spLocks noChangeShapeType="1"/>
            </p:cNvSpPr>
            <p:nvPr/>
          </p:nvSpPr>
          <p:spPr bwMode="auto">
            <a:xfrm>
              <a:off x="1708" y="7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02" name="Line 45"/>
            <p:cNvSpPr>
              <a:spLocks noChangeShapeType="1"/>
            </p:cNvSpPr>
            <p:nvPr/>
          </p:nvSpPr>
          <p:spPr bwMode="auto">
            <a:xfrm>
              <a:off x="506" y="1972"/>
              <a:ext cx="23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03" name="Text Box 46"/>
            <p:cNvSpPr txBox="1">
              <a:spLocks noChangeArrowheads="1"/>
            </p:cNvSpPr>
            <p:nvPr/>
          </p:nvSpPr>
          <p:spPr bwMode="auto">
            <a:xfrm>
              <a:off x="192" y="1824"/>
              <a:ext cx="328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04" name="Text Box 47"/>
            <p:cNvSpPr txBox="1">
              <a:spLocks noChangeArrowheads="1"/>
            </p:cNvSpPr>
            <p:nvPr/>
          </p:nvSpPr>
          <p:spPr bwMode="auto">
            <a:xfrm>
              <a:off x="144" y="672"/>
              <a:ext cx="47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3V</a:t>
              </a:r>
              <a:endParaRPr lang="en-GB" sz="2000" baseline="-25000" dirty="0"/>
            </a:p>
          </p:txBody>
        </p:sp>
        <p:sp>
          <p:nvSpPr>
            <p:cNvPr id="59405" name="Rectangle 48"/>
            <p:cNvSpPr>
              <a:spLocks noChangeArrowheads="1"/>
            </p:cNvSpPr>
            <p:nvPr/>
          </p:nvSpPr>
          <p:spPr bwMode="auto">
            <a:xfrm>
              <a:off x="1653" y="9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06" name="Rectangle 49"/>
            <p:cNvSpPr>
              <a:spLocks noChangeArrowheads="1"/>
            </p:cNvSpPr>
            <p:nvPr/>
          </p:nvSpPr>
          <p:spPr bwMode="auto">
            <a:xfrm>
              <a:off x="1653" y="1505"/>
              <a:ext cx="109" cy="300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407" name="Line 50"/>
            <p:cNvSpPr>
              <a:spLocks noChangeShapeType="1"/>
            </p:cNvSpPr>
            <p:nvPr/>
          </p:nvSpPr>
          <p:spPr bwMode="auto">
            <a:xfrm>
              <a:off x="1708" y="1339"/>
              <a:ext cx="11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9408" name="Text Box 51"/>
            <p:cNvSpPr txBox="1">
              <a:spLocks noChangeArrowheads="1"/>
            </p:cNvSpPr>
            <p:nvPr/>
          </p:nvSpPr>
          <p:spPr bwMode="auto">
            <a:xfrm>
              <a:off x="2496" y="1056"/>
              <a:ext cx="48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V</a:t>
              </a:r>
              <a:r>
                <a:rPr lang="en-GB" sz="2000" baseline="-25000" dirty="0"/>
                <a:t>OUT</a:t>
              </a:r>
            </a:p>
          </p:txBody>
        </p:sp>
        <p:sp>
          <p:nvSpPr>
            <p:cNvPr id="59409" name="Text Box 52"/>
            <p:cNvSpPr txBox="1">
              <a:spLocks noChangeArrowheads="1"/>
            </p:cNvSpPr>
            <p:nvPr/>
          </p:nvSpPr>
          <p:spPr bwMode="auto">
            <a:xfrm>
              <a:off x="2544" y="1680"/>
              <a:ext cx="327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0V</a:t>
              </a:r>
            </a:p>
          </p:txBody>
        </p:sp>
        <p:sp>
          <p:nvSpPr>
            <p:cNvPr id="59410" name="Text Box 53"/>
            <p:cNvSpPr txBox="1">
              <a:spLocks noChangeArrowheads="1"/>
            </p:cNvSpPr>
            <p:nvPr/>
          </p:nvSpPr>
          <p:spPr bwMode="auto">
            <a:xfrm>
              <a:off x="1104" y="912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75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  <p:sp>
          <p:nvSpPr>
            <p:cNvPr id="59411" name="Text Box 54"/>
            <p:cNvSpPr txBox="1">
              <a:spLocks noChangeArrowheads="1"/>
            </p:cNvSpPr>
            <p:nvPr/>
          </p:nvSpPr>
          <p:spPr bwMode="auto">
            <a:xfrm>
              <a:off x="1104" y="1488"/>
              <a:ext cx="7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/>
                <a:t>25 </a:t>
              </a:r>
              <a:r>
                <a:rPr lang="en-GB" dirty="0"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72400" y="260648"/>
            <a:ext cx="7200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Answers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A.   6V					B. 44.12V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C.  0.75V					D. 0.71V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172400" y="260648"/>
            <a:ext cx="7200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Complete the worksheet </a:t>
            </a:r>
            <a:r>
              <a:rPr lang="en-GB" dirty="0" smtClean="0"/>
              <a:t>P6b01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Q2. Resistors in series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Then try – Q3a-c as well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/>
          <a:lstStyle/>
          <a:p>
            <a:r>
              <a:rPr lang="en-GB" dirty="0" smtClean="0"/>
              <a:t>WS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498080" cy="48006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Q2a</a:t>
            </a:r>
            <a:r>
              <a:rPr lang="en-GB" sz="4000" dirty="0" smtClean="0"/>
              <a:t> 6 V • </a:t>
            </a:r>
            <a:r>
              <a:rPr lang="en-GB" sz="4000" b="1" dirty="0" smtClean="0"/>
              <a:t>Q2b</a:t>
            </a:r>
            <a:r>
              <a:rPr lang="en-GB" sz="4000" dirty="0" smtClean="0"/>
              <a:t> 8 V • </a:t>
            </a:r>
            <a:r>
              <a:rPr lang="en-GB" sz="4000" b="1" dirty="0" smtClean="0"/>
              <a:t>Q2c</a:t>
            </a:r>
            <a:r>
              <a:rPr lang="en-GB" sz="4000" dirty="0" smtClean="0"/>
              <a:t> 6 V </a:t>
            </a:r>
            <a:br>
              <a:rPr lang="en-GB" sz="4000" dirty="0" smtClean="0"/>
            </a:br>
            <a:r>
              <a:rPr lang="en-GB" sz="4000" dirty="0" smtClean="0"/>
              <a:t>• </a:t>
            </a:r>
            <a:r>
              <a:rPr lang="en-GB" sz="4000" b="1" dirty="0" smtClean="0"/>
              <a:t>Q2d</a:t>
            </a:r>
            <a:r>
              <a:rPr lang="en-GB" sz="4000" dirty="0" smtClean="0"/>
              <a:t> 4 </a:t>
            </a:r>
            <a:r>
              <a:rPr lang="en-GB" sz="4000" dirty="0" smtClean="0">
                <a:sym typeface="Symbol"/>
              </a:rPr>
              <a:t></a:t>
            </a:r>
            <a:r>
              <a:rPr lang="en-GB" sz="4000" dirty="0" smtClean="0"/>
              <a:t> and 12 </a:t>
            </a:r>
            <a:r>
              <a:rPr lang="en-GB" sz="4000" dirty="0" smtClean="0">
                <a:sym typeface="Symbol"/>
              </a:rPr>
              <a:t></a:t>
            </a:r>
            <a:r>
              <a:rPr lang="en-GB" sz="4000" dirty="0" smtClean="0"/>
              <a:t> in series then take output from 4 </a:t>
            </a:r>
            <a:r>
              <a:rPr lang="en-GB" sz="4000" dirty="0" smtClean="0">
                <a:sym typeface="Symbol"/>
              </a:rPr>
              <a:t></a:t>
            </a:r>
            <a:r>
              <a:rPr lang="en-GB" sz="4000" dirty="0" smtClean="0"/>
              <a:t> • </a:t>
            </a:r>
            <a:r>
              <a:rPr lang="en-GB" sz="4000" b="1" dirty="0" smtClean="0"/>
              <a:t>Q3a</a:t>
            </a:r>
            <a:r>
              <a:rPr lang="en-GB" sz="4000" dirty="0" smtClean="0"/>
              <a:t> 6 V • </a:t>
            </a:r>
            <a:r>
              <a:rPr lang="en-GB" sz="4000" b="1" dirty="0" smtClean="0"/>
              <a:t>Q3b</a:t>
            </a:r>
            <a:r>
              <a:rPr lang="en-GB" sz="4000" dirty="0" smtClean="0"/>
              <a:t> 1000 </a:t>
            </a:r>
            <a:r>
              <a:rPr lang="en-GB" sz="4000" dirty="0" smtClean="0">
                <a:sym typeface="Symbol"/>
              </a:rPr>
              <a:t></a:t>
            </a:r>
            <a:r>
              <a:rPr lang="en-GB" sz="4000" dirty="0" smtClean="0"/>
              <a:t> • </a:t>
            </a:r>
            <a:r>
              <a:rPr lang="en-GB" sz="4000" b="1" dirty="0" smtClean="0"/>
              <a:t>Q3c</a:t>
            </a:r>
            <a:r>
              <a:rPr lang="en-GB" sz="4000" dirty="0" smtClean="0"/>
              <a:t> 4.5 </a:t>
            </a:r>
            <a:r>
              <a:rPr lang="en-GB" sz="4000" dirty="0" smtClean="0"/>
              <a:t>V</a:t>
            </a:r>
            <a:endParaRPr lang="en-GB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7552" y="2000240"/>
          <a:ext cx="5143540" cy="300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1285885"/>
                <a:gridCol w="1285885"/>
                <a:gridCol w="1285885"/>
              </a:tblGrid>
              <a:tr h="600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V</a:t>
                      </a:r>
                      <a:r>
                        <a:rPr lang="en-GB" sz="2000" b="1" baseline="-25000" dirty="0">
                          <a:latin typeface="Arial"/>
                          <a:ea typeface="Times New Roman"/>
                        </a:rPr>
                        <a:t>IN</a:t>
                      </a:r>
                      <a:r>
                        <a:rPr lang="en-GB" sz="2000" b="1" dirty="0">
                          <a:latin typeface="Arial"/>
                          <a:ea typeface="Times New Roman"/>
                        </a:rPr>
                        <a:t> (V)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2000" b="1" baseline="-25000" dirty="0"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GB" sz="2000" b="1" dirty="0">
                          <a:latin typeface="Arial"/>
                          <a:ea typeface="Times New Roman"/>
                        </a:rPr>
                        <a:t> (Ω)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2000" b="1" baseline="-25000" dirty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GB" sz="2000" b="1" dirty="0">
                          <a:latin typeface="Arial"/>
                          <a:ea typeface="Times New Roman"/>
                        </a:rPr>
                        <a:t> (Ω)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V</a:t>
                      </a:r>
                      <a:r>
                        <a:rPr lang="en-GB" sz="2000" b="1" baseline="-25000" dirty="0">
                          <a:latin typeface="Arial"/>
                          <a:ea typeface="Times New Roman"/>
                        </a:rPr>
                        <a:t>OUT</a:t>
                      </a:r>
                      <a:r>
                        <a:rPr lang="en-GB" sz="2000" b="1" dirty="0">
                          <a:latin typeface="Arial"/>
                          <a:ea typeface="Times New Roman"/>
                        </a:rPr>
                        <a:t> (V)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9"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6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798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600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972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400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9"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40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798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9000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972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15 000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9"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798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40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972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120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9243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18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9"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12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7985" algn="r">
                        <a:spcAft>
                          <a:spcPts val="0"/>
                        </a:spcAft>
                      </a:pPr>
                      <a:endParaRPr lang="en-GB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972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1000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9243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/>
                          <a:ea typeface="Times New Roman"/>
                        </a:rPr>
                        <a:t>3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P6b1_fig_03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00240"/>
            <a:ext cx="264320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7158" y="114298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Copy and complete the table, for the circuit below.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285720" y="5286388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Give </a:t>
            </a:r>
            <a:r>
              <a:rPr lang="en-GB" sz="2800" b="1" dirty="0" smtClean="0"/>
              <a:t>two</a:t>
            </a:r>
            <a:r>
              <a:rPr lang="en-GB" sz="2800" dirty="0" smtClean="0"/>
              <a:t> ways in which a variable output can be obtained without setting up a new circuit  each time.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200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Replace R</a:t>
            </a:r>
            <a:r>
              <a:rPr lang="en-GB" baseline="-25000" dirty="0" smtClean="0"/>
              <a:t>1</a:t>
            </a:r>
            <a:r>
              <a:rPr lang="en-GB" dirty="0" smtClean="0"/>
              <a:t> with a variable resistor; replace R</a:t>
            </a:r>
            <a:r>
              <a:rPr lang="en-GB" baseline="-25000" dirty="0" smtClean="0"/>
              <a:t>2</a:t>
            </a:r>
            <a:r>
              <a:rPr lang="en-GB" dirty="0" smtClean="0"/>
              <a:t> with a variable resistor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8" y="1643050"/>
          <a:ext cx="7572428" cy="257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51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</a:t>
                      </a:r>
                      <a:r>
                        <a:rPr lang="en-GB" sz="2000" b="1" baseline="-25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(V)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2000" b="1" baseline="-25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(Ω)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2000" b="1" baseline="-25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(Ω)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</a:t>
                      </a:r>
                      <a:r>
                        <a:rPr lang="en-GB" sz="2000" b="1" baseline="-25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OUT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(V)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354">
                <a:tc>
                  <a:txBody>
                    <a:bodyPr/>
                    <a:lstStyle/>
                    <a:p>
                      <a:pPr marR="38290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718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9890"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2.4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354">
                <a:tc>
                  <a:txBody>
                    <a:bodyPr/>
                    <a:lstStyle/>
                    <a:p>
                      <a:pPr marR="38290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718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15 000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9890"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25.0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354">
                <a:tc>
                  <a:txBody>
                    <a:bodyPr/>
                    <a:lstStyle/>
                    <a:p>
                      <a:pPr marR="382905"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718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989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354">
                <a:tc>
                  <a:txBody>
                    <a:bodyPr/>
                    <a:lstStyle/>
                    <a:p>
                      <a:pPr marR="382905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5445"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718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9890"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3.0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72400" y="260648"/>
            <a:ext cx="7200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HT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3"/>
          <p:cNvSpPr>
            <a:spLocks noGrp="1"/>
          </p:cNvSpPr>
          <p:nvPr>
            <p:ph type="body" idx="1"/>
          </p:nvPr>
        </p:nvSpPr>
        <p:spPr>
          <a:xfrm>
            <a:off x="1" y="260648"/>
            <a:ext cx="3779911" cy="6397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sz="3200" dirty="0" smtClean="0"/>
              <a:t>Learning Objectives</a:t>
            </a:r>
          </a:p>
        </p:txBody>
      </p:sp>
      <p:sp>
        <p:nvSpPr>
          <p:cNvPr id="5124" name="Text Placeholder 5"/>
          <p:cNvSpPr>
            <a:spLocks noGrp="1"/>
          </p:cNvSpPr>
          <p:nvPr>
            <p:ph type="body" sz="half" idx="3"/>
          </p:nvPr>
        </p:nvSpPr>
        <p:spPr>
          <a:xfrm>
            <a:off x="5148064" y="260350"/>
            <a:ext cx="3965774" cy="6397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556792"/>
            <a:ext cx="4176464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Understand how potential dividers work.</a:t>
            </a:r>
          </a:p>
          <a:p>
            <a:r>
              <a:rPr lang="en-GB" dirty="0" smtClean="0"/>
              <a:t>Understand how to add resistors in series.</a:t>
            </a:r>
          </a:p>
          <a:p>
            <a:r>
              <a:rPr lang="en-GB" dirty="0" smtClean="0"/>
              <a:t>Calculate the output from a potential divider.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27984" y="1628800"/>
            <a:ext cx="471601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 smtClean="0"/>
              <a:t>Recall the properties of potential dividers. 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Use </a:t>
            </a:r>
            <a:r>
              <a:rPr lang="en-GB" sz="2000" dirty="0" smtClean="0"/>
              <a:t>R</a:t>
            </a:r>
            <a:r>
              <a:rPr lang="en-GB" sz="2000" baseline="-25000" dirty="0" smtClean="0"/>
              <a:t>t</a:t>
            </a:r>
            <a:r>
              <a:rPr lang="en-GB" sz="2000" dirty="0" smtClean="0"/>
              <a:t> = R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to find the total voltage of resistors in series. 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combinations of fixed and variable resistors can be used in potential divider circuits.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Calculate </a:t>
            </a:r>
            <a:r>
              <a:rPr lang="en-GB" sz="2000" dirty="0" smtClean="0"/>
              <a:t>V</a:t>
            </a:r>
            <a:r>
              <a:rPr lang="en-GB" sz="2000" baseline="-25000" dirty="0" smtClean="0"/>
              <a:t>out</a:t>
            </a:r>
            <a:r>
              <a:rPr lang="en-GB" sz="2000" dirty="0" smtClean="0"/>
              <a:t> for simple ratios of resistors.(HT)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a </a:t>
            </a:r>
            <a:r>
              <a:rPr lang="en-GB" sz="2000" dirty="0" smtClean="0"/>
              <a:t>V</a:t>
            </a:r>
            <a:r>
              <a:rPr lang="en-GB" sz="2000" baseline="-25000" dirty="0" smtClean="0"/>
              <a:t>out</a:t>
            </a:r>
            <a:r>
              <a:rPr lang="en-GB" sz="2000" dirty="0" smtClean="0"/>
              <a:t>  with adjustable threshold can be achieved.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endParaRPr lang="en-GB" sz="800" dirty="0" smtClean="0"/>
          </a:p>
        </p:txBody>
      </p:sp>
      <p:pic>
        <p:nvPicPr>
          <p:cNvPr id="6" name="Picture 2" descr="C:\Users\Caroline\AppData\Local\Microsoft\Windows\Temporary Internet Files\Content.IE5\PQNO4F5M\MC9004338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1340768"/>
            <a:ext cx="7406640" cy="1472184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P6 – Electricity for Gadgets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429000"/>
            <a:ext cx="5976664" cy="7920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z="3600" dirty="0" smtClean="0">
                <a:solidFill>
                  <a:schemeClr val="accent2"/>
                </a:solidFill>
              </a:rPr>
              <a:t>Lesson 3 – Resistors in series</a:t>
            </a:r>
          </a:p>
          <a:p>
            <a:pPr eaLnBrk="1" hangingPunct="1"/>
            <a:endParaRPr lang="en-GB" sz="3600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517232"/>
            <a:ext cx="84249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Learning aim: </a:t>
            </a:r>
            <a:br>
              <a:rPr lang="en-GB" b="1" dirty="0" smtClean="0"/>
            </a:br>
            <a:r>
              <a:rPr lang="en-GB" b="1" dirty="0" smtClean="0"/>
              <a:t>Demonstrate an understanding of how resistors work in series circuits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 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http://www.bbc.co.uk/schools/gcsebitesize/science/triple_ocr_gateway/electricity_for_gadgets/sharing/revision/1/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3"/>
          <p:cNvSpPr>
            <a:spLocks noGrp="1"/>
          </p:cNvSpPr>
          <p:nvPr>
            <p:ph type="body" idx="1"/>
          </p:nvPr>
        </p:nvSpPr>
        <p:spPr>
          <a:xfrm>
            <a:off x="1" y="260648"/>
            <a:ext cx="3779911" cy="6397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sz="3200" dirty="0" smtClean="0"/>
              <a:t>Learning Objectives</a:t>
            </a:r>
          </a:p>
        </p:txBody>
      </p:sp>
      <p:sp>
        <p:nvSpPr>
          <p:cNvPr id="5124" name="Text Placeholder 5"/>
          <p:cNvSpPr>
            <a:spLocks noGrp="1"/>
          </p:cNvSpPr>
          <p:nvPr>
            <p:ph type="body" sz="half" idx="3"/>
          </p:nvPr>
        </p:nvSpPr>
        <p:spPr>
          <a:xfrm>
            <a:off x="5148064" y="260350"/>
            <a:ext cx="3965774" cy="6397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556792"/>
            <a:ext cx="4176464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Understand how potential dividers work.</a:t>
            </a:r>
          </a:p>
          <a:p>
            <a:r>
              <a:rPr lang="en-GB" dirty="0" smtClean="0"/>
              <a:t>Understand how to add resistors in series.</a:t>
            </a:r>
          </a:p>
          <a:p>
            <a:r>
              <a:rPr lang="en-GB" dirty="0" smtClean="0"/>
              <a:t>Calculate the output from a potential divider.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27984" y="1628800"/>
            <a:ext cx="471601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 smtClean="0"/>
              <a:t>Recall the properties of potential dividers. 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Use </a:t>
            </a:r>
            <a:r>
              <a:rPr lang="en-GB" sz="2000" dirty="0" smtClean="0"/>
              <a:t>R</a:t>
            </a:r>
            <a:r>
              <a:rPr lang="en-GB" sz="2000" baseline="-25000" dirty="0" smtClean="0"/>
              <a:t>t</a:t>
            </a:r>
            <a:r>
              <a:rPr lang="en-GB" sz="2000" dirty="0" smtClean="0"/>
              <a:t> = R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to find the total voltage of resistors in series. (</a:t>
            </a:r>
            <a:r>
              <a:rPr lang="en-GB" sz="2000" dirty="0" smtClean="0">
                <a:solidFill>
                  <a:srgbClr val="FF0000"/>
                </a:solidFill>
              </a:rPr>
              <a:t>Grade E-D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combinations of fixed and variable resistors can be used in potential divider circuits. (</a:t>
            </a:r>
            <a:r>
              <a:rPr lang="en-GB" sz="2000" dirty="0" smtClean="0">
                <a:solidFill>
                  <a:srgbClr val="FF0000"/>
                </a:solidFill>
              </a:rPr>
              <a:t>Grade C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Calculate </a:t>
            </a:r>
            <a:r>
              <a:rPr lang="en-GB" sz="2000" dirty="0" smtClean="0"/>
              <a:t>V</a:t>
            </a:r>
            <a:r>
              <a:rPr lang="en-GB" sz="2000" baseline="-25000" dirty="0" smtClean="0"/>
              <a:t>out</a:t>
            </a:r>
            <a:r>
              <a:rPr lang="en-GB" sz="2000" dirty="0" smtClean="0"/>
              <a:t> for simple ratios of resistors.(HT)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Explain how a </a:t>
            </a:r>
            <a:r>
              <a:rPr lang="en-GB" sz="2000" dirty="0" smtClean="0"/>
              <a:t>V</a:t>
            </a:r>
            <a:r>
              <a:rPr lang="en-GB" sz="2000" baseline="-25000" dirty="0" smtClean="0"/>
              <a:t>out</a:t>
            </a:r>
            <a:r>
              <a:rPr lang="en-GB" sz="2000" dirty="0" smtClean="0"/>
              <a:t>  with adjustable threshold can be achieved. (</a:t>
            </a:r>
            <a:r>
              <a:rPr lang="en-GB" sz="2000" dirty="0" smtClean="0">
                <a:solidFill>
                  <a:srgbClr val="FF0000"/>
                </a:solidFill>
              </a:rPr>
              <a:t>Grade C-A</a:t>
            </a:r>
            <a:r>
              <a:rPr lang="en-GB" sz="2000" dirty="0" smtClean="0"/>
              <a:t>)</a:t>
            </a:r>
          </a:p>
          <a:p>
            <a:endParaRPr lang="en-GB" sz="2200" dirty="0" smtClean="0"/>
          </a:p>
          <a:p>
            <a:pPr>
              <a:buNone/>
            </a:pPr>
            <a:endParaRPr lang="en-GB" sz="2200" dirty="0" smtClean="0"/>
          </a:p>
          <a:p>
            <a:endParaRPr lang="en-GB" sz="800" dirty="0" smtClean="0"/>
          </a:p>
        </p:txBody>
      </p:sp>
      <p:pic>
        <p:nvPicPr>
          <p:cNvPr id="6" name="Picture 2" descr="C:\Users\Caroline\AppData\Local\Microsoft\Windows\Temporary Internet Files\Content.IE5\PQNO4F5M\MC90043388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2" name="AutoShape 42"/>
          <p:cNvSpPr>
            <a:spLocks noChangeArrowheads="1"/>
          </p:cNvSpPr>
          <p:nvPr/>
        </p:nvSpPr>
        <p:spPr bwMode="auto">
          <a:xfrm>
            <a:off x="1979712" y="2060848"/>
            <a:ext cx="4883150" cy="660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69963" y="3425825"/>
            <a:ext cx="3886200" cy="2146300"/>
            <a:chOff x="611" y="2158"/>
            <a:chExt cx="2448" cy="1352"/>
          </a:xfrm>
        </p:grpSpPr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611" y="2158"/>
              <a:ext cx="2448" cy="1352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endParaRPr lang="en-GB" dirty="0"/>
            </a:p>
          </p:txBody>
        </p:sp>
        <p:sp>
          <p:nvSpPr>
            <p:cNvPr id="102409" name="Line 9"/>
            <p:cNvSpPr>
              <a:spLocks noChangeShapeType="1"/>
            </p:cNvSpPr>
            <p:nvPr/>
          </p:nvSpPr>
          <p:spPr bwMode="auto">
            <a:xfrm>
              <a:off x="1763" y="2356"/>
              <a:ext cx="1" cy="2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0" name="Line 10"/>
            <p:cNvSpPr>
              <a:spLocks noChangeShapeType="1"/>
            </p:cNvSpPr>
            <p:nvPr/>
          </p:nvSpPr>
          <p:spPr bwMode="auto">
            <a:xfrm>
              <a:off x="1880" y="2429"/>
              <a:ext cx="1" cy="14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1" name="Line 11"/>
            <p:cNvSpPr>
              <a:spLocks noChangeShapeType="1"/>
            </p:cNvSpPr>
            <p:nvPr/>
          </p:nvSpPr>
          <p:spPr bwMode="auto">
            <a:xfrm>
              <a:off x="1868" y="2493"/>
              <a:ext cx="96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 flipH="1">
              <a:off x="2255" y="3005"/>
              <a:ext cx="56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 flipV="1">
              <a:off x="848" y="2493"/>
              <a:ext cx="1" cy="5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4" name="Line 14"/>
            <p:cNvSpPr>
              <a:spLocks noChangeShapeType="1"/>
            </p:cNvSpPr>
            <p:nvPr/>
          </p:nvSpPr>
          <p:spPr bwMode="auto">
            <a:xfrm>
              <a:off x="836" y="2493"/>
              <a:ext cx="92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 flipH="1" flipV="1">
              <a:off x="1516" y="3002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19" name="Line 19"/>
            <p:cNvSpPr>
              <a:spLocks noChangeShapeType="1"/>
            </p:cNvSpPr>
            <p:nvPr/>
          </p:nvSpPr>
          <p:spPr bwMode="auto">
            <a:xfrm flipH="1">
              <a:off x="832" y="3007"/>
              <a:ext cx="62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>
              <a:off x="2823" y="2485"/>
              <a:ext cx="1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23" name="Rectangle 23"/>
            <p:cNvSpPr>
              <a:spLocks noChangeArrowheads="1"/>
            </p:cNvSpPr>
            <p:nvPr/>
          </p:nvSpPr>
          <p:spPr bwMode="auto">
            <a:xfrm>
              <a:off x="2130" y="2940"/>
              <a:ext cx="360" cy="1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25" name="Rectangle 25"/>
            <p:cNvSpPr>
              <a:spLocks noChangeArrowheads="1"/>
            </p:cNvSpPr>
            <p:nvPr/>
          </p:nvSpPr>
          <p:spPr bwMode="auto">
            <a:xfrm>
              <a:off x="1150" y="2940"/>
              <a:ext cx="360" cy="1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2426" name="Rectangle 26"/>
            <p:cNvSpPr>
              <a:spLocks noChangeArrowheads="1"/>
            </p:cNvSpPr>
            <p:nvPr/>
          </p:nvSpPr>
          <p:spPr bwMode="auto">
            <a:xfrm>
              <a:off x="1097" y="3030"/>
              <a:ext cx="4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 dirty="0">
                  <a:latin typeface="Arial" charset="0"/>
                </a:rPr>
                <a:t>4</a:t>
              </a:r>
              <a:r>
                <a:rPr lang="en-GB" sz="1000" b="1" dirty="0">
                  <a:latin typeface="Arial" charset="0"/>
                </a:rPr>
                <a:t> </a:t>
              </a:r>
              <a:r>
                <a:rPr lang="en-GB" sz="2800" b="1" dirty="0">
                  <a:latin typeface="Arial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102427" name="Rectangle 27"/>
            <p:cNvSpPr>
              <a:spLocks noChangeArrowheads="1"/>
            </p:cNvSpPr>
            <p:nvPr/>
          </p:nvSpPr>
          <p:spPr bwMode="auto">
            <a:xfrm>
              <a:off x="2087" y="3022"/>
              <a:ext cx="4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 dirty="0">
                  <a:latin typeface="Arial" charset="0"/>
                </a:rPr>
                <a:t>2</a:t>
              </a:r>
              <a:r>
                <a:rPr lang="en-GB" sz="1000" b="1" dirty="0">
                  <a:latin typeface="Arial" charset="0"/>
                </a:rPr>
                <a:t> </a:t>
              </a:r>
              <a:r>
                <a:rPr lang="en-GB" sz="2800" b="1" dirty="0">
                  <a:latin typeface="Arial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2123728" y="2060848"/>
            <a:ext cx="48037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82800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Total resistance  = 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+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588963" y="2824163"/>
            <a:ext cx="589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2400" dirty="0">
                <a:solidFill>
                  <a:srgbClr val="000066"/>
                </a:solidFill>
                <a:latin typeface="Arial" charset="0"/>
              </a:rPr>
              <a:t>What is the total resistance for this circuit?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5462588" y="3397250"/>
            <a:ext cx="309403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Total resistance  </a:t>
            </a:r>
          </a:p>
          <a:p>
            <a:pPr algn="l">
              <a:spcBef>
                <a:spcPct val="20000"/>
              </a:spcBef>
            </a:pP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= 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+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4627563" y="4489450"/>
            <a:ext cx="292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	=  4</a:t>
            </a:r>
            <a:r>
              <a:rPr lang="en-GB" sz="10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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+ 2</a:t>
            </a:r>
            <a:r>
              <a:rPr lang="en-GB" sz="10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</a:t>
            </a:r>
          </a:p>
        </p:txBody>
      </p: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4413250" y="5076825"/>
            <a:ext cx="2436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CC00CC"/>
                </a:solidFill>
                <a:latin typeface="Arial" charset="0"/>
              </a:rPr>
              <a:t>	=  6</a:t>
            </a:r>
            <a:r>
              <a:rPr lang="en-GB" sz="1000" b="1" dirty="0">
                <a:solidFill>
                  <a:srgbClr val="CC00CC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CC00CC"/>
                </a:solidFill>
                <a:latin typeface="Arial" charset="0"/>
                <a:sym typeface="Symbol" pitchFamily="18" charset="2"/>
              </a:rPr>
              <a:t></a:t>
            </a:r>
          </a:p>
        </p:txBody>
      </p:sp>
      <p:sp>
        <p:nvSpPr>
          <p:cNvPr id="102440" name="Rectangle 40"/>
          <p:cNvSpPr>
            <a:spLocks noGrp="1" noChangeArrowheads="1"/>
          </p:cNvSpPr>
          <p:nvPr>
            <p:ph type="title"/>
          </p:nvPr>
        </p:nvSpPr>
        <p:spPr>
          <a:xfrm>
            <a:off x="1403648" y="-171400"/>
            <a:ext cx="7498080" cy="1143000"/>
          </a:xfrm>
        </p:spPr>
        <p:txBody>
          <a:bodyPr/>
          <a:lstStyle/>
          <a:p>
            <a:r>
              <a:rPr lang="en-GB" dirty="0"/>
              <a:t>      Resistors in series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179512" y="1124744"/>
            <a:ext cx="8713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dirty="0">
                <a:solidFill>
                  <a:srgbClr val="000066"/>
                </a:solidFill>
                <a:latin typeface="Arial" charset="0"/>
              </a:rPr>
              <a:t>When resistors are connected in series, the total resistance can be calculated using: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2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9" grpId="0"/>
      <p:bldP spid="102430" grpId="0" build="p" autoUpdateAnimBg="0"/>
      <p:bldP spid="102431" grpId="0" autoUpdateAnimBg="0"/>
      <p:bldP spid="1024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611560" y="980728"/>
            <a:ext cx="768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400" dirty="0">
                <a:solidFill>
                  <a:srgbClr val="000066"/>
                </a:solidFill>
                <a:latin typeface="Arial" charset="0"/>
              </a:rPr>
              <a:t>What is the total resistance for this circuit?</a:t>
            </a:r>
            <a:endParaRPr lang="en-GB" sz="2400" baseline="-25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6526" name="Rectangle 30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en-GB" dirty="0"/>
              <a:t>      Resistors in series</a:t>
            </a:r>
          </a:p>
        </p:txBody>
      </p:sp>
      <p:sp>
        <p:nvSpPr>
          <p:cNvPr id="106541" name="Rectangle 45"/>
          <p:cNvSpPr>
            <a:spLocks noChangeArrowheads="1"/>
          </p:cNvSpPr>
          <p:nvPr/>
        </p:nvSpPr>
        <p:spPr bwMode="auto">
          <a:xfrm>
            <a:off x="2198688" y="3900488"/>
            <a:ext cx="4687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Total resistance  = 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+ R</a:t>
            </a:r>
            <a:r>
              <a:rPr lang="en-GB" sz="2800" b="1" baseline="-25000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106542" name="Rectangle 46"/>
          <p:cNvSpPr>
            <a:spLocks noChangeArrowheads="1"/>
          </p:cNvSpPr>
          <p:nvPr/>
        </p:nvSpPr>
        <p:spPr bwMode="auto">
          <a:xfrm>
            <a:off x="4195763" y="4498975"/>
            <a:ext cx="3119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	=  6</a:t>
            </a:r>
            <a:r>
              <a:rPr lang="en-GB" sz="10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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</a:rPr>
              <a:t> + 34</a:t>
            </a:r>
            <a:r>
              <a:rPr lang="en-GB" sz="10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000066"/>
                </a:solidFill>
                <a:latin typeface="Arial" charset="0"/>
                <a:sym typeface="Symbol" pitchFamily="18" charset="2"/>
              </a:rPr>
              <a:t></a:t>
            </a:r>
          </a:p>
        </p:txBody>
      </p:sp>
      <p:sp>
        <p:nvSpPr>
          <p:cNvPr id="106543" name="Rectangle 47"/>
          <p:cNvSpPr>
            <a:spLocks noChangeArrowheads="1"/>
          </p:cNvSpPr>
          <p:nvPr/>
        </p:nvSpPr>
        <p:spPr bwMode="auto">
          <a:xfrm>
            <a:off x="4079875" y="5105400"/>
            <a:ext cx="2436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CC00CC"/>
                </a:solidFill>
                <a:latin typeface="Arial" charset="0"/>
              </a:rPr>
              <a:t>	=  40</a:t>
            </a:r>
            <a:r>
              <a:rPr lang="en-GB" sz="1000" b="1" dirty="0">
                <a:solidFill>
                  <a:srgbClr val="CC00CC"/>
                </a:solidFill>
                <a:latin typeface="Arial" charset="0"/>
              </a:rPr>
              <a:t> </a:t>
            </a:r>
            <a:r>
              <a:rPr lang="en-GB" sz="2800" b="1" dirty="0">
                <a:solidFill>
                  <a:srgbClr val="CC00CC"/>
                </a:solidFill>
                <a:latin typeface="Arial" charset="0"/>
                <a:sym typeface="Symbol" pitchFamily="18" charset="2"/>
              </a:rPr>
              <a:t></a:t>
            </a:r>
          </a:p>
        </p:txBody>
      </p:sp>
      <p:sp>
        <p:nvSpPr>
          <p:cNvPr id="106544" name="Rectangle 48"/>
          <p:cNvSpPr>
            <a:spLocks noChangeArrowheads="1"/>
          </p:cNvSpPr>
          <p:nvPr/>
        </p:nvSpPr>
        <p:spPr bwMode="auto">
          <a:xfrm>
            <a:off x="2627313" y="1408113"/>
            <a:ext cx="3886200" cy="2146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>
            <a:off x="4456113" y="1722438"/>
            <a:ext cx="1587" cy="461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>
            <a:off x="4641850" y="1838325"/>
            <a:ext cx="1588" cy="231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47" name="Line 51"/>
          <p:cNvSpPr>
            <a:spLocks noChangeShapeType="1"/>
          </p:cNvSpPr>
          <p:nvPr/>
        </p:nvSpPr>
        <p:spPr bwMode="auto">
          <a:xfrm>
            <a:off x="4622800" y="1939925"/>
            <a:ext cx="15287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48" name="Line 52"/>
          <p:cNvSpPr>
            <a:spLocks noChangeShapeType="1"/>
          </p:cNvSpPr>
          <p:nvPr/>
        </p:nvSpPr>
        <p:spPr bwMode="auto">
          <a:xfrm flipH="1">
            <a:off x="5237163" y="2752725"/>
            <a:ext cx="9001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49" name="Line 53"/>
          <p:cNvSpPr>
            <a:spLocks noChangeShapeType="1"/>
          </p:cNvSpPr>
          <p:nvPr/>
        </p:nvSpPr>
        <p:spPr bwMode="auto">
          <a:xfrm flipV="1">
            <a:off x="3003550" y="1939925"/>
            <a:ext cx="1588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>
            <a:off x="2984500" y="1939925"/>
            <a:ext cx="147478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1" name="Line 55"/>
          <p:cNvSpPr>
            <a:spLocks noChangeShapeType="1"/>
          </p:cNvSpPr>
          <p:nvPr/>
        </p:nvSpPr>
        <p:spPr bwMode="auto">
          <a:xfrm flipH="1" flipV="1">
            <a:off x="4064000" y="2747963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2" name="Line 56"/>
          <p:cNvSpPr>
            <a:spLocks noChangeShapeType="1"/>
          </p:cNvSpPr>
          <p:nvPr/>
        </p:nvSpPr>
        <p:spPr bwMode="auto">
          <a:xfrm flipH="1">
            <a:off x="2978150" y="2755900"/>
            <a:ext cx="9890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3" name="Line 57"/>
          <p:cNvSpPr>
            <a:spLocks noChangeShapeType="1"/>
          </p:cNvSpPr>
          <p:nvPr/>
        </p:nvSpPr>
        <p:spPr bwMode="auto">
          <a:xfrm>
            <a:off x="6138863" y="1927225"/>
            <a:ext cx="1587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4" name="Rectangle 58"/>
          <p:cNvSpPr>
            <a:spLocks noChangeArrowheads="1"/>
          </p:cNvSpPr>
          <p:nvPr/>
        </p:nvSpPr>
        <p:spPr bwMode="auto">
          <a:xfrm>
            <a:off x="5038725" y="2649538"/>
            <a:ext cx="571500" cy="203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5" name="Rectangle 59"/>
          <p:cNvSpPr>
            <a:spLocks noChangeArrowheads="1"/>
          </p:cNvSpPr>
          <p:nvPr/>
        </p:nvSpPr>
        <p:spPr bwMode="auto">
          <a:xfrm>
            <a:off x="3482975" y="2649538"/>
            <a:ext cx="571500" cy="203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556" name="Rectangle 60"/>
          <p:cNvSpPr>
            <a:spLocks noChangeArrowheads="1"/>
          </p:cNvSpPr>
          <p:nvPr/>
        </p:nvSpPr>
        <p:spPr bwMode="auto">
          <a:xfrm>
            <a:off x="3398838" y="2792413"/>
            <a:ext cx="690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6</a:t>
            </a:r>
            <a:r>
              <a:rPr lang="en-GB" sz="1000" b="1" dirty="0">
                <a:latin typeface="Arial" charset="0"/>
              </a:rPr>
              <a:t> </a:t>
            </a:r>
            <a:r>
              <a:rPr lang="en-GB" sz="2800" b="1" dirty="0">
                <a:latin typeface="Arial" charset="0"/>
                <a:sym typeface="Symbol" pitchFamily="18" charset="2"/>
              </a:rPr>
              <a:t></a:t>
            </a:r>
          </a:p>
        </p:txBody>
      </p:sp>
      <p:sp>
        <p:nvSpPr>
          <p:cNvPr id="106557" name="Rectangle 61"/>
          <p:cNvSpPr>
            <a:spLocks noChangeArrowheads="1"/>
          </p:cNvSpPr>
          <p:nvPr/>
        </p:nvSpPr>
        <p:spPr bwMode="auto">
          <a:xfrm>
            <a:off x="4872038" y="2779713"/>
            <a:ext cx="88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34</a:t>
            </a:r>
            <a:r>
              <a:rPr lang="en-GB" sz="1000" b="1" dirty="0">
                <a:latin typeface="Arial" charset="0"/>
              </a:rPr>
              <a:t> </a:t>
            </a:r>
            <a:r>
              <a:rPr lang="en-GB" sz="2800" b="1" dirty="0">
                <a:latin typeface="Arial" charset="0"/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41" grpId="0" autoUpdateAnimBg="0"/>
      <p:bldP spid="106542" grpId="0" autoUpdateAnimBg="0"/>
      <p:bldP spid="1065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D6A41B-3262-4604-8C01-8FFA0D141B1F}" type="datetime1">
              <a:rPr lang="en-GB"/>
              <a:pPr/>
              <a:t>20/08/2013</a:t>
            </a:fld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53244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Copy </a:t>
            </a:r>
            <a:r>
              <a:rPr lang="en-GB" dirty="0" smtClean="0"/>
              <a:t>the diagram and answer the questions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63563" y="1481138"/>
            <a:ext cx="5529262" cy="3592512"/>
            <a:chOff x="1171" y="1461"/>
            <a:chExt cx="3483" cy="22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171" y="1461"/>
              <a:ext cx="3216" cy="1526"/>
              <a:chOff x="1152" y="1008"/>
              <a:chExt cx="3216" cy="1526"/>
            </a:xfrm>
          </p:grpSpPr>
          <p:sp>
            <p:nvSpPr>
              <p:cNvPr id="37910" name="Line 4"/>
              <p:cNvSpPr>
                <a:spLocks noChangeShapeType="1"/>
              </p:cNvSpPr>
              <p:nvPr/>
            </p:nvSpPr>
            <p:spPr bwMode="auto">
              <a:xfrm>
                <a:off x="1152" y="1279"/>
                <a:ext cx="0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1" name="Line 5"/>
              <p:cNvSpPr>
                <a:spLocks noChangeShapeType="1"/>
              </p:cNvSpPr>
              <p:nvPr/>
            </p:nvSpPr>
            <p:spPr bwMode="auto">
              <a:xfrm>
                <a:off x="1152" y="2256"/>
                <a:ext cx="1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2" name="Line 6"/>
              <p:cNvSpPr>
                <a:spLocks noChangeShapeType="1"/>
              </p:cNvSpPr>
              <p:nvPr/>
            </p:nvSpPr>
            <p:spPr bwMode="auto">
              <a:xfrm>
                <a:off x="4028" y="2256"/>
                <a:ext cx="3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3" name="Line 7"/>
              <p:cNvSpPr>
                <a:spLocks noChangeShapeType="1"/>
              </p:cNvSpPr>
              <p:nvPr/>
            </p:nvSpPr>
            <p:spPr bwMode="auto">
              <a:xfrm flipV="1">
                <a:off x="4367" y="1279"/>
                <a:ext cx="0" cy="9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4" name="Line 8"/>
              <p:cNvSpPr>
                <a:spLocks noChangeShapeType="1"/>
              </p:cNvSpPr>
              <p:nvPr/>
            </p:nvSpPr>
            <p:spPr bwMode="auto">
              <a:xfrm>
                <a:off x="1152" y="1279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5" name="Line 9"/>
              <p:cNvSpPr>
                <a:spLocks noChangeShapeType="1"/>
              </p:cNvSpPr>
              <p:nvPr/>
            </p:nvSpPr>
            <p:spPr bwMode="auto">
              <a:xfrm flipH="1">
                <a:off x="2736" y="1279"/>
                <a:ext cx="16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6" name="Line 10"/>
              <p:cNvSpPr>
                <a:spLocks noChangeShapeType="1"/>
              </p:cNvSpPr>
              <p:nvPr/>
            </p:nvSpPr>
            <p:spPr bwMode="auto">
              <a:xfrm>
                <a:off x="2256" y="1008"/>
                <a:ext cx="0" cy="5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17" name="Rectangle 11"/>
              <p:cNvSpPr>
                <a:spLocks noChangeArrowheads="1"/>
              </p:cNvSpPr>
              <p:nvPr/>
            </p:nvSpPr>
            <p:spPr bwMode="auto">
              <a:xfrm>
                <a:off x="2352" y="1143"/>
                <a:ext cx="67" cy="2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2470" y="1985"/>
                <a:ext cx="542" cy="542"/>
                <a:chOff x="4512" y="3792"/>
                <a:chExt cx="384" cy="384"/>
              </a:xfrm>
            </p:grpSpPr>
            <p:sp>
              <p:nvSpPr>
                <p:cNvPr id="37930" name="Oval 13"/>
                <p:cNvSpPr>
                  <a:spLocks noChangeArrowheads="1"/>
                </p:cNvSpPr>
                <p:nvPr/>
              </p:nvSpPr>
              <p:spPr bwMode="auto">
                <a:xfrm>
                  <a:off x="4512" y="3792"/>
                  <a:ext cx="384" cy="38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93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932" name="Line 15"/>
                <p:cNvSpPr>
                  <a:spLocks noChangeShapeType="1"/>
                </p:cNvSpPr>
                <p:nvPr/>
              </p:nvSpPr>
              <p:spPr bwMode="auto">
                <a:xfrm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3486" y="1985"/>
                <a:ext cx="542" cy="542"/>
                <a:chOff x="4512" y="3792"/>
                <a:chExt cx="384" cy="384"/>
              </a:xfrm>
            </p:grpSpPr>
            <p:sp>
              <p:nvSpPr>
                <p:cNvPr id="37927" name="Oval 17"/>
                <p:cNvSpPr>
                  <a:spLocks noChangeArrowheads="1"/>
                </p:cNvSpPr>
                <p:nvPr/>
              </p:nvSpPr>
              <p:spPr bwMode="auto">
                <a:xfrm>
                  <a:off x="4512" y="3792"/>
                  <a:ext cx="384" cy="38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92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929" name="Line 19"/>
                <p:cNvSpPr>
                  <a:spLocks noChangeShapeType="1"/>
                </p:cNvSpPr>
                <p:nvPr/>
              </p:nvSpPr>
              <p:spPr bwMode="auto">
                <a:xfrm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sp>
            <p:nvSpPr>
              <p:cNvPr id="37920" name="Line 20"/>
              <p:cNvSpPr>
                <a:spLocks noChangeShapeType="1"/>
              </p:cNvSpPr>
              <p:nvPr/>
            </p:nvSpPr>
            <p:spPr bwMode="auto">
              <a:xfrm>
                <a:off x="3012" y="2256"/>
                <a:ext cx="4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21" name="Line 21"/>
              <p:cNvSpPr>
                <a:spLocks noChangeShapeType="1"/>
              </p:cNvSpPr>
              <p:nvPr/>
            </p:nvSpPr>
            <p:spPr bwMode="auto">
              <a:xfrm>
                <a:off x="2640" y="1017"/>
                <a:ext cx="0" cy="5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22" name="Rectangle 22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67" cy="2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6" name="Group 23"/>
              <p:cNvGrpSpPr>
                <a:grpSpLocks/>
              </p:cNvGrpSpPr>
              <p:nvPr/>
            </p:nvGrpSpPr>
            <p:grpSpPr bwMode="auto">
              <a:xfrm>
                <a:off x="1536" y="1992"/>
                <a:ext cx="542" cy="542"/>
                <a:chOff x="4512" y="3792"/>
                <a:chExt cx="384" cy="384"/>
              </a:xfrm>
            </p:grpSpPr>
            <p:sp>
              <p:nvSpPr>
                <p:cNvPr id="37924" name="Oval 24"/>
                <p:cNvSpPr>
                  <a:spLocks noChangeArrowheads="1"/>
                </p:cNvSpPr>
                <p:nvPr/>
              </p:nvSpPr>
              <p:spPr bwMode="auto">
                <a:xfrm>
                  <a:off x="4512" y="3792"/>
                  <a:ext cx="384" cy="384"/>
                </a:xfrm>
                <a:prstGeom prst="ellipse">
                  <a:avLst/>
                </a:prstGeom>
                <a:solidFill>
                  <a:srgbClr val="0000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92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b="1" dirty="0"/>
                </a:p>
              </p:txBody>
            </p:sp>
            <p:sp>
              <p:nvSpPr>
                <p:cNvPr id="37926" name="Line 26"/>
                <p:cNvSpPr>
                  <a:spLocks noChangeShapeType="1"/>
                </p:cNvSpPr>
                <p:nvPr/>
              </p:nvSpPr>
              <p:spPr bwMode="auto">
                <a:xfrm>
                  <a:off x="4560" y="3840"/>
                  <a:ext cx="288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273" y="2709"/>
              <a:ext cx="1002" cy="1015"/>
              <a:chOff x="1254" y="2553"/>
              <a:chExt cx="1002" cy="1015"/>
            </a:xfrm>
          </p:grpSpPr>
          <p:sp>
            <p:nvSpPr>
              <p:cNvPr id="37904" name="Line 28"/>
              <p:cNvSpPr>
                <a:spLocks noChangeShapeType="1"/>
              </p:cNvSpPr>
              <p:nvPr/>
            </p:nvSpPr>
            <p:spPr bwMode="auto">
              <a:xfrm flipV="1">
                <a:off x="1254" y="255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37905" name="Line 29"/>
              <p:cNvSpPr>
                <a:spLocks noChangeShapeType="1"/>
              </p:cNvSpPr>
              <p:nvPr/>
            </p:nvSpPr>
            <p:spPr bwMode="auto">
              <a:xfrm flipV="1">
                <a:off x="2256" y="255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1254" y="3040"/>
                <a:ext cx="1002" cy="528"/>
                <a:chOff x="1371" y="3064"/>
                <a:chExt cx="1002" cy="528"/>
              </a:xfrm>
            </p:grpSpPr>
            <p:sp>
              <p:nvSpPr>
                <p:cNvPr id="37907" name="Line 31"/>
                <p:cNvSpPr>
                  <a:spLocks noChangeShapeType="1"/>
                </p:cNvSpPr>
                <p:nvPr/>
              </p:nvSpPr>
              <p:spPr bwMode="auto">
                <a:xfrm>
                  <a:off x="1371" y="3304"/>
                  <a:ext cx="100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37908" name="Oval 32"/>
                <p:cNvSpPr>
                  <a:spLocks noChangeArrowheads="1"/>
                </p:cNvSpPr>
                <p:nvPr/>
              </p:nvSpPr>
              <p:spPr bwMode="auto">
                <a:xfrm>
                  <a:off x="1626" y="3064"/>
                  <a:ext cx="528" cy="528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90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741" y="3160"/>
                  <a:ext cx="317" cy="36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3200" dirty="0">
                      <a:solidFill>
                        <a:schemeClr val="bg1"/>
                      </a:solidFill>
                      <a:latin typeface="Comic Sans MS" pitchFamily="66" charset="0"/>
                    </a:rPr>
                    <a:t>V</a:t>
                  </a:r>
                </a:p>
              </p:txBody>
            </p:sp>
          </p:grpSp>
        </p:grpSp>
        <p:sp>
          <p:nvSpPr>
            <p:cNvPr id="37902" name="Oval 34"/>
            <p:cNvSpPr>
              <a:spLocks noChangeArrowheads="1"/>
            </p:cNvSpPr>
            <p:nvPr/>
          </p:nvSpPr>
          <p:spPr bwMode="auto">
            <a:xfrm>
              <a:off x="4101" y="1923"/>
              <a:ext cx="537" cy="53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903" name="Text Box 35"/>
            <p:cNvSpPr txBox="1">
              <a:spLocks noChangeArrowheads="1"/>
            </p:cNvSpPr>
            <p:nvPr/>
          </p:nvSpPr>
          <p:spPr bwMode="auto">
            <a:xfrm>
              <a:off x="4117" y="2003"/>
              <a:ext cx="53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200" dirty="0" smtClean="0">
                  <a:solidFill>
                    <a:schemeClr val="bg1"/>
                  </a:solidFill>
                  <a:latin typeface="Comic Sans MS" pitchFamily="66" charset="0"/>
                </a:rPr>
                <a:t>A</a:t>
              </a:r>
              <a:endParaRPr lang="en-GB" sz="32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7893" name="Text Box 39"/>
          <p:cNvSpPr txBox="1">
            <a:spLocks noChangeArrowheads="1"/>
          </p:cNvSpPr>
          <p:nvPr/>
        </p:nvSpPr>
        <p:spPr bwMode="auto">
          <a:xfrm>
            <a:off x="3408363" y="4616450"/>
            <a:ext cx="5507037" cy="2123658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 sz="2400" i="1" dirty="0">
                <a:latin typeface="Comic Sans MS" pitchFamily="66" charset="0"/>
              </a:rPr>
              <a:t>What is the resistance across this bulb?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 sz="2400" i="1" dirty="0">
                <a:latin typeface="Comic Sans MS" pitchFamily="66" charset="0"/>
              </a:rPr>
              <a:t>Assuming all the bulbs are the same what is the total resistance in this circuit?</a:t>
            </a:r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07975" y="5181598"/>
            <a:ext cx="1798638" cy="1381125"/>
            <a:chOff x="194" y="3264"/>
            <a:chExt cx="1133" cy="870"/>
          </a:xfrm>
        </p:grpSpPr>
        <p:sp>
          <p:nvSpPr>
            <p:cNvPr id="37898" name="Text Box 37"/>
            <p:cNvSpPr txBox="1">
              <a:spLocks noChangeArrowheads="1"/>
            </p:cNvSpPr>
            <p:nvPr/>
          </p:nvSpPr>
          <p:spPr bwMode="auto">
            <a:xfrm>
              <a:off x="194" y="3611"/>
              <a:ext cx="1133" cy="523"/>
            </a:xfrm>
            <a:prstGeom prst="rect">
              <a:avLst/>
            </a:prstGeom>
            <a:solidFill>
              <a:srgbClr val="99000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Comic Sans MS" pitchFamily="66" charset="0"/>
                </a:rPr>
                <a:t>Voltmeter reads 10V</a:t>
              </a:r>
            </a:p>
          </p:txBody>
        </p:sp>
        <p:sp>
          <p:nvSpPr>
            <p:cNvPr id="37899" name="Line 41"/>
            <p:cNvSpPr>
              <a:spLocks noChangeShapeType="1"/>
            </p:cNvSpPr>
            <p:nvPr/>
          </p:nvSpPr>
          <p:spPr bwMode="auto">
            <a:xfrm flipV="1">
              <a:off x="768" y="3264"/>
              <a:ext cx="168" cy="38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dirty="0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115050" y="1368425"/>
            <a:ext cx="2343150" cy="860425"/>
            <a:chOff x="3852" y="862"/>
            <a:chExt cx="1476" cy="542"/>
          </a:xfrm>
        </p:grpSpPr>
        <p:sp>
          <p:nvSpPr>
            <p:cNvPr id="37896" name="Text Box 38"/>
            <p:cNvSpPr txBox="1">
              <a:spLocks noChangeArrowheads="1"/>
            </p:cNvSpPr>
            <p:nvPr/>
          </p:nvSpPr>
          <p:spPr bwMode="auto">
            <a:xfrm>
              <a:off x="4308" y="862"/>
              <a:ext cx="1020" cy="523"/>
            </a:xfrm>
            <a:prstGeom prst="rect">
              <a:avLst/>
            </a:prstGeom>
            <a:solidFill>
              <a:srgbClr val="990000"/>
            </a:solidFill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Comic Sans MS" pitchFamily="66" charset="0"/>
                </a:rPr>
                <a:t>Ammeter reads 2A</a:t>
              </a:r>
            </a:p>
          </p:txBody>
        </p:sp>
        <p:sp>
          <p:nvSpPr>
            <p:cNvPr id="37897" name="Line 42"/>
            <p:cNvSpPr>
              <a:spLocks noChangeShapeType="1"/>
            </p:cNvSpPr>
            <p:nvPr/>
          </p:nvSpPr>
          <p:spPr bwMode="auto">
            <a:xfrm flipH="1">
              <a:off x="3852" y="1152"/>
              <a:ext cx="504" cy="25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0" y="332656"/>
            <a:ext cx="61156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Experiment - P6b </a:t>
            </a:r>
            <a:r>
              <a:rPr lang="en-GB" dirty="0" smtClean="0"/>
              <a:t>01 </a:t>
            </a:r>
            <a:r>
              <a:rPr lang="en-GB" dirty="0" smtClean="0"/>
              <a:t>(part 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Using a variable resistor as a potential divider.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At the end of this experiment you should be able to produce a definition for a potential divider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Comic Sans MS" pitchFamily="66" charset="0"/>
              </a:rPr>
              <a:t>Potential Dividers - Theory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560" y="2276872"/>
            <a:ext cx="8122836" cy="2264952"/>
            <a:chOff x="288" y="672"/>
            <a:chExt cx="5232" cy="1961"/>
          </a:xfrm>
        </p:grpSpPr>
        <p:sp>
          <p:nvSpPr>
            <p:cNvPr id="58385" name="Line 4"/>
            <p:cNvSpPr>
              <a:spLocks noChangeShapeType="1"/>
            </p:cNvSpPr>
            <p:nvPr/>
          </p:nvSpPr>
          <p:spPr bwMode="auto">
            <a:xfrm>
              <a:off x="672" y="816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58386" name="Line 5"/>
            <p:cNvSpPr>
              <a:spLocks noChangeShapeType="1"/>
            </p:cNvSpPr>
            <p:nvPr/>
          </p:nvSpPr>
          <p:spPr bwMode="auto">
            <a:xfrm>
              <a:off x="2784" y="816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58387" name="Line 6"/>
            <p:cNvSpPr>
              <a:spLocks noChangeShapeType="1"/>
            </p:cNvSpPr>
            <p:nvPr/>
          </p:nvSpPr>
          <p:spPr bwMode="auto">
            <a:xfrm>
              <a:off x="672" y="2544"/>
              <a:ext cx="4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58388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76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0V</a:t>
              </a:r>
            </a:p>
          </p:txBody>
        </p:sp>
        <p:sp>
          <p:nvSpPr>
            <p:cNvPr id="58389" name="Text Box 8"/>
            <p:cNvSpPr txBox="1">
              <a:spLocks noChangeArrowheads="1"/>
            </p:cNvSpPr>
            <p:nvPr/>
          </p:nvSpPr>
          <p:spPr bwMode="auto">
            <a:xfrm>
              <a:off x="288" y="672"/>
              <a:ext cx="522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V</a:t>
              </a:r>
              <a:r>
                <a:rPr lang="en-GB" baseline="-25000" dirty="0">
                  <a:latin typeface="Comic Sans MS" pitchFamily="66" charset="0"/>
                </a:rPr>
                <a:t>IN</a:t>
              </a:r>
            </a:p>
          </p:txBody>
        </p:sp>
        <p:sp>
          <p:nvSpPr>
            <p:cNvPr id="58390" name="Rectangle 9"/>
            <p:cNvSpPr>
              <a:spLocks noChangeArrowheads="1"/>
            </p:cNvSpPr>
            <p:nvPr/>
          </p:nvSpPr>
          <p:spPr bwMode="auto">
            <a:xfrm>
              <a:off x="2688" y="1008"/>
              <a:ext cx="192" cy="432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58391" name="Rectangle 10"/>
            <p:cNvSpPr>
              <a:spLocks noChangeArrowheads="1"/>
            </p:cNvSpPr>
            <p:nvPr/>
          </p:nvSpPr>
          <p:spPr bwMode="auto">
            <a:xfrm>
              <a:off x="2688" y="1872"/>
              <a:ext cx="192" cy="432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58392" name="Line 11"/>
            <p:cNvSpPr>
              <a:spLocks noChangeShapeType="1"/>
            </p:cNvSpPr>
            <p:nvPr/>
          </p:nvSpPr>
          <p:spPr bwMode="auto">
            <a:xfrm>
              <a:off x="2784" y="1632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58393" name="Text Box 12"/>
            <p:cNvSpPr txBox="1">
              <a:spLocks noChangeArrowheads="1"/>
            </p:cNvSpPr>
            <p:nvPr/>
          </p:nvSpPr>
          <p:spPr bwMode="auto">
            <a:xfrm>
              <a:off x="4896" y="1536"/>
              <a:ext cx="624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V</a:t>
              </a:r>
              <a:r>
                <a:rPr lang="en-GB" baseline="-25000" dirty="0">
                  <a:latin typeface="Comic Sans MS" pitchFamily="66" charset="0"/>
                </a:rPr>
                <a:t>OUT</a:t>
              </a:r>
            </a:p>
          </p:txBody>
        </p:sp>
        <p:sp>
          <p:nvSpPr>
            <p:cNvPr id="58394" name="Text Box 13"/>
            <p:cNvSpPr txBox="1">
              <a:spLocks noChangeArrowheads="1"/>
            </p:cNvSpPr>
            <p:nvPr/>
          </p:nvSpPr>
          <p:spPr bwMode="auto">
            <a:xfrm>
              <a:off x="4848" y="2400"/>
              <a:ext cx="576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0V</a:t>
              </a:r>
            </a:p>
          </p:txBody>
        </p:sp>
        <p:sp>
          <p:nvSpPr>
            <p:cNvPr id="58395" name="Text Box 14"/>
            <p:cNvSpPr txBox="1">
              <a:spLocks noChangeArrowheads="1"/>
            </p:cNvSpPr>
            <p:nvPr/>
          </p:nvSpPr>
          <p:spPr bwMode="auto">
            <a:xfrm>
              <a:off x="2304" y="1056"/>
              <a:ext cx="576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R</a:t>
              </a:r>
              <a:r>
                <a:rPr lang="en-GB" baseline="-250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58396" name="Text Box 15"/>
            <p:cNvSpPr txBox="1">
              <a:spLocks noChangeArrowheads="1"/>
            </p:cNvSpPr>
            <p:nvPr/>
          </p:nvSpPr>
          <p:spPr bwMode="auto">
            <a:xfrm>
              <a:off x="2304" y="1920"/>
              <a:ext cx="576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Comic Sans MS" pitchFamily="66" charset="0"/>
                </a:rPr>
                <a:t>R</a:t>
              </a:r>
              <a:r>
                <a:rPr lang="en-GB" baseline="-25000" dirty="0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4953000" y="5867400"/>
            <a:ext cx="1676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(R</a:t>
            </a:r>
            <a:r>
              <a:rPr lang="en-GB" sz="2800" baseline="-25000" dirty="0"/>
              <a:t>1</a:t>
            </a:r>
            <a:r>
              <a:rPr lang="en-GB" sz="2800" dirty="0"/>
              <a:t> + R</a:t>
            </a:r>
            <a:r>
              <a:rPr lang="en-GB" sz="2800" baseline="-25000" dirty="0"/>
              <a:t>2</a:t>
            </a:r>
            <a:r>
              <a:rPr lang="en-GB" sz="2800" dirty="0"/>
              <a:t>)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3810000" y="5562600"/>
            <a:ext cx="1219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V</a:t>
            </a:r>
            <a:r>
              <a:rPr lang="en-GB" sz="2800" baseline="-25000" dirty="0"/>
              <a:t>IN </a:t>
            </a:r>
            <a:r>
              <a:rPr lang="en-GB" sz="2800" dirty="0"/>
              <a:t> x</a:t>
            </a:r>
            <a:endParaRPr lang="en-GB" sz="2800" baseline="-25000" dirty="0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5400" y="5334000"/>
            <a:ext cx="1219200" cy="533400"/>
            <a:chOff x="3216" y="3360"/>
            <a:chExt cx="768" cy="336"/>
          </a:xfrm>
        </p:grpSpPr>
        <p:sp>
          <p:nvSpPr>
            <p:cNvPr id="58383" name="Text Box 19"/>
            <p:cNvSpPr txBox="1">
              <a:spLocks noChangeArrowheads="1"/>
            </p:cNvSpPr>
            <p:nvPr/>
          </p:nvSpPr>
          <p:spPr bwMode="auto">
            <a:xfrm>
              <a:off x="3312" y="3360"/>
              <a:ext cx="57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dirty="0">
                  <a:solidFill>
                    <a:srgbClr val="FF0000"/>
                  </a:solidFill>
                </a:rPr>
                <a:t>(R</a:t>
              </a:r>
              <a:r>
                <a:rPr lang="en-GB" sz="2800" baseline="-25000" dirty="0">
                  <a:solidFill>
                    <a:srgbClr val="FF0000"/>
                  </a:solidFill>
                </a:rPr>
                <a:t>2</a:t>
              </a:r>
              <a:r>
                <a:rPr lang="en-GB" sz="28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58384" name="Line 20"/>
            <p:cNvSpPr>
              <a:spLocks noChangeShapeType="1"/>
            </p:cNvSpPr>
            <p:nvPr/>
          </p:nvSpPr>
          <p:spPr bwMode="auto">
            <a:xfrm>
              <a:off x="3216" y="369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438400" y="5562600"/>
            <a:ext cx="1295400" cy="519113"/>
            <a:chOff x="1536" y="3504"/>
            <a:chExt cx="816" cy="327"/>
          </a:xfrm>
        </p:grpSpPr>
        <p:sp>
          <p:nvSpPr>
            <p:cNvPr id="58380" name="Text Box 22"/>
            <p:cNvSpPr txBox="1">
              <a:spLocks noChangeArrowheads="1"/>
            </p:cNvSpPr>
            <p:nvPr/>
          </p:nvSpPr>
          <p:spPr bwMode="auto">
            <a:xfrm>
              <a:off x="1536" y="3504"/>
              <a:ext cx="76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dirty="0"/>
                <a:t>V</a:t>
              </a:r>
              <a:r>
                <a:rPr lang="en-GB" sz="2800" baseline="-25000" dirty="0"/>
                <a:t>OUT</a:t>
              </a:r>
            </a:p>
          </p:txBody>
        </p:sp>
        <p:sp>
          <p:nvSpPr>
            <p:cNvPr id="58381" name="Line 23"/>
            <p:cNvSpPr>
              <a:spLocks noChangeShapeType="1"/>
            </p:cNvSpPr>
            <p:nvPr/>
          </p:nvSpPr>
          <p:spPr bwMode="auto">
            <a:xfrm>
              <a:off x="2160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8382" name="Line 24"/>
            <p:cNvSpPr>
              <a:spLocks noChangeShapeType="1"/>
            </p:cNvSpPr>
            <p:nvPr/>
          </p:nvSpPr>
          <p:spPr bwMode="auto">
            <a:xfrm>
              <a:off x="2160" y="374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28600" y="5000636"/>
            <a:ext cx="8686800" cy="1552564"/>
            <a:chOff x="144" y="2928"/>
            <a:chExt cx="5472" cy="1200"/>
          </a:xfrm>
        </p:grpSpPr>
        <p:sp>
          <p:nvSpPr>
            <p:cNvPr id="58378" name="Text Box 26"/>
            <p:cNvSpPr txBox="1">
              <a:spLocks noChangeArrowheads="1"/>
            </p:cNvSpPr>
            <p:nvPr/>
          </p:nvSpPr>
          <p:spPr bwMode="auto">
            <a:xfrm>
              <a:off x="336" y="2976"/>
              <a:ext cx="3504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Comic Sans MS" pitchFamily="66" charset="0"/>
                </a:rPr>
                <a:t>The Potential Divider equation:</a:t>
              </a:r>
            </a:p>
          </p:txBody>
        </p:sp>
        <p:sp>
          <p:nvSpPr>
            <p:cNvPr id="58379" name="Rectangle 27"/>
            <p:cNvSpPr>
              <a:spLocks noChangeArrowheads="1"/>
            </p:cNvSpPr>
            <p:nvPr/>
          </p:nvSpPr>
          <p:spPr bwMode="auto">
            <a:xfrm>
              <a:off x="144" y="2928"/>
              <a:ext cx="5472" cy="1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034" y="9286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Potential divider circuits allow us to obtain a required output voltage by ‘tapping off’ part of the input voltage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/>
      <p:bldP spid="1157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304800"/>
            <a:ext cx="3886200" cy="5943600"/>
            <a:chOff x="634" y="0"/>
            <a:chExt cx="17284" cy="20000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4666" y="0"/>
              <a:ext cx="4" cy="5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3514" y="5161"/>
              <a:ext cx="230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4090" y="5806"/>
              <a:ext cx="115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514" y="7096"/>
              <a:ext cx="230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4090" y="7741"/>
              <a:ext cx="115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4666" y="5805"/>
              <a:ext cx="4" cy="1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4666" y="0"/>
              <a:ext cx="634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1002" y="0"/>
              <a:ext cx="4" cy="3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0426" y="3870"/>
              <a:ext cx="1156" cy="58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1002" y="9676"/>
              <a:ext cx="4" cy="19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0426" y="11611"/>
              <a:ext cx="1156" cy="580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1002" y="17416"/>
              <a:ext cx="4" cy="25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4666" y="19996"/>
              <a:ext cx="634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4666" y="7740"/>
              <a:ext cx="4" cy="122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9274" y="4515"/>
              <a:ext cx="4036" cy="45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12154" y="4515"/>
              <a:ext cx="1156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3306" y="4515"/>
              <a:ext cx="4" cy="1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8122" y="4515"/>
              <a:ext cx="1732" cy="19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AU" sz="2800" dirty="0"/>
                <a:t>R</a:t>
              </a:r>
              <a:r>
                <a:rPr lang="en-AU" sz="2800" baseline="-25000" dirty="0"/>
                <a:t>1</a:t>
              </a:r>
              <a:endParaRPr lang="en-AU" sz="1000" dirty="0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8122" y="12900"/>
              <a:ext cx="1732" cy="19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AU" sz="2800" dirty="0"/>
                <a:t>R</a:t>
              </a:r>
              <a:r>
                <a:rPr lang="en-AU" sz="2800" baseline="-25000" dirty="0"/>
                <a:t>2</a:t>
              </a:r>
              <a:endParaRPr lang="en-AU" sz="900" dirty="0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11002" y="18705"/>
              <a:ext cx="576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1002" y="10320"/>
              <a:ext cx="576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1002" y="2580"/>
              <a:ext cx="576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15610" y="5805"/>
              <a:ext cx="2308" cy="25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AU" sz="3200" dirty="0"/>
                <a:t>V</a:t>
              </a:r>
              <a:r>
                <a:rPr lang="en-AU" sz="3200" baseline="-25000" dirty="0"/>
                <a:t>1</a:t>
              </a:r>
              <a:endParaRPr lang="en-AU" sz="1000" dirty="0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5610" y="12900"/>
              <a:ext cx="2308" cy="25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AU" sz="3200" dirty="0"/>
                <a:t>V</a:t>
              </a:r>
              <a:r>
                <a:rPr lang="en-AU" sz="3200" baseline="-25000" dirty="0"/>
                <a:t>2</a:t>
              </a:r>
              <a:endParaRPr lang="en-AU" sz="1000" dirty="0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634" y="5805"/>
              <a:ext cx="2308" cy="25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AU" sz="3600" dirty="0"/>
                <a:t>V</a:t>
              </a:r>
              <a:endParaRPr lang="en-AU" sz="2000" dirty="0"/>
            </a:p>
          </p:txBody>
        </p:sp>
      </p:grp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343400" y="296863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GB" sz="2800" b="1" dirty="0">
                <a:latin typeface="Book Antiqua" pitchFamily="18" charset="0"/>
              </a:rPr>
              <a:t>V does not change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419600" y="914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GB" sz="2800" b="1" dirty="0">
                <a:latin typeface="Book Antiqua" pitchFamily="18" charset="0"/>
              </a:rPr>
              <a:t>V = V</a:t>
            </a:r>
            <a:r>
              <a:rPr lang="en-GB" sz="2800" b="1" baseline="-25000" dirty="0">
                <a:latin typeface="Book Antiqua" pitchFamily="18" charset="0"/>
              </a:rPr>
              <a:t>1</a:t>
            </a:r>
            <a:r>
              <a:rPr lang="en-GB" sz="2800" b="1" dirty="0">
                <a:latin typeface="Book Antiqua" pitchFamily="18" charset="0"/>
              </a:rPr>
              <a:t> + V</a:t>
            </a:r>
            <a:r>
              <a:rPr lang="en-GB" sz="2800" b="1" baseline="-25000" dirty="0">
                <a:latin typeface="Book Antiqua" pitchFamily="18" charset="0"/>
              </a:rPr>
              <a:t>2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419600" y="1447800"/>
            <a:ext cx="4191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1" dirty="0">
                <a:latin typeface="Book Antiqua" pitchFamily="18" charset="0"/>
              </a:rPr>
              <a:t>The two resistors are dividing up the potential (or voltage) -  (the </a:t>
            </a:r>
            <a:r>
              <a:rPr lang="en-GB" sz="2800" b="1" u="sng" dirty="0">
                <a:solidFill>
                  <a:srgbClr val="990033"/>
                </a:solidFill>
                <a:latin typeface="Book Antiqua" pitchFamily="18" charset="0"/>
              </a:rPr>
              <a:t>Potential Divider</a:t>
            </a:r>
            <a:r>
              <a:rPr lang="en-GB" sz="2800" b="1" dirty="0">
                <a:latin typeface="Book Antiqua" pitchFamily="18" charset="0"/>
              </a:rPr>
              <a:t>)</a:t>
            </a:r>
            <a:endParaRPr lang="en-US" dirty="0"/>
          </a:p>
        </p:txBody>
      </p:sp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4611688" y="3429000"/>
          <a:ext cx="3195637" cy="992188"/>
        </p:xfrm>
        <a:graphic>
          <a:graphicData uri="http://schemas.openxmlformats.org/presentationml/2006/ole">
            <p:oleObj spid="_x0000_s1026" name="Equation" r:id="rId3" imgW="1384200" imgH="431640" progId="Equation.3">
              <p:embed/>
            </p:oleObj>
          </a:graphicData>
        </a:graphic>
      </p:graphicFrame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4648200" y="4724400"/>
          <a:ext cx="3124200" cy="962025"/>
        </p:xfrm>
        <a:graphic>
          <a:graphicData uri="http://schemas.openxmlformats.org/presentationml/2006/ole">
            <p:oleObj spid="_x0000_s1027" name="Equation" r:id="rId4" imgW="1396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6" grpId="0" autoUpdateAnimBg="0"/>
      <p:bldP spid="7197" grpId="0" autoUpdateAnimBg="0"/>
      <p:bldP spid="719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1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P1 theme</Template>
  <TotalTime>237</TotalTime>
  <Words>751</Words>
  <Application>Microsoft Office PowerPoint</Application>
  <PresentationFormat>On-screen Show (4:3)</PresentationFormat>
  <Paragraphs>219</Paragraphs>
  <Slides>20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P1 theme</vt:lpstr>
      <vt:lpstr>Equation</vt:lpstr>
      <vt:lpstr>      Calculating the resistance of a bulb</vt:lpstr>
      <vt:lpstr>P6 – Electricity for Gadgets</vt:lpstr>
      <vt:lpstr>Slide 3</vt:lpstr>
      <vt:lpstr>      Resistors in series</vt:lpstr>
      <vt:lpstr>      Resistors in series</vt:lpstr>
      <vt:lpstr>Copy the diagram and answer the questions</vt:lpstr>
      <vt:lpstr>Experiment - P6b 01 (part a)</vt:lpstr>
      <vt:lpstr>Potential Dividers - Theory</vt:lpstr>
      <vt:lpstr>Slide 9</vt:lpstr>
      <vt:lpstr>What happens if: </vt:lpstr>
      <vt:lpstr>Slide 11</vt:lpstr>
      <vt:lpstr>Practical P6b01(part b)</vt:lpstr>
      <vt:lpstr>Some example questions</vt:lpstr>
      <vt:lpstr>Answers</vt:lpstr>
      <vt:lpstr>To do</vt:lpstr>
      <vt:lpstr>WS Answers</vt:lpstr>
      <vt:lpstr>Plenary</vt:lpstr>
      <vt:lpstr>Plenary answers</vt:lpstr>
      <vt:lpstr>Slide 19</vt:lpstr>
      <vt:lpstr>PC research 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 Energy for the Home</dc:title>
  <dc:creator>Ali</dc:creator>
  <cp:lastModifiedBy>caroline</cp:lastModifiedBy>
  <cp:revision>40</cp:revision>
  <dcterms:created xsi:type="dcterms:W3CDTF">2011-10-31T10:18:16Z</dcterms:created>
  <dcterms:modified xsi:type="dcterms:W3CDTF">2013-08-20T16:45:26Z</dcterms:modified>
</cp:coreProperties>
</file>