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2" r:id="rId6"/>
    <p:sldId id="265" r:id="rId7"/>
    <p:sldId id="266" r:id="rId8"/>
    <p:sldId id="270" r:id="rId9"/>
    <p:sldId id="263" r:id="rId10"/>
    <p:sldId id="264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>
                <a:latin typeface="Kristen ITC" pitchFamily="66" charset="0"/>
              </a:rPr>
              <a:t>P4: Radiation for Life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Lesson </a:t>
            </a:r>
            <a:r>
              <a:rPr lang="en-GB" dirty="0">
                <a:solidFill>
                  <a:schemeClr val="tx1"/>
                </a:solidFill>
                <a:latin typeface="Kristen ITC" pitchFamily="66" charset="0"/>
              </a:rPr>
              <a:t>4</a:t>
            </a:r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: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Uses of Electrostatics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 (part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68313" y="404813"/>
            <a:ext cx="8207375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</a:t>
            </a:r>
          </a:p>
          <a:p>
            <a:pPr>
              <a:spcBef>
                <a:spcPct val="50000"/>
              </a:spcBef>
            </a:pPr>
            <a:r>
              <a:rPr lang="en-GB" sz="2400" dirty="0"/>
              <a:t>A typical shock from a </a:t>
            </a:r>
            <a:r>
              <a:rPr lang="en-GB" sz="2400" dirty="0" err="1"/>
              <a:t>defribrillator</a:t>
            </a:r>
            <a:r>
              <a:rPr lang="en-GB" sz="2400" dirty="0"/>
              <a:t> supplies about 400J of energy in a few milliseconds</a:t>
            </a:r>
            <a:r>
              <a:rPr lang="en-GB" sz="2400" dirty="0" smtClean="0"/>
              <a:t>. (1 millisecond = 0.001 seconds)</a:t>
            </a:r>
            <a:endParaRPr lang="en-GB" sz="2400" dirty="0"/>
          </a:p>
          <a:p>
            <a:pPr>
              <a:spcBef>
                <a:spcPct val="50000"/>
              </a:spcBef>
            </a:pPr>
            <a:r>
              <a:rPr lang="en-GB" sz="2400" dirty="0"/>
              <a:t>If a </a:t>
            </a:r>
            <a:r>
              <a:rPr lang="en-GB" sz="2400" dirty="0" err="1"/>
              <a:t>defribrillator</a:t>
            </a:r>
            <a:r>
              <a:rPr lang="en-GB" sz="2400" dirty="0"/>
              <a:t> is switched on for 5 milliseconds (5ms) calculate the </a:t>
            </a:r>
            <a:r>
              <a:rPr lang="en-GB" sz="2400" b="1" dirty="0"/>
              <a:t>power</a:t>
            </a:r>
            <a:r>
              <a:rPr lang="en-GB" sz="2400" dirty="0"/>
              <a:t> generated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50825" y="2924175"/>
            <a:ext cx="4392613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accent2"/>
                </a:solidFill>
              </a:rPr>
              <a:t>Use the formula: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accent2"/>
                </a:solidFill>
              </a:rPr>
              <a:t>         Power (P) = </a:t>
            </a:r>
            <a:r>
              <a:rPr lang="en-GB" sz="2400" b="1" u="sng">
                <a:solidFill>
                  <a:schemeClr val="accent2"/>
                </a:solidFill>
              </a:rPr>
              <a:t>Energy (E)</a:t>
            </a:r>
          </a:p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accent2"/>
                </a:solidFill>
              </a:rPr>
              <a:t>                               Time (T)</a:t>
            </a:r>
          </a:p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accent2"/>
                </a:solidFill>
              </a:rPr>
              <a:t>                          =</a:t>
            </a:r>
          </a:p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accent2"/>
                </a:solidFill>
              </a:rPr>
              <a:t>                          =</a:t>
            </a:r>
          </a:p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accent2"/>
                </a:solidFill>
              </a:rPr>
              <a:t>                          =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148263" y="2781300"/>
            <a:ext cx="3168650" cy="2735263"/>
            <a:chOff x="3243" y="1752"/>
            <a:chExt cx="1996" cy="1723"/>
          </a:xfrm>
        </p:grpSpPr>
        <p:sp>
          <p:nvSpPr>
            <p:cNvPr id="46087" name="AutoShape 7"/>
            <p:cNvSpPr>
              <a:spLocks noChangeArrowheads="1"/>
            </p:cNvSpPr>
            <p:nvPr/>
          </p:nvSpPr>
          <p:spPr bwMode="auto">
            <a:xfrm>
              <a:off x="3243" y="1752"/>
              <a:ext cx="1996" cy="172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088" name="Line 8"/>
            <p:cNvSpPr>
              <a:spLocks noChangeShapeType="1"/>
            </p:cNvSpPr>
            <p:nvPr/>
          </p:nvSpPr>
          <p:spPr bwMode="auto">
            <a:xfrm>
              <a:off x="4241" y="2704"/>
              <a:ext cx="0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6089" name="Line 9"/>
            <p:cNvSpPr>
              <a:spLocks noChangeShapeType="1"/>
            </p:cNvSpPr>
            <p:nvPr/>
          </p:nvSpPr>
          <p:spPr bwMode="auto">
            <a:xfrm>
              <a:off x="3696" y="2704"/>
              <a:ext cx="10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6090" name="Text Box 10"/>
            <p:cNvSpPr txBox="1">
              <a:spLocks noChangeArrowheads="1"/>
            </p:cNvSpPr>
            <p:nvPr/>
          </p:nvSpPr>
          <p:spPr bwMode="auto">
            <a:xfrm>
              <a:off x="4014" y="2205"/>
              <a:ext cx="45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4000" b="1"/>
                <a:t>E</a:t>
              </a:r>
            </a:p>
          </p:txBody>
        </p:sp>
        <p:sp>
          <p:nvSpPr>
            <p:cNvPr id="46091" name="Text Box 11"/>
            <p:cNvSpPr txBox="1">
              <a:spLocks noChangeArrowheads="1"/>
            </p:cNvSpPr>
            <p:nvPr/>
          </p:nvSpPr>
          <p:spPr bwMode="auto">
            <a:xfrm>
              <a:off x="4377" y="2886"/>
              <a:ext cx="45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4000" b="1"/>
                <a:t>T</a:t>
              </a:r>
            </a:p>
          </p:txBody>
        </p:sp>
        <p:sp>
          <p:nvSpPr>
            <p:cNvPr id="46092" name="Text Box 12"/>
            <p:cNvSpPr txBox="1">
              <a:spLocks noChangeArrowheads="1"/>
            </p:cNvSpPr>
            <p:nvPr/>
          </p:nvSpPr>
          <p:spPr bwMode="auto">
            <a:xfrm>
              <a:off x="3696" y="2886"/>
              <a:ext cx="45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4000" b="1"/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143000"/>
          </a:xfrm>
        </p:spPr>
        <p:txBody>
          <a:bodyPr/>
          <a:lstStyle/>
          <a:p>
            <a:r>
              <a:rPr lang="en-GB" dirty="0" smtClean="0"/>
              <a:t>More on Defibrillators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92935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What if you have a chronic heart condition and </a:t>
            </a:r>
          </a:p>
          <a:p>
            <a:pPr>
              <a:buNone/>
            </a:pPr>
            <a:r>
              <a:rPr lang="en-GB" dirty="0" smtClean="0"/>
              <a:t>want to be safe at home?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1. Portable defibrillators are small, portable machines that can be used in the home.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2. Implantable cardiac defibrillators are a small battery-operated device that can be surgically implanted under the skin, in the upper part of the chest wall, and connected to the heart.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864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sz="2200" dirty="0" smtClean="0"/>
              <a:t>Complete the explanation below of how a bicycle </a:t>
            </a:r>
            <a:r>
              <a:rPr lang="en-GB" sz="2200" dirty="0" smtClean="0"/>
              <a:t>frame </a:t>
            </a:r>
            <a:r>
              <a:rPr lang="en-GB" sz="2200" dirty="0" smtClean="0"/>
              <a:t>is </a:t>
            </a:r>
            <a:r>
              <a:rPr lang="en-GB" sz="2200" dirty="0" smtClean="0"/>
              <a:t>sprayed evenly </a:t>
            </a:r>
            <a:r>
              <a:rPr lang="en-GB" sz="2200" dirty="0" smtClean="0"/>
              <a:t>all over </a:t>
            </a:r>
            <a:endParaRPr lang="en-GB" sz="2200" dirty="0" smtClean="0"/>
          </a:p>
          <a:p>
            <a:pPr>
              <a:buNone/>
            </a:pPr>
            <a:r>
              <a:rPr lang="en-GB" sz="2200" dirty="0" smtClean="0"/>
              <a:t>with </a:t>
            </a:r>
            <a:r>
              <a:rPr lang="en-GB" sz="2200" dirty="0" smtClean="0"/>
              <a:t>paint without </a:t>
            </a:r>
            <a:r>
              <a:rPr lang="en-GB" sz="2200" dirty="0" smtClean="0"/>
              <a:t>wasting </a:t>
            </a:r>
            <a:r>
              <a:rPr lang="en-GB" sz="2200" dirty="0" smtClean="0"/>
              <a:t>any of the paint</a:t>
            </a:r>
            <a:r>
              <a:rPr lang="en-GB" sz="2200" dirty="0" smtClean="0"/>
              <a:t>.</a:t>
            </a:r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r>
              <a:rPr lang="en-GB" sz="2200" dirty="0" smtClean="0"/>
              <a:t>The spray gun is connected to the positive so that it </a:t>
            </a:r>
            <a:r>
              <a:rPr lang="en-GB" sz="2200" dirty="0" smtClean="0"/>
              <a:t>becomes </a:t>
            </a:r>
            <a:r>
              <a:rPr lang="en-GB" sz="2200" dirty="0" smtClean="0"/>
              <a:t>charged and </a:t>
            </a:r>
            <a:r>
              <a:rPr lang="en-GB" sz="2200" dirty="0" smtClean="0"/>
              <a:t>the </a:t>
            </a:r>
          </a:p>
          <a:p>
            <a:pPr>
              <a:buNone/>
            </a:pPr>
            <a:r>
              <a:rPr lang="en-GB" sz="2200" dirty="0" smtClean="0"/>
              <a:t>frame is connected</a:t>
            </a:r>
          </a:p>
          <a:p>
            <a:pPr>
              <a:buNone/>
            </a:pPr>
            <a:r>
              <a:rPr lang="en-GB" dirty="0" smtClean="0"/>
              <a:t>____________________________________________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____________________________________________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____________________________________________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____________________________________________</a:t>
            </a:r>
          </a:p>
          <a:p>
            <a:pPr>
              <a:buNone/>
            </a:pPr>
            <a:r>
              <a:rPr lang="en-GB" dirty="0" smtClean="0"/>
              <a:t>____________________________________________</a:t>
            </a:r>
          </a:p>
          <a:p>
            <a:pPr>
              <a:buNone/>
            </a:pPr>
            <a:r>
              <a:rPr lang="en-GB" dirty="0" smtClean="0"/>
              <a:t>____________________________________________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071546"/>
          <a:ext cx="8715435" cy="3071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40957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1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electrostatics is</a:t>
                      </a:r>
                      <a:r>
                        <a:rPr lang="en-GB" u="none" baseline="0" dirty="0" smtClean="0"/>
                        <a:t> useful for spraying paint and crops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static electricity can be useful for</a:t>
                      </a:r>
                      <a:r>
                        <a:rPr lang="en-GB" u="none" baseline="0" dirty="0" smtClean="0"/>
                        <a:t> paint spraying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baseline="0" dirty="0" smtClean="0"/>
                        <a:t>Explain</a:t>
                      </a:r>
                      <a:r>
                        <a:rPr lang="en-GB" u="none" baseline="0" dirty="0" smtClean="0"/>
                        <a:t> how static electricity is used in paint spraying in terms of electron movement</a:t>
                      </a:r>
                      <a:endParaRPr lang="en-GB" u="sng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1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electrostatics is useful for restarting the heart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electrostatics is useful for restarting the heart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64357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algn="ctr"/>
            <a:r>
              <a:rPr lang="en-GB" dirty="0"/>
              <a:t>negative</a:t>
            </a:r>
            <a:r>
              <a:rPr lang="en-GB" b="1" dirty="0"/>
              <a:t> • </a:t>
            </a:r>
            <a:r>
              <a:rPr lang="en-GB" dirty="0"/>
              <a:t>defibrillator</a:t>
            </a:r>
            <a:r>
              <a:rPr lang="en-GB" b="1" dirty="0"/>
              <a:t> • </a:t>
            </a:r>
            <a:r>
              <a:rPr lang="en-GB" dirty="0"/>
              <a:t>electrostatic</a:t>
            </a:r>
            <a:r>
              <a:rPr lang="en-GB" b="1" dirty="0"/>
              <a:t> • </a:t>
            </a:r>
            <a:r>
              <a:rPr lang="en-GB" dirty="0"/>
              <a:t>paddle</a:t>
            </a:r>
            <a:r>
              <a:rPr lang="en-GB" b="1" dirty="0"/>
              <a:t> • </a:t>
            </a:r>
            <a:r>
              <a:rPr lang="en-GB" dirty="0"/>
              <a:t>conductor</a:t>
            </a:r>
            <a:r>
              <a:rPr lang="en-GB" b="1" dirty="0"/>
              <a:t> • </a:t>
            </a:r>
            <a:r>
              <a:rPr lang="en-GB" dirty="0"/>
              <a:t>charge</a:t>
            </a:r>
            <a:r>
              <a:rPr lang="en-GB" b="1" dirty="0"/>
              <a:t> • </a:t>
            </a:r>
            <a:r>
              <a:rPr lang="en-GB" dirty="0"/>
              <a:t>dust precipitator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4525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sz="2000" dirty="0" smtClean="0"/>
              <a:t>How many uses of electrostatics can you </a:t>
            </a:r>
            <a:r>
              <a:rPr lang="en-GB" sz="2000" u="sng" dirty="0" smtClean="0"/>
              <a:t>recall</a:t>
            </a:r>
            <a:r>
              <a:rPr lang="en-GB" sz="2000" dirty="0" smtClean="0"/>
              <a:t> from last lesson</a:t>
            </a:r>
          </a:p>
          <a:p>
            <a:pPr marL="514350" indent="-514350">
              <a:buAutoNum type="arabicPeriod"/>
            </a:pPr>
            <a:r>
              <a:rPr lang="en-GB" sz="2000" dirty="0" smtClean="0"/>
              <a:t>Look at the picture below, what do you think is the main topic of today’s lesson?</a:t>
            </a:r>
            <a:endParaRPr lang="en-GB" dirty="0"/>
          </a:p>
        </p:txBody>
      </p:sp>
      <p:pic>
        <p:nvPicPr>
          <p:cNvPr id="4" name="Picture 6" descr="graffit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36750"/>
            <a:ext cx="726122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43884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dirty="0"/>
              <a:t>Understand the use of electrostatics in</a:t>
            </a:r>
            <a:r>
              <a:rPr lang="en-GB" dirty="0" smtClean="0"/>
              <a:t>:</a:t>
            </a:r>
          </a:p>
          <a:p>
            <a:pPr>
              <a:buNone/>
            </a:pP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Paint spraying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Defibrillator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071546"/>
          <a:ext cx="8715435" cy="3071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40957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1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electrostatics is</a:t>
                      </a:r>
                      <a:r>
                        <a:rPr lang="en-GB" u="none" baseline="0" dirty="0" smtClean="0"/>
                        <a:t> useful for spraying paint and crops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static electricity can be useful for</a:t>
                      </a:r>
                      <a:r>
                        <a:rPr lang="en-GB" u="none" baseline="0" dirty="0" smtClean="0"/>
                        <a:t> paint spraying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baseline="0" dirty="0" smtClean="0"/>
                        <a:t>Explain</a:t>
                      </a:r>
                      <a:r>
                        <a:rPr lang="en-GB" u="none" baseline="0" dirty="0" smtClean="0"/>
                        <a:t> how static electricity is used in paint spraying in terms of electron movement</a:t>
                      </a:r>
                      <a:endParaRPr lang="en-GB" u="sng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1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electrostatics is useful for restarting the heart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electrostatics is useful for restarting the heart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64357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algn="ctr"/>
            <a:r>
              <a:rPr lang="en-GB" dirty="0"/>
              <a:t>negative</a:t>
            </a:r>
            <a:r>
              <a:rPr lang="en-GB" b="1" dirty="0"/>
              <a:t> • </a:t>
            </a:r>
            <a:r>
              <a:rPr lang="en-GB" dirty="0"/>
              <a:t>defibrillator</a:t>
            </a:r>
            <a:r>
              <a:rPr lang="en-GB" b="1" dirty="0"/>
              <a:t> • </a:t>
            </a:r>
            <a:r>
              <a:rPr lang="en-GB" dirty="0"/>
              <a:t>electrostatic</a:t>
            </a:r>
            <a:r>
              <a:rPr lang="en-GB" b="1" dirty="0"/>
              <a:t> • </a:t>
            </a:r>
            <a:r>
              <a:rPr lang="en-GB" dirty="0"/>
              <a:t>paddle</a:t>
            </a:r>
            <a:r>
              <a:rPr lang="en-GB" b="1" dirty="0"/>
              <a:t> • </a:t>
            </a:r>
            <a:r>
              <a:rPr lang="en-GB" dirty="0"/>
              <a:t>conductor</a:t>
            </a:r>
            <a:r>
              <a:rPr lang="en-GB" b="1" dirty="0"/>
              <a:t> • </a:t>
            </a:r>
            <a:r>
              <a:rPr lang="en-GB" dirty="0"/>
              <a:t>charge</a:t>
            </a:r>
            <a:r>
              <a:rPr lang="en-GB" b="1" dirty="0"/>
              <a:t> • </a:t>
            </a:r>
            <a:r>
              <a:rPr lang="en-GB" dirty="0"/>
              <a:t>dust precipitator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11188" y="1125538"/>
            <a:ext cx="7561262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GB" sz="2200"/>
              <a:t> The spray gun is charged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GB" sz="2200"/>
              <a:t> All the paint particles become charged with like charges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GB" sz="2200"/>
              <a:t> Like charges repel and the paint spreads out in a fine mist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GB" sz="2200"/>
              <a:t> The object to be sprayed is given the opposite charge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GB" sz="2200"/>
              <a:t> Opposite charges attract and so the paint is attracted to the object.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539750" y="549275"/>
            <a:ext cx="5832475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rgbClr val="FF00FF"/>
                </a:solidFill>
                <a:latin typeface="Comic Sans MS" pitchFamily="66" charset="0"/>
              </a:rPr>
              <a:t>Paint spraying – how does this work?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39750" y="4437063"/>
            <a:ext cx="4319588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66FF66"/>
                </a:solidFill>
                <a:latin typeface="Comic Sans MS" pitchFamily="66" charset="0"/>
              </a:rPr>
              <a:t>So what are the advantages?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84213" y="5157788"/>
            <a:ext cx="7920037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GB" sz="2200"/>
              <a:t> Little waste of paint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GB" sz="2200"/>
              <a:t> Nice even coat of paint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GB" sz="2200"/>
              <a:t> Paint covers – even in the awkward places (‘shadows’)</a:t>
            </a:r>
          </a:p>
        </p:txBody>
      </p:sp>
      <p:pic>
        <p:nvPicPr>
          <p:cNvPr id="54282" name="Picture 10" descr="though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1484313"/>
            <a:ext cx="4176713" cy="364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4067175" y="2060575"/>
            <a:ext cx="30241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/>
              <a:t>Think positively</a:t>
            </a:r>
          </a:p>
          <a:p>
            <a:pPr>
              <a:spcBef>
                <a:spcPct val="50000"/>
              </a:spcBef>
            </a:pPr>
            <a:r>
              <a:rPr lang="en-GB" sz="2200" b="1"/>
              <a:t>    ..(and negatively?)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8" grpId="0" animBg="1"/>
      <p:bldP spid="54279" grpId="0"/>
      <p:bldP spid="54283" grpId="0"/>
      <p:bldP spid="5428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229600" cy="1143000"/>
          </a:xfrm>
        </p:spPr>
        <p:txBody>
          <a:bodyPr/>
          <a:lstStyle/>
          <a:p>
            <a:r>
              <a:rPr lang="en-GB" dirty="0" smtClean="0"/>
              <a:t>More on Paint Spraying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6000792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If the object to be painted is not charges the paint </a:t>
            </a:r>
          </a:p>
          <a:p>
            <a:pPr>
              <a:buNone/>
            </a:pPr>
            <a:r>
              <a:rPr lang="en-GB" dirty="0" smtClean="0"/>
              <a:t>still moves on to it, but: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object becomes charged from the paint, gaining more and more of the same charge</a:t>
            </a:r>
          </a:p>
          <a:p>
            <a:r>
              <a:rPr lang="en-GB" dirty="0" smtClean="0"/>
              <a:t>Further paint droplets are repelled away from the object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What can be done to overcome this?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572396" y="0"/>
            <a:ext cx="157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229600" cy="1143000"/>
          </a:xfrm>
        </p:spPr>
        <p:txBody>
          <a:bodyPr/>
          <a:lstStyle/>
          <a:p>
            <a:r>
              <a:rPr lang="en-GB" dirty="0" smtClean="0"/>
              <a:t>More on Paint Spraying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6000792"/>
          </a:xfrm>
        </p:spPr>
        <p:txBody>
          <a:bodyPr/>
          <a:lstStyle/>
          <a:p>
            <a:pPr>
              <a:buNone/>
            </a:pPr>
            <a:r>
              <a:rPr lang="en-GB" u="sng" dirty="0" smtClean="0"/>
              <a:t>Solution</a:t>
            </a:r>
          </a:p>
          <a:p>
            <a:r>
              <a:rPr lang="en-GB" dirty="0" smtClean="0"/>
              <a:t>This can be avoided by </a:t>
            </a:r>
            <a:r>
              <a:rPr lang="en-GB" b="1" u="sng" dirty="0" err="1" smtClean="0"/>
              <a:t>earthing</a:t>
            </a:r>
            <a:r>
              <a:rPr lang="en-GB" dirty="0" smtClean="0"/>
              <a:t> the object to prevent a build up of charge.</a:t>
            </a:r>
          </a:p>
          <a:p>
            <a:endParaRPr lang="en-GB" dirty="0" smtClean="0"/>
          </a:p>
          <a:p>
            <a:r>
              <a:rPr lang="en-GB" dirty="0" smtClean="0"/>
              <a:t>Used mainly in factories and vehicle repair shops</a:t>
            </a:r>
          </a:p>
          <a:p>
            <a:r>
              <a:rPr lang="en-GB" dirty="0" smtClean="0"/>
              <a:t>The object is given the opposite charge to the paint.</a:t>
            </a:r>
          </a:p>
          <a:p>
            <a:r>
              <a:rPr lang="en-GB" dirty="0" smtClean="0"/>
              <a:t>Opposite charges attract so the paint is attracted to the car and gets into the ‘shadows’ giving good coverage. 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572396" y="0"/>
            <a:ext cx="157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What is Defibrillation?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715040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Defibrillation is a procedure that restores a regular </a:t>
            </a:r>
          </a:p>
          <a:p>
            <a:pPr>
              <a:buNone/>
            </a:pPr>
            <a:r>
              <a:rPr lang="en-GB" dirty="0" smtClean="0"/>
              <a:t>heart rhythm by delivering an electric shock </a:t>
            </a:r>
          </a:p>
          <a:p>
            <a:pPr>
              <a:buNone/>
            </a:pPr>
            <a:r>
              <a:rPr lang="en-GB" dirty="0" smtClean="0"/>
              <a:t>through the chest wall to the heart.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Once the heart resumes its pumping action, blood </a:t>
            </a:r>
          </a:p>
          <a:p>
            <a:pPr>
              <a:buNone/>
            </a:pPr>
            <a:r>
              <a:rPr lang="en-GB" dirty="0" smtClean="0"/>
              <a:t>can once more flow throughout the body.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4321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8135937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 b="1" dirty="0">
                <a:latin typeface="Comic Sans MS" pitchFamily="66" charset="0"/>
              </a:rPr>
              <a:t>A </a:t>
            </a:r>
            <a:r>
              <a:rPr lang="en-GB" sz="2600" b="1" dirty="0" smtClean="0">
                <a:latin typeface="Comic Sans MS" pitchFamily="66" charset="0"/>
              </a:rPr>
              <a:t>defibrillator</a:t>
            </a:r>
            <a:r>
              <a:rPr lang="en-GB" sz="2600" b="1" dirty="0">
                <a:latin typeface="Comic Sans MS" pitchFamily="66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GB" sz="26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GB" sz="26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GB" sz="26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Clr>
                <a:srgbClr val="336600"/>
              </a:buClr>
              <a:buFont typeface="Wingdings" pitchFamily="2" charset="2"/>
              <a:buChar char="q"/>
            </a:pPr>
            <a:r>
              <a:rPr lang="en-GB" sz="2200" dirty="0">
                <a:latin typeface="Comic Sans MS" pitchFamily="66" charset="0"/>
              </a:rPr>
              <a:t>Two paddles are charged from a high-voltage supply</a:t>
            </a:r>
          </a:p>
          <a:p>
            <a:pPr>
              <a:spcBef>
                <a:spcPct val="50000"/>
              </a:spcBef>
              <a:buClr>
                <a:srgbClr val="336600"/>
              </a:buClr>
              <a:buFont typeface="Wingdings" pitchFamily="2" charset="2"/>
              <a:buChar char="q"/>
            </a:pPr>
            <a:r>
              <a:rPr lang="en-GB" sz="2200" dirty="0">
                <a:latin typeface="Comic Sans MS" pitchFamily="66" charset="0"/>
              </a:rPr>
              <a:t>They are then placed firmly on the patient’s chest to ensure a good electrical contact</a:t>
            </a:r>
          </a:p>
          <a:p>
            <a:pPr>
              <a:spcBef>
                <a:spcPct val="50000"/>
              </a:spcBef>
              <a:buClr>
                <a:srgbClr val="336600"/>
              </a:buClr>
              <a:buFont typeface="Wingdings" pitchFamily="2" charset="2"/>
              <a:buChar char="q"/>
            </a:pPr>
            <a:r>
              <a:rPr lang="en-GB" sz="2200" dirty="0">
                <a:latin typeface="Comic Sans MS" pitchFamily="66" charset="0"/>
              </a:rPr>
              <a:t>Electric charge is then passed through the patients to make their heart contract. Once the heart has been artificially restarted it is hoped that it will continue to contract normally</a:t>
            </a:r>
          </a:p>
          <a:p>
            <a:pPr>
              <a:spcBef>
                <a:spcPct val="50000"/>
              </a:spcBef>
              <a:buClr>
                <a:srgbClr val="336600"/>
              </a:buClr>
              <a:buFont typeface="Wingdings" pitchFamily="2" charset="2"/>
              <a:buChar char="q"/>
            </a:pPr>
            <a:r>
              <a:rPr lang="en-GB" sz="2200" dirty="0">
                <a:latin typeface="Comic Sans MS" pitchFamily="66" charset="0"/>
              </a:rPr>
              <a:t>Great care is taken to ensure that the operator does not receive an electric shock</a:t>
            </a:r>
          </a:p>
        </p:txBody>
      </p:sp>
      <p:pic>
        <p:nvPicPr>
          <p:cNvPr id="45063" name="Picture 7" descr="cpr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115888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733</Words>
  <Application>Microsoft Office PowerPoint</Application>
  <PresentationFormat>On-screen Show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P4: Radiation for Life</vt:lpstr>
      <vt:lpstr>Starter</vt:lpstr>
      <vt:lpstr>Lesson Objectives</vt:lpstr>
      <vt:lpstr>Slide 4</vt:lpstr>
      <vt:lpstr>Slide 5</vt:lpstr>
      <vt:lpstr>More on Paint Spraying</vt:lpstr>
      <vt:lpstr>More on Paint Spraying</vt:lpstr>
      <vt:lpstr>What is Defibrillation?</vt:lpstr>
      <vt:lpstr>Slide 9</vt:lpstr>
      <vt:lpstr>Slide 10</vt:lpstr>
      <vt:lpstr>More on Defibrillators</vt:lpstr>
      <vt:lpstr>Plenary</vt:lpstr>
      <vt:lpstr>Slide 13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C2: Chemical Resources</dc:title>
  <dc:creator> </dc:creator>
  <cp:lastModifiedBy> </cp:lastModifiedBy>
  <cp:revision>14</cp:revision>
  <dcterms:created xsi:type="dcterms:W3CDTF">2012-08-26T14:24:09Z</dcterms:created>
  <dcterms:modified xsi:type="dcterms:W3CDTF">2012-08-27T17:03:38Z</dcterms:modified>
</cp:coreProperties>
</file>