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60" r:id="rId6"/>
    <p:sldId id="258" r:id="rId7"/>
    <p:sldId id="259" r:id="rId8"/>
    <p:sldId id="263" r:id="rId9"/>
    <p:sldId id="264" r:id="rId10"/>
    <p:sldId id="275" r:id="rId11"/>
    <p:sldId id="276" r:id="rId12"/>
    <p:sldId id="277" r:id="rId13"/>
    <p:sldId id="274" r:id="rId14"/>
    <p:sldId id="265" r:id="rId15"/>
    <p:sldId id="266" r:id="rId16"/>
    <p:sldId id="268" r:id="rId17"/>
    <p:sldId id="261" r:id="rId18"/>
    <p:sldId id="262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5: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Safe Electricals 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nmsea.org/Curriculum/4_6/Electricity/wire_electro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164289" cy="5373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msmcgartland.pbworks.com/f/electron-fl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09468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kpsec.freeuk.com/animated/ecurren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692696"/>
            <a:ext cx="3960440" cy="5457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55576" y="476672"/>
            <a:ext cx="76327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chemeClr val="accent2"/>
                </a:solidFill>
              </a:rPr>
              <a:t>Measuring Current</a:t>
            </a:r>
            <a:endParaRPr lang="en-GB" sz="2200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 smtClean="0"/>
              <a:t>It’s quite simple to measure the current in a circuit. An </a:t>
            </a:r>
            <a:r>
              <a:rPr lang="en-GB" sz="2000" b="1" dirty="0" smtClean="0"/>
              <a:t>AMMETER</a:t>
            </a:r>
            <a:endParaRPr lang="en-GB" sz="2000" i="1" dirty="0"/>
          </a:p>
          <a:p>
            <a:pPr>
              <a:spcBef>
                <a:spcPct val="50000"/>
              </a:spcBef>
            </a:pPr>
            <a:r>
              <a:rPr lang="en-GB" sz="2000" dirty="0" smtClean="0"/>
              <a:t>is placed in </a:t>
            </a:r>
            <a:r>
              <a:rPr lang="en-GB" sz="2000" u="sng" dirty="0" smtClean="0"/>
              <a:t>SERIES</a:t>
            </a:r>
            <a:r>
              <a:rPr lang="en-GB" sz="2000" dirty="0" smtClean="0"/>
              <a:t> in the circuit.</a:t>
            </a:r>
          </a:p>
          <a:p>
            <a:pPr>
              <a:spcBef>
                <a:spcPct val="50000"/>
              </a:spcBef>
            </a:pPr>
            <a:r>
              <a:rPr lang="en-GB" sz="2000" dirty="0" smtClean="0"/>
              <a:t>The unit for current is the </a:t>
            </a:r>
            <a:r>
              <a:rPr lang="en-GB" sz="2000" b="1" dirty="0" smtClean="0"/>
              <a:t>amp (A)</a:t>
            </a:r>
            <a:r>
              <a:rPr lang="en-GB" sz="2000" dirty="0" smtClean="0"/>
              <a:t>.</a:t>
            </a:r>
            <a:endParaRPr lang="en-GB" sz="2000" dirty="0" smtClean="0"/>
          </a:p>
        </p:txBody>
      </p:sp>
      <p:sp>
        <p:nvSpPr>
          <p:cNvPr id="8196" name="Oval 6"/>
          <p:cNvSpPr>
            <a:spLocks noChangeArrowheads="1"/>
          </p:cNvSpPr>
          <p:nvPr/>
        </p:nvSpPr>
        <p:spPr bwMode="auto">
          <a:xfrm>
            <a:off x="7740352" y="980728"/>
            <a:ext cx="348070" cy="34807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30722" name="Picture 2" descr="http://www.bbc.co.uk/schools/gcsebitesize/science/images/ph_elect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08920"/>
            <a:ext cx="5544616" cy="3514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9552" y="548680"/>
            <a:ext cx="784879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solidFill>
                  <a:schemeClr val="accent2"/>
                </a:solidFill>
              </a:rPr>
              <a:t>Potential </a:t>
            </a:r>
            <a:r>
              <a:rPr lang="en-GB" sz="2200" dirty="0" smtClean="0">
                <a:solidFill>
                  <a:schemeClr val="accent2"/>
                </a:solidFill>
              </a:rPr>
              <a:t>difference/Voltage</a:t>
            </a:r>
            <a:endParaRPr lang="en-GB" sz="2200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dirty="0"/>
              <a:t>The potential difference (pd) between two points in a circuit is the difference in </a:t>
            </a:r>
            <a:r>
              <a:rPr lang="en-GB" sz="2000" b="1" i="1" dirty="0"/>
              <a:t>voltage</a:t>
            </a:r>
            <a:r>
              <a:rPr lang="en-GB" sz="2000" dirty="0"/>
              <a:t> between the two points</a:t>
            </a:r>
            <a:r>
              <a:rPr lang="en-GB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GB" sz="2000" dirty="0" smtClean="0"/>
              <a:t>It </a:t>
            </a:r>
            <a:r>
              <a:rPr lang="en-GB" sz="2000" dirty="0"/>
              <a:t>is measured in volts (V) by a voltmeter          which is placed in </a:t>
            </a:r>
            <a:r>
              <a:rPr lang="en-GB" sz="2000" b="1" i="1" dirty="0"/>
              <a:t>parallel </a:t>
            </a:r>
            <a:r>
              <a:rPr lang="en-GB" sz="2000" i="1" dirty="0"/>
              <a:t>in the circuit.</a:t>
            </a:r>
          </a:p>
          <a:p>
            <a:pPr>
              <a:spcBef>
                <a:spcPct val="50000"/>
              </a:spcBef>
            </a:pPr>
            <a:endParaRPr lang="en-GB" sz="2000" i="1" dirty="0"/>
          </a:p>
        </p:txBody>
      </p:sp>
      <p:sp>
        <p:nvSpPr>
          <p:cNvPr id="8196" name="Oval 6"/>
          <p:cNvSpPr>
            <a:spLocks noChangeArrowheads="1"/>
          </p:cNvSpPr>
          <p:nvPr/>
        </p:nvSpPr>
        <p:spPr bwMode="auto">
          <a:xfrm>
            <a:off x="4860032" y="1807989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860032" y="1807989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V</a:t>
            </a:r>
          </a:p>
        </p:txBody>
      </p:sp>
      <p:pic>
        <p:nvPicPr>
          <p:cNvPr id="8198" name="Picture 9" descr="sci_dia_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564904"/>
            <a:ext cx="3384376" cy="407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www3.canisius.edu/~grandem/electricity/Batt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14096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59575" y="0"/>
            <a:ext cx="2384425" cy="3683000"/>
            <a:chOff x="4258" y="0"/>
            <a:chExt cx="1502" cy="2320"/>
          </a:xfrm>
        </p:grpSpPr>
        <p:pic>
          <p:nvPicPr>
            <p:cNvPr id="9235" name="Picture 4" descr="Oh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9" y="0"/>
              <a:ext cx="1491" cy="1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6" name="Text Box 5"/>
            <p:cNvSpPr txBox="1">
              <a:spLocks noChangeArrowheads="1"/>
            </p:cNvSpPr>
            <p:nvPr/>
          </p:nvSpPr>
          <p:spPr bwMode="auto">
            <a:xfrm>
              <a:off x="4258" y="1878"/>
              <a:ext cx="1502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Georg Simon Ohm 1789-1854</a:t>
              </a:r>
            </a:p>
          </p:txBody>
        </p:sp>
      </p:grp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539750" y="260350"/>
            <a:ext cx="5121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 b="1">
                <a:latin typeface="Comic Sans MS" pitchFamily="66" charset="0"/>
              </a:rPr>
              <a:t>Resistance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55650" y="1268413"/>
            <a:ext cx="5770563" cy="1392237"/>
            <a:chOff x="380" y="776"/>
            <a:chExt cx="3635" cy="877"/>
          </a:xfrm>
          <a:noFill/>
        </p:grpSpPr>
        <p:sp>
          <p:nvSpPr>
            <p:cNvPr id="9233" name="AutoShape 8"/>
            <p:cNvSpPr>
              <a:spLocks noChangeArrowheads="1"/>
            </p:cNvSpPr>
            <p:nvPr/>
          </p:nvSpPr>
          <p:spPr bwMode="auto">
            <a:xfrm>
              <a:off x="451" y="776"/>
              <a:ext cx="3531" cy="877"/>
            </a:xfrm>
            <a:prstGeom prst="wedgeRoundRectCallout">
              <a:avLst>
                <a:gd name="adj1" fmla="val 67500"/>
                <a:gd name="adj2" fmla="val -34264"/>
                <a:gd name="adj3" fmla="val 16667"/>
              </a:avLst>
            </a:pr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en-US" sz="24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9234" name="Text Box 9"/>
            <p:cNvSpPr txBox="1">
              <a:spLocks noChangeArrowheads="1"/>
            </p:cNvSpPr>
            <p:nvPr/>
          </p:nvSpPr>
          <p:spPr bwMode="auto">
            <a:xfrm>
              <a:off x="380" y="807"/>
              <a:ext cx="3635" cy="748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 dirty="0">
                  <a:latin typeface="Comic Sans MS" pitchFamily="66" charset="0"/>
                </a:rPr>
                <a:t>Resistance is anything that will RESIST a current.  It is measured in Ohms, a unit named after me.</a:t>
              </a:r>
            </a:p>
          </p:txBody>
        </p:sp>
      </p:grp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63538" y="3627438"/>
            <a:ext cx="5849937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The resistance of a component can be calculated using Ohm’s Law: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8138" y="4968875"/>
            <a:ext cx="5565775" cy="1160463"/>
            <a:chOff x="213" y="3130"/>
            <a:chExt cx="3506" cy="731"/>
          </a:xfrm>
        </p:grpSpPr>
        <p:sp>
          <p:nvSpPr>
            <p:cNvPr id="9231" name="Text Box 12"/>
            <p:cNvSpPr txBox="1">
              <a:spLocks noChangeArrowheads="1"/>
            </p:cNvSpPr>
            <p:nvPr/>
          </p:nvSpPr>
          <p:spPr bwMode="auto">
            <a:xfrm>
              <a:off x="213" y="3130"/>
              <a:ext cx="3506" cy="7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dirty="0">
                  <a:latin typeface="Comic Sans MS" pitchFamily="66" charset="0"/>
                </a:rPr>
                <a:t>Resistance    = 	Voltage (in V)</a:t>
              </a:r>
            </a:p>
            <a:p>
              <a:pPr>
                <a:spcBef>
                  <a:spcPct val="50000"/>
                </a:spcBef>
              </a:pPr>
              <a:r>
                <a:rPr lang="en-GB" sz="2800" dirty="0">
                  <a:latin typeface="Comic Sans MS" pitchFamily="66" charset="0"/>
                </a:rPr>
                <a:t>     (in </a:t>
              </a:r>
              <a:r>
                <a:rPr lang="en-GB" sz="2800" dirty="0">
                  <a:latin typeface="Comic Sans MS" pitchFamily="66" charset="0"/>
                  <a:sym typeface="Symbol" pitchFamily="18" charset="2"/>
                </a:rPr>
                <a:t>)		Current (in A)</a:t>
              </a:r>
              <a:endParaRPr lang="en-GB" sz="2800" dirty="0">
                <a:latin typeface="Comic Sans MS" pitchFamily="66" charset="0"/>
              </a:endParaRPr>
            </a:p>
          </p:txBody>
        </p:sp>
        <p:sp>
          <p:nvSpPr>
            <p:cNvPr id="9232" name="Line 13"/>
            <p:cNvSpPr>
              <a:spLocks noChangeShapeType="1"/>
            </p:cNvSpPr>
            <p:nvPr/>
          </p:nvSpPr>
          <p:spPr bwMode="auto">
            <a:xfrm>
              <a:off x="2016" y="3494"/>
              <a:ext cx="1390" cy="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10275" y="4168775"/>
            <a:ext cx="2895600" cy="2438400"/>
            <a:chOff x="3936" y="2614"/>
            <a:chExt cx="1824" cy="1536"/>
          </a:xfrm>
        </p:grpSpPr>
        <p:sp>
          <p:nvSpPr>
            <p:cNvPr id="9224" name="AutoShape 15"/>
            <p:cNvSpPr>
              <a:spLocks noChangeArrowheads="1"/>
            </p:cNvSpPr>
            <p:nvPr/>
          </p:nvSpPr>
          <p:spPr bwMode="auto">
            <a:xfrm>
              <a:off x="3936" y="2614"/>
              <a:ext cx="1824" cy="1536"/>
            </a:xfrm>
            <a:prstGeom prst="flowChartExtract">
              <a:avLst/>
            </a:prstGeom>
            <a:noFill/>
            <a:ln w="381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Text Box 16"/>
            <p:cNvSpPr txBox="1">
              <a:spLocks noChangeArrowheads="1"/>
            </p:cNvSpPr>
            <p:nvPr/>
          </p:nvSpPr>
          <p:spPr bwMode="auto">
            <a:xfrm>
              <a:off x="4704" y="2902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>
                  <a:latin typeface="Comic Sans MS" pitchFamily="66" charset="0"/>
                </a:rPr>
                <a:t>V</a:t>
              </a:r>
            </a:p>
          </p:txBody>
        </p:sp>
        <p:sp>
          <p:nvSpPr>
            <p:cNvPr id="9226" name="Text Box 17"/>
            <p:cNvSpPr txBox="1">
              <a:spLocks noChangeArrowheads="1"/>
            </p:cNvSpPr>
            <p:nvPr/>
          </p:nvSpPr>
          <p:spPr bwMode="auto">
            <a:xfrm>
              <a:off x="5136" y="3766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>
                  <a:latin typeface="Comic Sans MS" pitchFamily="66" charset="0"/>
                </a:rPr>
                <a:t>R</a:t>
              </a:r>
            </a:p>
          </p:txBody>
        </p:sp>
        <p:sp>
          <p:nvSpPr>
            <p:cNvPr id="9227" name="Text Box 18"/>
            <p:cNvSpPr txBox="1">
              <a:spLocks noChangeArrowheads="1"/>
            </p:cNvSpPr>
            <p:nvPr/>
          </p:nvSpPr>
          <p:spPr bwMode="auto">
            <a:xfrm>
              <a:off x="4224" y="3766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9228" name="Line 19"/>
            <p:cNvSpPr>
              <a:spLocks noChangeShapeType="1"/>
            </p:cNvSpPr>
            <p:nvPr/>
          </p:nvSpPr>
          <p:spPr bwMode="auto">
            <a:xfrm>
              <a:off x="4416" y="3478"/>
              <a:ext cx="8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Line 20"/>
            <p:cNvSpPr>
              <a:spLocks noChangeShapeType="1"/>
            </p:cNvSpPr>
            <p:nvPr/>
          </p:nvSpPr>
          <p:spPr bwMode="auto">
            <a:xfrm flipV="1">
              <a:off x="4704" y="3766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Line 21"/>
            <p:cNvSpPr>
              <a:spLocks noChangeShapeType="1"/>
            </p:cNvSpPr>
            <p:nvPr/>
          </p:nvSpPr>
          <p:spPr bwMode="auto">
            <a:xfrm flipH="1" flipV="1">
              <a:off x="4704" y="3766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Rheostat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A </a:t>
            </a:r>
            <a:r>
              <a:rPr lang="en-GB" b="1" dirty="0" smtClean="0"/>
              <a:t>rheostat</a:t>
            </a:r>
            <a:r>
              <a:rPr lang="en-GB" dirty="0" smtClean="0"/>
              <a:t> (variable resistor) can be used to </a:t>
            </a:r>
          </a:p>
          <a:p>
            <a:pPr>
              <a:buNone/>
            </a:pPr>
            <a:r>
              <a:rPr lang="en-GB" dirty="0" smtClean="0"/>
              <a:t>change the resistance and current in a circuit.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slider alters the length of wire in the circuit.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longer the length of wire: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 bigger its resistance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 smaller the current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 dimmer the lamp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thinner wire is used, it has a bigger resistance so </a:t>
            </a:r>
          </a:p>
          <a:p>
            <a:pPr>
              <a:buNone/>
            </a:pPr>
            <a:r>
              <a:rPr lang="en-GB" dirty="0" smtClean="0"/>
              <a:t>the current is smaller for the same length of wire.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It’s number crunching time!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Remember!</a:t>
            </a:r>
            <a:endParaRPr lang="en-GB" sz="2400" dirty="0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2214546" y="928670"/>
            <a:ext cx="1239838" cy="531813"/>
            <a:chOff x="1594" y="2016"/>
            <a:chExt cx="1951" cy="837"/>
          </a:xfrm>
        </p:grpSpPr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1594" y="2185"/>
              <a:ext cx="13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resistance =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71" name="Group 23"/>
            <p:cNvGrpSpPr>
              <a:grpSpLocks/>
            </p:cNvGrpSpPr>
            <p:nvPr/>
          </p:nvGrpSpPr>
          <p:grpSpPr bwMode="auto">
            <a:xfrm>
              <a:off x="2835" y="2016"/>
              <a:ext cx="710" cy="837"/>
              <a:chOff x="6038" y="1965"/>
              <a:chExt cx="710" cy="837"/>
            </a:xfrm>
          </p:grpSpPr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6038" y="1965"/>
                <a:ext cx="710" cy="8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96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voltage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96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current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73" name="AutoShape 25"/>
              <p:cNvCxnSpPr>
                <a:cxnSpLocks noChangeShapeType="1"/>
              </p:cNvCxnSpPr>
              <p:nvPr/>
            </p:nvCxnSpPr>
            <p:spPr bwMode="auto">
              <a:xfrm>
                <a:off x="6038" y="2265"/>
                <a:ext cx="71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00100" y="2571744"/>
          <a:ext cx="7143800" cy="4071966"/>
        </p:xfrm>
        <a:graphic>
          <a:graphicData uri="http://schemas.openxmlformats.org/drawingml/2006/table">
            <a:tbl>
              <a:tblPr/>
              <a:tblGrid>
                <a:gridCol w="2430975"/>
                <a:gridCol w="2430186"/>
                <a:gridCol w="2282639"/>
              </a:tblGrid>
              <a:tr h="47799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 b="1">
                          <a:latin typeface="Arial"/>
                          <a:ea typeface="Cambria"/>
                          <a:cs typeface="Times New Roman"/>
                        </a:rPr>
                        <a:t>voltage in V</a:t>
                      </a:r>
                      <a:endParaRPr lang="en-GB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 b="1">
                          <a:latin typeface="Arial"/>
                          <a:ea typeface="Cambria"/>
                          <a:cs typeface="Times New Roman"/>
                        </a:rPr>
                        <a:t>current in A</a:t>
                      </a:r>
                      <a:endParaRPr lang="en-GB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 b="1">
                          <a:latin typeface="Arial"/>
                          <a:ea typeface="Cambria"/>
                          <a:cs typeface="Times New Roman"/>
                        </a:rPr>
                        <a:t>Resistance in Ω</a:t>
                      </a:r>
                      <a:endParaRPr lang="en-GB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12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4.0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3000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5.0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230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11.5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240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8.0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24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0.25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28662" y="200024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Complete this table: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It’s number crunching time!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Remember!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x-none" sz="1400" smtClean="0"/>
              <a:t>Resistance is measured in ohms (Ω)</a:t>
            </a: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1 </a:t>
            </a:r>
            <a:r>
              <a:rPr lang="en-GB" sz="1400" dirty="0" err="1" smtClean="0"/>
              <a:t>kΩ</a:t>
            </a:r>
            <a:r>
              <a:rPr lang="en-GB" sz="1400" dirty="0" smtClean="0"/>
              <a:t> = 1000 Ω</a:t>
            </a:r>
          </a:p>
          <a:p>
            <a:pPr>
              <a:buNone/>
            </a:pPr>
            <a:r>
              <a:rPr lang="en-GB" sz="1400" dirty="0" smtClean="0"/>
              <a:t>1 MΩ = 1 </a:t>
            </a:r>
            <a:r>
              <a:rPr lang="it-IT" sz="1400" dirty="0" smtClean="0"/>
              <a:t>000 000 </a:t>
            </a:r>
            <a:r>
              <a:rPr lang="en-GB" sz="1400" dirty="0" smtClean="0"/>
              <a:t>Ω</a:t>
            </a:r>
          </a:p>
          <a:p>
            <a:pPr>
              <a:buNone/>
            </a:pPr>
            <a:r>
              <a:rPr lang="it-IT" sz="1400" dirty="0" smtClean="0"/>
              <a:t>1 mA = 0.001 A</a:t>
            </a: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				</a:t>
            </a:r>
            <a:r>
              <a:rPr lang="x-none" sz="2000" smtClean="0"/>
              <a:t>Complete the following table.</a:t>
            </a:r>
            <a:endParaRPr lang="en-GB" sz="1400" dirty="0" smtClean="0"/>
          </a:p>
          <a:p>
            <a:pPr>
              <a:buNone/>
            </a:pPr>
            <a:endParaRPr lang="en-GB" sz="2400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14546" y="928670"/>
            <a:ext cx="1239838" cy="531813"/>
            <a:chOff x="1594" y="2016"/>
            <a:chExt cx="1951" cy="837"/>
          </a:xfrm>
        </p:grpSpPr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1594" y="2185"/>
              <a:ext cx="13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resistance =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835" y="2016"/>
              <a:ext cx="710" cy="837"/>
              <a:chOff x="6038" y="1965"/>
              <a:chExt cx="710" cy="837"/>
            </a:xfrm>
          </p:grpSpPr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6038" y="1965"/>
                <a:ext cx="710" cy="8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96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voltage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96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current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73" name="AutoShape 25"/>
              <p:cNvCxnSpPr>
                <a:cxnSpLocks noChangeShapeType="1"/>
              </p:cNvCxnSpPr>
              <p:nvPr/>
            </p:nvCxnSpPr>
            <p:spPr bwMode="auto">
              <a:xfrm>
                <a:off x="6038" y="2265"/>
                <a:ext cx="71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71538" y="3131164"/>
          <a:ext cx="6803735" cy="3512547"/>
        </p:xfrm>
        <a:graphic>
          <a:graphicData uri="http://schemas.openxmlformats.org/drawingml/2006/table">
            <a:tbl>
              <a:tblPr/>
              <a:tblGrid>
                <a:gridCol w="2286698"/>
                <a:gridCol w="2235599"/>
                <a:gridCol w="2281438"/>
              </a:tblGrid>
              <a:tr h="7380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 b="1">
                          <a:latin typeface="Arial"/>
                          <a:ea typeface="Cambria"/>
                          <a:cs typeface="Times New Roman"/>
                        </a:rPr>
                        <a:t>voltage (or potential difference)</a:t>
                      </a:r>
                      <a:endParaRPr lang="en-GB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 b="1">
                          <a:latin typeface="Arial"/>
                          <a:ea typeface="Cambria"/>
                          <a:cs typeface="Times New Roman"/>
                        </a:rPr>
                        <a:t>current</a:t>
                      </a:r>
                      <a:endParaRPr lang="en-GB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 b="1">
                          <a:latin typeface="Arial"/>
                          <a:ea typeface="Cambria"/>
                          <a:cs typeface="Times New Roman"/>
                        </a:rPr>
                        <a:t>resistance</a:t>
                      </a:r>
                      <a:endParaRPr lang="en-GB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12 V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2.4 Ω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0.5 mA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47 kΩ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230 V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23 Ω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0.5 A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2 kΩ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3 kV</a:t>
                      </a:r>
                      <a:endParaRPr lang="en-GB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x-none" sz="110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x-none" sz="1100">
                          <a:latin typeface="Arial"/>
                          <a:ea typeface="Cambria"/>
                          <a:cs typeface="Times New Roman"/>
                        </a:rPr>
                        <a:t>1.5 MΩ</a:t>
                      </a:r>
                      <a:endParaRPr lang="en-GB" sz="1100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001024" y="0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501122" cy="5500726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Write down 5 things you have learnt in today’s </a:t>
            </a:r>
          </a:p>
          <a:p>
            <a:pPr>
              <a:buNone/>
            </a:pPr>
            <a:r>
              <a:rPr lang="en-GB" dirty="0" smtClean="0"/>
              <a:t>lesson.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Share your list with your partner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Get ready to share with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3.imperial.ac.uk/pls/portallive/docs/1/72915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8"/>
            <a:ext cx="6406866" cy="5606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320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095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how resistors are used to change the current in a circuit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variable resistors</a:t>
                      </a:r>
                      <a:r>
                        <a:rPr lang="en-GB" u="none" baseline="0" dirty="0" smtClean="0"/>
                        <a:t> are used to change current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Manipulate</a:t>
                      </a:r>
                      <a:r>
                        <a:rPr lang="en-GB" u="none" baseline="0" dirty="0" smtClean="0"/>
                        <a:t> the equation: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none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V = IR</a:t>
                      </a: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Use</a:t>
                      </a:r>
                      <a:r>
                        <a:rPr lang="en-GB" u="none" dirty="0" smtClean="0"/>
                        <a:t> the equation: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non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dirty="0" smtClean="0"/>
                        <a:t> R</a:t>
                      </a:r>
                      <a:r>
                        <a:rPr lang="en-GB" u="none" baseline="0" dirty="0" smtClean="0"/>
                        <a:t> = V/I</a:t>
                      </a:r>
                      <a:endParaRPr lang="en-GB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/>
              <a:t>resistor • current • resistance • ohms • potential difference • volt • conductor • circuit • voltmeter • ammeter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acificsource.net/wp-content/uploads/2012/10/electrical_safety_not_overload_outl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895353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alliantenergykids.com/FunandGames/OnlineGames/groups/wcm_internet/@int/@aekids/documents/image/0053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859476"/>
            <a:ext cx="6552728" cy="7672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19" y="642918"/>
            <a:ext cx="3444881" cy="372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u="sng" dirty="0" smtClean="0"/>
              <a:t>What do we remember about circuits</a:t>
            </a:r>
            <a:r>
              <a:rPr lang="en-GB" b="1" dirty="0" smtClean="0"/>
              <a:t>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has the cartoon on the right</a:t>
            </a:r>
          </a:p>
          <a:p>
            <a:pPr>
              <a:buNone/>
            </a:pPr>
            <a:r>
              <a:rPr lang="en-GB" dirty="0" smtClean="0"/>
              <a:t>got to do with electrical circuits?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	Don’t shout out the answer!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" name="Picture 16" descr="j01155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7875"/>
            <a:ext cx="28321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/>
              <a:t>Understand how resistors can be used to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change </a:t>
            </a:r>
            <a:r>
              <a:rPr lang="en-GB" dirty="0"/>
              <a:t>the current in a circuit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Calculate resistance and understand the effect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of </a:t>
            </a:r>
            <a:r>
              <a:rPr lang="en-GB" dirty="0"/>
              <a:t>length and thickness on the resistance of a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wire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320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095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how resistors are used to change the current in a circuit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variable resistors</a:t>
                      </a:r>
                      <a:r>
                        <a:rPr lang="en-GB" u="none" baseline="0" dirty="0" smtClean="0"/>
                        <a:t> are used to change current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Manipulate</a:t>
                      </a:r>
                      <a:r>
                        <a:rPr lang="en-GB" u="none" baseline="0" dirty="0" smtClean="0"/>
                        <a:t> the equation: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none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V = IR</a:t>
                      </a: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Use</a:t>
                      </a:r>
                      <a:r>
                        <a:rPr lang="en-GB" u="none" dirty="0" smtClean="0"/>
                        <a:t> the equation: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non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dirty="0" smtClean="0"/>
                        <a:t> R</a:t>
                      </a:r>
                      <a:r>
                        <a:rPr lang="en-GB" u="none" baseline="0" dirty="0" smtClean="0"/>
                        <a:t> = V/I</a:t>
                      </a:r>
                      <a:endParaRPr lang="en-GB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/>
              <a:t>resistor • current • resistance • ohms • potential difference • volt • conductor • circuit • voltmeter • ammeter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858016" y="1214422"/>
            <a:ext cx="2285984" cy="1557341"/>
            <a:chOff x="5253" y="8195"/>
            <a:chExt cx="2827" cy="1665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>
              <a:off x="5253" y="8195"/>
              <a:ext cx="2827" cy="1440"/>
              <a:chOff x="5253" y="8715"/>
              <a:chExt cx="2827" cy="1440"/>
            </a:xfrm>
          </p:grpSpPr>
          <p:grpSp>
            <p:nvGrpSpPr>
              <p:cNvPr id="20484" name="Group 4"/>
              <p:cNvGrpSpPr>
                <a:grpSpLocks/>
              </p:cNvGrpSpPr>
              <p:nvPr/>
            </p:nvGrpSpPr>
            <p:grpSpPr bwMode="auto">
              <a:xfrm>
                <a:off x="5460" y="8715"/>
                <a:ext cx="2250" cy="1440"/>
                <a:chOff x="5460" y="8715"/>
                <a:chExt cx="2250" cy="1440"/>
              </a:xfrm>
            </p:grpSpPr>
            <p:sp>
              <p:nvSpPr>
                <p:cNvPr id="20485" name="Rectangle 5"/>
                <p:cNvSpPr>
                  <a:spLocks noChangeArrowheads="1"/>
                </p:cNvSpPr>
                <p:nvPr/>
              </p:nvSpPr>
              <p:spPr bwMode="auto">
                <a:xfrm>
                  <a:off x="5460" y="9000"/>
                  <a:ext cx="2250" cy="11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486" name="Rectangle 6"/>
                <p:cNvSpPr>
                  <a:spLocks noChangeArrowheads="1"/>
                </p:cNvSpPr>
                <p:nvPr/>
              </p:nvSpPr>
              <p:spPr bwMode="auto">
                <a:xfrm>
                  <a:off x="6195" y="8760"/>
                  <a:ext cx="855" cy="4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20487" name="Group 7"/>
                <p:cNvGrpSpPr>
                  <a:grpSpLocks/>
                </p:cNvGrpSpPr>
                <p:nvPr/>
              </p:nvGrpSpPr>
              <p:grpSpPr bwMode="auto">
                <a:xfrm>
                  <a:off x="6195" y="8715"/>
                  <a:ext cx="855" cy="570"/>
                  <a:chOff x="8310" y="9675"/>
                  <a:chExt cx="855" cy="570"/>
                </a:xfrm>
              </p:grpSpPr>
              <p:grpSp>
                <p:nvGrpSpPr>
                  <p:cNvPr id="2048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8595" y="9675"/>
                    <a:ext cx="270" cy="570"/>
                    <a:chOff x="8790" y="8670"/>
                    <a:chExt cx="270" cy="570"/>
                  </a:xfrm>
                </p:grpSpPr>
                <p:cxnSp>
                  <p:nvCxnSpPr>
                    <p:cNvPr id="20489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790" y="8670"/>
                      <a:ext cx="0" cy="57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490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880" y="8805"/>
                      <a:ext cx="0" cy="285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491" name="AutoShape 1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880" y="8955"/>
                      <a:ext cx="1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2049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8310" y="9675"/>
                    <a:ext cx="855" cy="570"/>
                    <a:chOff x="8310" y="9675"/>
                    <a:chExt cx="855" cy="570"/>
                  </a:xfrm>
                </p:grpSpPr>
                <p:grpSp>
                  <p:nvGrpSpPr>
                    <p:cNvPr id="20493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95" y="9675"/>
                      <a:ext cx="270" cy="570"/>
                      <a:chOff x="8790" y="8670"/>
                      <a:chExt cx="270" cy="570"/>
                    </a:xfrm>
                  </p:grpSpPr>
                  <p:cxnSp>
                    <p:nvCxnSpPr>
                      <p:cNvPr id="20494" name="AutoShape 1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790" y="8670"/>
                        <a:ext cx="0" cy="57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0495" name="AutoShape 1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880" y="8805"/>
                        <a:ext cx="0" cy="285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0496" name="AutoShape 1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880" y="8955"/>
                        <a:ext cx="180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20497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10" y="9675"/>
                      <a:ext cx="270" cy="570"/>
                      <a:chOff x="8790" y="8670"/>
                      <a:chExt cx="270" cy="570"/>
                    </a:xfrm>
                  </p:grpSpPr>
                  <p:cxnSp>
                    <p:nvCxnSpPr>
                      <p:cNvPr id="20498" name="AutoShape 1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790" y="8670"/>
                        <a:ext cx="0" cy="57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0499" name="AutoShape 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880" y="8805"/>
                        <a:ext cx="0" cy="285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0500" name="AutoShape 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880" y="8955"/>
                        <a:ext cx="180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</p:grpSp>
          </p:grpSp>
          <p:sp>
            <p:nvSpPr>
              <p:cNvPr id="20501" name="Oval 21"/>
              <p:cNvSpPr>
                <a:spLocks noChangeArrowheads="1"/>
              </p:cNvSpPr>
              <p:nvPr/>
            </p:nvSpPr>
            <p:spPr bwMode="auto">
              <a:xfrm>
                <a:off x="5253" y="9360"/>
                <a:ext cx="425" cy="4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02" name="Text Box 22"/>
              <p:cNvSpPr txBox="1">
                <a:spLocks noChangeArrowheads="1"/>
              </p:cNvSpPr>
              <p:nvPr/>
            </p:nvSpPr>
            <p:spPr bwMode="auto">
              <a:xfrm>
                <a:off x="5396" y="9442"/>
                <a:ext cx="24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6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03" name="Text Box 23"/>
              <p:cNvSpPr txBox="1">
                <a:spLocks noChangeArrowheads="1"/>
              </p:cNvSpPr>
              <p:nvPr/>
            </p:nvSpPr>
            <p:spPr bwMode="auto">
              <a:xfrm>
                <a:off x="7840" y="9434"/>
                <a:ext cx="24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6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7621" y="8765"/>
              <a:ext cx="187" cy="5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5" name="AutoShape 25"/>
            <p:cNvSpPr>
              <a:spLocks noChangeArrowheads="1"/>
            </p:cNvSpPr>
            <p:nvPr/>
          </p:nvSpPr>
          <p:spPr bwMode="auto">
            <a:xfrm>
              <a:off x="6379" y="9435"/>
              <a:ext cx="425" cy="425"/>
            </a:xfrm>
            <a:prstGeom prst="flowChartSummingJunc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en-GB" dirty="0" smtClean="0"/>
              <a:t>Electric Circuits</a:t>
            </a:r>
            <a:endParaRPr lang="en-GB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4282" y="3214686"/>
            <a:ext cx="6000792" cy="342902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 closed loop, with no gaps, is </a:t>
            </a:r>
          </a:p>
          <a:p>
            <a:pPr>
              <a:buNone/>
            </a:pPr>
            <a:r>
              <a:rPr lang="en-GB" dirty="0" smtClean="0"/>
              <a:t>Required for a circuit to work.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Charge cannot flow</a:t>
            </a:r>
          </a:p>
          <a:p>
            <a:pPr>
              <a:buNone/>
            </a:pPr>
            <a:r>
              <a:rPr lang="en-GB" dirty="0" smtClean="0"/>
              <a:t>across a gap in a circuit.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0" y="1714488"/>
            <a:ext cx="6715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is needed for any circuit to work?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536" y="260648"/>
            <a:ext cx="8208911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latin typeface="Comic Sans MS" pitchFamily="66" charset="0"/>
              </a:rPr>
              <a:t>An </a:t>
            </a:r>
            <a:r>
              <a:rPr lang="en-GB" sz="2200" b="1" dirty="0" smtClean="0">
                <a:latin typeface="Comic Sans MS" pitchFamily="66" charset="0"/>
              </a:rPr>
              <a:t>electrical current</a:t>
            </a:r>
            <a:r>
              <a:rPr lang="en-GB" sz="2200" dirty="0" smtClean="0">
                <a:latin typeface="Comic Sans MS" pitchFamily="66" charset="0"/>
              </a:rPr>
              <a:t> </a:t>
            </a:r>
            <a:r>
              <a:rPr lang="en-GB" sz="2200" dirty="0">
                <a:latin typeface="Comic Sans MS" pitchFamily="66" charset="0"/>
              </a:rPr>
              <a:t>is a flow of charge. </a:t>
            </a:r>
            <a:endParaRPr lang="en-GB" sz="2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200" dirty="0" smtClean="0">
                <a:latin typeface="Comic Sans MS" pitchFamily="66" charset="0"/>
              </a:rPr>
              <a:t>The charge is simply free-flowing electrons moving through wires/metal.</a:t>
            </a:r>
            <a:endParaRPr lang="en-GB" sz="2200" dirty="0">
              <a:latin typeface="Comic Sans MS" pitchFamily="66" charset="0"/>
            </a:endParaRPr>
          </a:p>
        </p:txBody>
      </p:sp>
      <p:pic>
        <p:nvPicPr>
          <p:cNvPr id="10242" name="Picture 2" descr="http://powerup.ukpowernetworks.co.uk/media/20401/simpleseriescircuit.jpg"/>
          <p:cNvPicPr>
            <a:picLocks noChangeAspect="1" noChangeArrowheads="1"/>
          </p:cNvPicPr>
          <p:nvPr/>
        </p:nvPicPr>
        <p:blipFill>
          <a:blip r:embed="rId2" cstate="print"/>
          <a:srcRect l="20528" t="-8553" r="13781"/>
          <a:stretch>
            <a:fillRect/>
          </a:stretch>
        </p:blipFill>
        <p:spPr bwMode="auto">
          <a:xfrm>
            <a:off x="1043608" y="2060848"/>
            <a:ext cx="6912768" cy="4569296"/>
          </a:xfrm>
          <a:prstGeom prst="rect">
            <a:avLst/>
          </a:prstGeom>
          <a:noFill/>
        </p:spPr>
      </p:pic>
      <p:pic>
        <p:nvPicPr>
          <p:cNvPr id="10244" name="Picture 4" descr="http://www.nmsea.org/Curriculum/4_6/Electricity/wire_electron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92696"/>
            <a:ext cx="2843809" cy="2132857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 flipV="1">
            <a:off x="4788024" y="1916832"/>
            <a:ext cx="504056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64088" y="1844824"/>
            <a:ext cx="2520280" cy="11521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580</Words>
  <Application>Microsoft Office PowerPoint</Application>
  <PresentationFormat>On-screen Show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P4: Radiation for Life</vt:lpstr>
      <vt:lpstr>Slide 2</vt:lpstr>
      <vt:lpstr>Slide 3</vt:lpstr>
      <vt:lpstr>Slide 4</vt:lpstr>
      <vt:lpstr>Starter</vt:lpstr>
      <vt:lpstr>Lesson Objectives</vt:lpstr>
      <vt:lpstr>Slide 7</vt:lpstr>
      <vt:lpstr>Electric Circuits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Rheostat</vt:lpstr>
      <vt:lpstr>It’s number crunching time!</vt:lpstr>
      <vt:lpstr>It’s number crunching time!</vt:lpstr>
      <vt:lpstr>Plenary</vt:lpstr>
      <vt:lpstr>Slide 20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Varinder Singh</cp:lastModifiedBy>
  <cp:revision>13</cp:revision>
  <dcterms:created xsi:type="dcterms:W3CDTF">2012-08-26T14:24:09Z</dcterms:created>
  <dcterms:modified xsi:type="dcterms:W3CDTF">2013-03-12T11:18:20Z</dcterms:modified>
</cp:coreProperties>
</file>