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2" r:id="rId2"/>
    <p:sldId id="268" r:id="rId3"/>
    <p:sldId id="270" r:id="rId4"/>
    <p:sldId id="281" r:id="rId5"/>
    <p:sldId id="285" r:id="rId6"/>
    <p:sldId id="282" r:id="rId7"/>
    <p:sldId id="274" r:id="rId8"/>
    <p:sldId id="284" r:id="rId9"/>
    <p:sldId id="273" r:id="rId10"/>
    <p:sldId id="286" r:id="rId11"/>
    <p:sldId id="283" r:id="rId12"/>
    <p:sldId id="275" r:id="rId13"/>
    <p:sldId id="276" r:id="rId14"/>
    <p:sldId id="287" r:id="rId15"/>
    <p:sldId id="271" r:id="rId16"/>
    <p:sldId id="28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16CDD-0331-40D5-A631-08AB67E828AB}" type="datetimeFigureOut">
              <a:rPr lang="en-US" smtClean="0"/>
              <a:pPr/>
              <a:t>11/19/2014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E2467-6731-4B1B-8B71-6D34C166B7B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DE672-AE4F-4718-B4A1-4C76CB68F14C}" type="datetimeFigureOut">
              <a:rPr lang="en-GB" smtClean="0"/>
              <a:pPr/>
              <a:t>19/11/2014</a:t>
            </a:fld>
            <a:endParaRPr lang="en-GB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394A2-010E-4C7B-90E5-A8F9C9A047E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DE672-AE4F-4718-B4A1-4C76CB68F14C}" type="datetimeFigureOut">
              <a:rPr lang="en-GB" smtClean="0"/>
              <a:pPr/>
              <a:t>19/11/2014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394A2-010E-4C7B-90E5-A8F9C9A047E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DE672-AE4F-4718-B4A1-4C76CB68F14C}" type="datetimeFigureOut">
              <a:rPr lang="en-GB" smtClean="0"/>
              <a:pPr/>
              <a:t>19/11/2014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394A2-010E-4C7B-90E5-A8F9C9A047E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DE672-AE4F-4718-B4A1-4C76CB68F14C}" type="datetimeFigureOut">
              <a:rPr lang="en-GB" smtClean="0"/>
              <a:pPr/>
              <a:t>19/11/2014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394A2-010E-4C7B-90E5-A8F9C9A047E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DE672-AE4F-4718-B4A1-4C76CB68F14C}" type="datetimeFigureOut">
              <a:rPr lang="en-GB" smtClean="0"/>
              <a:pPr/>
              <a:t>19/11/2014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394A2-010E-4C7B-90E5-A8F9C9A047E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DE672-AE4F-4718-B4A1-4C76CB68F14C}" type="datetimeFigureOut">
              <a:rPr lang="en-GB" smtClean="0"/>
              <a:pPr/>
              <a:t>19/11/2014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394A2-010E-4C7B-90E5-A8F9C9A047E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DE672-AE4F-4718-B4A1-4C76CB68F14C}" type="datetimeFigureOut">
              <a:rPr lang="en-GB" smtClean="0"/>
              <a:pPr/>
              <a:t>19/11/2014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394A2-010E-4C7B-90E5-A8F9C9A047E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DE672-AE4F-4718-B4A1-4C76CB68F14C}" type="datetimeFigureOut">
              <a:rPr lang="en-GB" smtClean="0"/>
              <a:pPr/>
              <a:t>19/11/2014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394A2-010E-4C7B-90E5-A8F9C9A047E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DE672-AE4F-4718-B4A1-4C76CB68F14C}" type="datetimeFigureOut">
              <a:rPr lang="en-GB" smtClean="0"/>
              <a:pPr/>
              <a:t>19/11/2014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394A2-010E-4C7B-90E5-A8F9C9A047E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DE672-AE4F-4718-B4A1-4C76CB68F14C}" type="datetimeFigureOut">
              <a:rPr lang="en-GB" smtClean="0"/>
              <a:pPr/>
              <a:t>19/11/2014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394A2-010E-4C7B-90E5-A8F9C9A047E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DE672-AE4F-4718-B4A1-4C76CB68F14C}" type="datetimeFigureOut">
              <a:rPr lang="en-GB" smtClean="0"/>
              <a:pPr/>
              <a:t>19/11/2014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394A2-010E-4C7B-90E5-A8F9C9A047E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61DE672-AE4F-4718-B4A1-4C76CB68F14C}" type="datetimeFigureOut">
              <a:rPr lang="en-GB" smtClean="0"/>
              <a:pPr/>
              <a:t>19/11/2014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BF394A2-010E-4C7B-90E5-A8F9C9A047E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GB" i="1" dirty="0" smtClean="0"/>
              <a:t>	</a:t>
            </a:r>
            <a:r>
              <a:rPr lang="en-GB" i="1" dirty="0" smtClean="0">
                <a:solidFill>
                  <a:srgbClr val="FF0000"/>
                </a:solidFill>
              </a:rPr>
              <a:t>Changes in technology </a:t>
            </a:r>
            <a:r>
              <a:rPr lang="en-GB" i="1" dirty="0">
                <a:solidFill>
                  <a:srgbClr val="FF0000"/>
                </a:solidFill>
              </a:rPr>
              <a:t>a</a:t>
            </a:r>
            <a:r>
              <a:rPr lang="en-GB" i="1" dirty="0" smtClean="0">
                <a:solidFill>
                  <a:srgbClr val="FF0000"/>
                </a:solidFill>
              </a:rPr>
              <a:t>re moving at a fast pace. Communication </a:t>
            </a:r>
            <a:r>
              <a:rPr lang="en-GB" i="1" dirty="0">
                <a:solidFill>
                  <a:srgbClr val="FF0000"/>
                </a:solidFill>
              </a:rPr>
              <a:t>devices such as laptops, MP3 players, and mobile phones have become more and more </a:t>
            </a:r>
            <a:r>
              <a:rPr lang="en-GB" i="1" dirty="0" smtClean="0">
                <a:solidFill>
                  <a:srgbClr val="FF0000"/>
                </a:solidFill>
              </a:rPr>
              <a:t>common and have decreased in size and affordability.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	List some advantages and disadvantages of these changes</a:t>
            </a:r>
          </a:p>
          <a:p>
            <a:endParaRPr lang="en-GB" dirty="0"/>
          </a:p>
          <a:p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 smtClean="0"/>
              <a:t>Use the equation I</a:t>
            </a:r>
            <a:r>
              <a:rPr lang="en-GB" sz="4400" baseline="-25000" dirty="0" smtClean="0"/>
              <a:t>e</a:t>
            </a:r>
            <a:r>
              <a:rPr lang="en-GB" sz="4400" dirty="0" smtClean="0"/>
              <a:t> = I</a:t>
            </a:r>
            <a:r>
              <a:rPr lang="en-GB" sz="4400" baseline="-25000" dirty="0" smtClean="0"/>
              <a:t>b</a:t>
            </a:r>
            <a:r>
              <a:rPr lang="en-GB" sz="4400" dirty="0" smtClean="0"/>
              <a:t> + I</a:t>
            </a:r>
            <a:r>
              <a:rPr lang="en-GB" sz="4400" baseline="-25000" dirty="0" smtClean="0"/>
              <a:t>c</a:t>
            </a:r>
            <a:r>
              <a:rPr lang="en-GB" sz="4400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I = Current</a:t>
            </a:r>
          </a:p>
          <a:p>
            <a:endParaRPr lang="en-GB" dirty="0" smtClean="0"/>
          </a:p>
          <a:p>
            <a:r>
              <a:rPr lang="en-GB" dirty="0" smtClean="0"/>
              <a:t>Remember current is like water flowing through a pipe</a:t>
            </a:r>
          </a:p>
          <a:p>
            <a:pPr lvl="1"/>
            <a:r>
              <a:rPr lang="en-GB" dirty="0" smtClean="0"/>
              <a:t> -what goes in must come out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Use the above equation to answer Q3 pg 239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xfrm>
            <a:off x="1115616" y="274638"/>
            <a:ext cx="7818072" cy="1143000"/>
          </a:xfr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GB" sz="2800" dirty="0" smtClean="0"/>
              <a:t>In </a:t>
            </a:r>
            <a:r>
              <a:rPr lang="en-GB" sz="2800" smtClean="0"/>
              <a:t>pairs </a:t>
            </a:r>
            <a:r>
              <a:rPr lang="en-GB" sz="2800" smtClean="0"/>
              <a:t>explain </a:t>
            </a:r>
            <a:r>
              <a:rPr lang="en-GB" sz="2800" dirty="0" smtClean="0"/>
              <a:t>what needs to happen to get the lamp to light.</a:t>
            </a:r>
          </a:p>
        </p:txBody>
      </p:sp>
      <p:pic>
        <p:nvPicPr>
          <p:cNvPr id="3075" name="Content Placeholder 3" descr="P6g1_fig_01T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200" y="2152650"/>
            <a:ext cx="3657600" cy="2787650"/>
          </a:xfrm>
          <a:noFill/>
          <a:ln>
            <a:miter lim="800000"/>
            <a:headEnd/>
            <a:tailEnd/>
          </a:ln>
        </p:spPr>
      </p:pic>
      <p:pic>
        <p:nvPicPr>
          <p:cNvPr id="3076" name="Picture 4" descr="P6g1_fig_02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0100" y="2159000"/>
            <a:ext cx="4025900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343400" cy="731838"/>
          </a:xfrm>
        </p:spPr>
        <p:txBody>
          <a:bodyPr>
            <a:normAutofit fontScale="90000"/>
          </a:bodyPr>
          <a:lstStyle/>
          <a:p>
            <a:r>
              <a:rPr lang="en-GB" dirty="0"/>
              <a:t>Logic gates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4114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Logic gates are the basics behind any kind of processor.  There are 3 that you need to know for GCSE: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953000" y="228600"/>
            <a:ext cx="3886200" cy="8223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99FF99"/>
                </a:solidFill>
              </a:rPr>
              <a:t>NOT gate – </a:t>
            </a:r>
            <a:r>
              <a:rPr lang="en-GB" i="1" dirty="0">
                <a:solidFill>
                  <a:srgbClr val="99FF99"/>
                </a:solidFill>
              </a:rPr>
              <a:t>“the output is </a:t>
            </a:r>
            <a:r>
              <a:rPr lang="en-GB" i="1" u="sng" dirty="0">
                <a:solidFill>
                  <a:srgbClr val="99FF99"/>
                </a:solidFill>
              </a:rPr>
              <a:t>NOT</a:t>
            </a:r>
            <a:r>
              <a:rPr lang="en-GB" i="1" dirty="0">
                <a:solidFill>
                  <a:srgbClr val="99FF99"/>
                </a:solidFill>
              </a:rPr>
              <a:t> what the input is”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28600" y="3200400"/>
            <a:ext cx="4191000" cy="8223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FFFF66"/>
                </a:solidFill>
              </a:rPr>
              <a:t>AND – </a:t>
            </a:r>
            <a:r>
              <a:rPr lang="en-GB" i="1" dirty="0">
                <a:solidFill>
                  <a:srgbClr val="FFFF66"/>
                </a:solidFill>
              </a:rPr>
              <a:t>“the output is on if A </a:t>
            </a:r>
            <a:r>
              <a:rPr lang="en-GB" i="1" u="sng" dirty="0">
                <a:solidFill>
                  <a:srgbClr val="FFFF66"/>
                </a:solidFill>
              </a:rPr>
              <a:t>AND</a:t>
            </a:r>
            <a:r>
              <a:rPr lang="en-GB" i="1" dirty="0">
                <a:solidFill>
                  <a:srgbClr val="FFFF66"/>
                </a:solidFill>
              </a:rPr>
              <a:t> B are both on”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04800" y="5486400"/>
            <a:ext cx="4419600" cy="8223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FF99FF"/>
                </a:solidFill>
              </a:rPr>
              <a:t>OR – </a:t>
            </a:r>
            <a:r>
              <a:rPr lang="en-GB" i="1" dirty="0">
                <a:solidFill>
                  <a:srgbClr val="FF99FF"/>
                </a:solidFill>
              </a:rPr>
              <a:t>“the output is on if A </a:t>
            </a:r>
            <a:r>
              <a:rPr lang="en-GB" i="1" u="sng" dirty="0">
                <a:solidFill>
                  <a:srgbClr val="FF99FF"/>
                </a:solidFill>
              </a:rPr>
              <a:t>OR</a:t>
            </a:r>
            <a:r>
              <a:rPr lang="en-GB" i="1" dirty="0">
                <a:solidFill>
                  <a:srgbClr val="FF99FF"/>
                </a:solidFill>
              </a:rPr>
              <a:t> B are on”</a:t>
            </a:r>
          </a:p>
        </p:txBody>
      </p:sp>
      <p:graphicFrame>
        <p:nvGraphicFramePr>
          <p:cNvPr id="4268" name="Group 172"/>
          <p:cNvGraphicFramePr>
            <a:graphicFrameLocks noGrp="1"/>
          </p:cNvGraphicFramePr>
          <p:nvPr/>
        </p:nvGraphicFramePr>
        <p:xfrm>
          <a:off x="4876800" y="1219200"/>
          <a:ext cx="3886200" cy="1188720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Input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Output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67" name="Group 171"/>
          <p:cNvGraphicFramePr>
            <a:graphicFrameLocks noGrp="1"/>
          </p:cNvGraphicFramePr>
          <p:nvPr/>
        </p:nvGraphicFramePr>
        <p:xfrm>
          <a:off x="4876800" y="2667000"/>
          <a:ext cx="3962400" cy="1981200"/>
        </p:xfrm>
        <a:graphic>
          <a:graphicData uri="http://schemas.openxmlformats.org/drawingml/2006/table">
            <a:tbl>
              <a:tblPr/>
              <a:tblGrid>
                <a:gridCol w="1320800"/>
                <a:gridCol w="1320800"/>
                <a:gridCol w="1320800"/>
              </a:tblGrid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Input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Input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Output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95" name="Group 199"/>
          <p:cNvGraphicFramePr>
            <a:graphicFrameLocks noGrp="1"/>
          </p:cNvGraphicFramePr>
          <p:nvPr/>
        </p:nvGraphicFramePr>
        <p:xfrm>
          <a:off x="4876800" y="4881563"/>
          <a:ext cx="3962400" cy="1981200"/>
        </p:xfrm>
        <a:graphic>
          <a:graphicData uri="http://schemas.openxmlformats.org/drawingml/2006/table">
            <a:tbl>
              <a:tblPr/>
              <a:tblGrid>
                <a:gridCol w="1320800"/>
                <a:gridCol w="1320800"/>
                <a:gridCol w="1320800"/>
              </a:tblGrid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Input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Input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Output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0" grpId="0" animBg="1" autoUpdateAnimBg="0"/>
      <p:bldP spid="4101" grpId="0" animBg="1" autoUpdateAnimBg="0"/>
      <p:bldP spid="4102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Logic gate symbols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200400" y="3048000"/>
            <a:ext cx="4600575" cy="1390650"/>
            <a:chOff x="6687" y="1199"/>
            <a:chExt cx="2599" cy="787"/>
          </a:xfrm>
        </p:grpSpPr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6687" y="1380"/>
              <a:ext cx="97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6687" y="1810"/>
              <a:ext cx="97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5129" name="Line 9"/>
            <p:cNvSpPr>
              <a:spLocks noChangeShapeType="1"/>
            </p:cNvSpPr>
            <p:nvPr/>
          </p:nvSpPr>
          <p:spPr bwMode="auto">
            <a:xfrm>
              <a:off x="8316" y="1570"/>
              <a:ext cx="97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5130" name="AutoShape 10"/>
            <p:cNvSpPr>
              <a:spLocks noChangeArrowheads="1"/>
            </p:cNvSpPr>
            <p:nvPr/>
          </p:nvSpPr>
          <p:spPr bwMode="auto">
            <a:xfrm>
              <a:off x="7657" y="1199"/>
              <a:ext cx="659" cy="787"/>
            </a:xfrm>
            <a:prstGeom prst="flowChartDelay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dirty="0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276600" y="4953000"/>
            <a:ext cx="4486275" cy="1647825"/>
            <a:chOff x="2775" y="1661"/>
            <a:chExt cx="2465" cy="905"/>
          </a:xfrm>
        </p:grpSpPr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>
              <a:off x="2775" y="1890"/>
              <a:ext cx="97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>
              <a:off x="2775" y="2310"/>
              <a:ext cx="97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5134" name="Line 14"/>
            <p:cNvSpPr>
              <a:spLocks noChangeShapeType="1"/>
            </p:cNvSpPr>
            <p:nvPr/>
          </p:nvSpPr>
          <p:spPr bwMode="auto">
            <a:xfrm>
              <a:off x="4270" y="2120"/>
              <a:ext cx="97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5135" name="AutoShape 15"/>
            <p:cNvSpPr>
              <a:spLocks noChangeArrowheads="1"/>
            </p:cNvSpPr>
            <p:nvPr/>
          </p:nvSpPr>
          <p:spPr bwMode="auto">
            <a:xfrm rot="10800000">
              <a:off x="3490" y="1661"/>
              <a:ext cx="780" cy="905"/>
            </a:xfrm>
            <a:prstGeom prst="moon">
              <a:avLst>
                <a:gd name="adj" fmla="val 60125"/>
              </a:avLst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dirty="0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276600" y="1219200"/>
            <a:ext cx="4495800" cy="1408113"/>
            <a:chOff x="1296" y="3120"/>
            <a:chExt cx="2832" cy="887"/>
          </a:xfrm>
        </p:grpSpPr>
        <p:sp>
          <p:nvSpPr>
            <p:cNvPr id="5137" name="AutoShape 17"/>
            <p:cNvSpPr>
              <a:spLocks noChangeArrowheads="1"/>
            </p:cNvSpPr>
            <p:nvPr/>
          </p:nvSpPr>
          <p:spPr bwMode="auto">
            <a:xfrm rot="5400000">
              <a:off x="2268" y="3185"/>
              <a:ext cx="887" cy="758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>
              <a:off x="1296" y="3582"/>
              <a:ext cx="1037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>
              <a:off x="3091" y="3582"/>
              <a:ext cx="1037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5140" name="Oval 20"/>
            <p:cNvSpPr>
              <a:spLocks noChangeArrowheads="1"/>
            </p:cNvSpPr>
            <p:nvPr/>
          </p:nvSpPr>
          <p:spPr bwMode="auto">
            <a:xfrm>
              <a:off x="3091" y="3491"/>
              <a:ext cx="171" cy="171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dirty="0"/>
            </a:p>
          </p:txBody>
        </p:sp>
      </p:grp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533400" y="1676400"/>
            <a:ext cx="2057400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99FF99"/>
                </a:solidFill>
              </a:rPr>
              <a:t>NOT gate: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533400" y="3505200"/>
            <a:ext cx="2133600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FFFF66"/>
                </a:solidFill>
              </a:rPr>
              <a:t>AND gate: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533400" y="5486400"/>
            <a:ext cx="2438400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FF99FF"/>
                </a:solidFill>
              </a:rPr>
              <a:t>OR gate: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8378" y="548680"/>
            <a:ext cx="8323572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43608" y="0"/>
            <a:ext cx="388843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Plenary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3"/>
          <p:cNvSpPr>
            <a:spLocks noGrp="1"/>
          </p:cNvSpPr>
          <p:nvPr>
            <p:ph type="body" idx="1"/>
          </p:nvPr>
        </p:nvSpPr>
        <p:spPr>
          <a:xfrm>
            <a:off x="1" y="260648"/>
            <a:ext cx="3779911" cy="639763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GB" sz="3200" dirty="0" smtClean="0"/>
              <a:t>Learning Objectives</a:t>
            </a:r>
          </a:p>
        </p:txBody>
      </p:sp>
      <p:sp>
        <p:nvSpPr>
          <p:cNvPr id="5124" name="Text Placeholder 5"/>
          <p:cNvSpPr>
            <a:spLocks noGrp="1"/>
          </p:cNvSpPr>
          <p:nvPr>
            <p:ph type="body" sz="half" idx="3"/>
          </p:nvPr>
        </p:nvSpPr>
        <p:spPr>
          <a:xfrm>
            <a:off x="5148064" y="260350"/>
            <a:ext cx="3965774" cy="639763"/>
          </a:xfrm>
        </p:spPr>
        <p:txBody>
          <a:bodyPr/>
          <a:lstStyle/>
          <a:p>
            <a:pPr eaLnBrk="1" hangingPunct="1"/>
            <a:r>
              <a:rPr lang="en-GB" sz="3200" dirty="0" smtClean="0"/>
              <a:t>Success Criteria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79512" y="1556792"/>
            <a:ext cx="4176464" cy="489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smtClean="0"/>
              <a:t>Recognise transistors in circuits.</a:t>
            </a:r>
          </a:p>
          <a:p>
            <a:r>
              <a:rPr lang="en-GB" dirty="0" smtClean="0"/>
              <a:t>Understand  what transistors are.</a:t>
            </a:r>
          </a:p>
          <a:p>
            <a:r>
              <a:rPr lang="en-GB" dirty="0" smtClean="0"/>
              <a:t>Understand the impact of increasing access to new technologies.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427984" y="1628800"/>
            <a:ext cx="4716016" cy="48245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GB" sz="2000" dirty="0" smtClean="0"/>
              <a:t>Draw the symbol for a npn transistor, label the terminals.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(</a:t>
            </a:r>
            <a:r>
              <a:rPr lang="en-GB" sz="2000" dirty="0" smtClean="0">
                <a:solidFill>
                  <a:srgbClr val="FF0000"/>
                </a:solidFill>
              </a:rPr>
              <a:t>Grade E-D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Recall what the basic building block of an electronic component is.</a:t>
            </a:r>
          </a:p>
          <a:p>
            <a:pPr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    </a:t>
            </a:r>
            <a:r>
              <a:rPr lang="en-GB" sz="2000" dirty="0" smtClean="0">
                <a:solidFill>
                  <a:schemeClr val="tx1"/>
                </a:solidFill>
              </a:rPr>
              <a:t>(</a:t>
            </a:r>
            <a:r>
              <a:rPr lang="en-GB" sz="2000" dirty="0" smtClean="0">
                <a:solidFill>
                  <a:srgbClr val="FF0000"/>
                </a:solidFill>
              </a:rPr>
              <a:t>Grade E-D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Describe benefits and drawbacks of miniature circuits. (</a:t>
            </a:r>
            <a:r>
              <a:rPr lang="en-GB" sz="2000" dirty="0" smtClean="0">
                <a:solidFill>
                  <a:srgbClr val="FF0000"/>
                </a:solidFill>
              </a:rPr>
              <a:t>Grade C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Use the equation I</a:t>
            </a:r>
            <a:r>
              <a:rPr lang="en-GB" sz="2000" baseline="-25000" dirty="0" smtClean="0"/>
              <a:t>e</a:t>
            </a:r>
            <a:r>
              <a:rPr lang="en-GB" sz="2000" dirty="0" smtClean="0"/>
              <a:t> = I</a:t>
            </a:r>
            <a:r>
              <a:rPr lang="en-GB" sz="2000" baseline="-25000" dirty="0" smtClean="0"/>
              <a:t>b</a:t>
            </a:r>
            <a:r>
              <a:rPr lang="en-GB" sz="2000" dirty="0" smtClean="0"/>
              <a:t> + I</a:t>
            </a:r>
            <a:r>
              <a:rPr lang="en-GB" sz="2000" baseline="-25000" dirty="0" smtClean="0"/>
              <a:t>c</a:t>
            </a:r>
            <a:r>
              <a:rPr lang="en-GB" sz="2000" dirty="0" smtClean="0"/>
              <a:t>. (</a:t>
            </a:r>
            <a:r>
              <a:rPr lang="en-GB" sz="2000" dirty="0" smtClean="0">
                <a:solidFill>
                  <a:srgbClr val="FF0000"/>
                </a:solidFill>
              </a:rPr>
              <a:t>Grade C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Understand how current flows through a transistor</a:t>
            </a:r>
            <a:r>
              <a:rPr lang="en-GB" sz="2000" dirty="0" smtClean="0">
                <a:solidFill>
                  <a:srgbClr val="FF0000"/>
                </a:solidFill>
              </a:rPr>
              <a:t>.</a:t>
            </a:r>
            <a:r>
              <a:rPr lang="en-GB" sz="2000" dirty="0" smtClean="0">
                <a:solidFill>
                  <a:schemeClr val="tx1"/>
                </a:solidFill>
              </a:rPr>
              <a:t>(</a:t>
            </a:r>
            <a:r>
              <a:rPr lang="en-GB" sz="2000" dirty="0" smtClean="0">
                <a:solidFill>
                  <a:srgbClr val="FF0000"/>
                </a:solidFill>
              </a:rPr>
              <a:t>Grade D-A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Complete a labelled diagram showing how a transistor can be used as an electronic switch for an LED.</a:t>
            </a:r>
          </a:p>
          <a:p>
            <a:pPr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    (</a:t>
            </a:r>
            <a:r>
              <a:rPr lang="en-GB" sz="2000" dirty="0" smtClean="0">
                <a:solidFill>
                  <a:srgbClr val="FF0000"/>
                </a:solidFill>
              </a:rPr>
              <a:t>Grade C-A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Explain how increasing availability of computers requires society to make choices about acceptable use of new technologies.(</a:t>
            </a:r>
            <a:r>
              <a:rPr lang="en-GB" sz="1800" dirty="0" smtClean="0">
                <a:solidFill>
                  <a:srgbClr val="FF0000"/>
                </a:solidFill>
              </a:rPr>
              <a:t>Grade C-A</a:t>
            </a:r>
            <a:r>
              <a:rPr lang="en-GB" sz="1800" dirty="0" smtClean="0"/>
              <a:t>)</a:t>
            </a:r>
            <a:endParaRPr lang="en-GB" sz="2200" dirty="0" smtClean="0"/>
          </a:p>
          <a:p>
            <a:pPr>
              <a:buNone/>
            </a:pPr>
            <a:endParaRPr lang="en-GB" sz="2200" dirty="0" smtClean="0"/>
          </a:p>
          <a:p>
            <a:endParaRPr lang="en-GB" sz="800" dirty="0" smtClean="0"/>
          </a:p>
        </p:txBody>
      </p:sp>
      <p:pic>
        <p:nvPicPr>
          <p:cNvPr id="6" name="Picture 2" descr="C:\Users\Caroline\AppData\Local\Microsoft\Windows\Temporary Internet Files\Content.IE5\PQNO4F5M\MC90043388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0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21" y="620688"/>
            <a:ext cx="9099280" cy="459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15616" y="0"/>
            <a:ext cx="604867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HT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43608" y="1340768"/>
            <a:ext cx="7406640" cy="1472184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</a:rPr>
              <a:t>P6 – Electricity for Gadgets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19672" y="3429000"/>
            <a:ext cx="5976664" cy="792088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chemeClr val="accent2"/>
                </a:solidFill>
              </a:rPr>
              <a:t>Lesson 5 – Transistors</a:t>
            </a:r>
          </a:p>
          <a:p>
            <a:pPr eaLnBrk="1" hangingPunct="1"/>
            <a:endParaRPr lang="en-GB" sz="3600" dirty="0" smtClean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5445224"/>
            <a:ext cx="792088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Learning aim: </a:t>
            </a:r>
            <a:br>
              <a:rPr lang="en-GB" b="1" dirty="0" smtClean="0"/>
            </a:br>
            <a:r>
              <a:rPr lang="en-GB" b="1" dirty="0" smtClean="0"/>
              <a:t>Demonstrate an understanding of what transistors are and how they work.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3"/>
          <p:cNvSpPr>
            <a:spLocks noGrp="1"/>
          </p:cNvSpPr>
          <p:nvPr>
            <p:ph type="body" idx="1"/>
          </p:nvPr>
        </p:nvSpPr>
        <p:spPr>
          <a:xfrm>
            <a:off x="1" y="260648"/>
            <a:ext cx="3779911" cy="639763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GB" sz="3200" dirty="0" smtClean="0"/>
              <a:t>Learning Objectives</a:t>
            </a:r>
          </a:p>
        </p:txBody>
      </p:sp>
      <p:sp>
        <p:nvSpPr>
          <p:cNvPr id="5124" name="Text Placeholder 5"/>
          <p:cNvSpPr>
            <a:spLocks noGrp="1"/>
          </p:cNvSpPr>
          <p:nvPr>
            <p:ph type="body" sz="half" idx="3"/>
          </p:nvPr>
        </p:nvSpPr>
        <p:spPr>
          <a:xfrm>
            <a:off x="5148064" y="260350"/>
            <a:ext cx="3965774" cy="639763"/>
          </a:xfrm>
        </p:spPr>
        <p:txBody>
          <a:bodyPr/>
          <a:lstStyle/>
          <a:p>
            <a:pPr eaLnBrk="1" hangingPunct="1"/>
            <a:r>
              <a:rPr lang="en-GB" sz="3200" dirty="0" smtClean="0"/>
              <a:t>Success Criteria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79512" y="1556792"/>
            <a:ext cx="4176464" cy="489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smtClean="0"/>
              <a:t>Recognise transistors in circuits.</a:t>
            </a:r>
          </a:p>
          <a:p>
            <a:r>
              <a:rPr lang="en-GB" dirty="0" smtClean="0"/>
              <a:t>Understand  what transistors are.</a:t>
            </a:r>
          </a:p>
          <a:p>
            <a:r>
              <a:rPr lang="en-GB" dirty="0" smtClean="0"/>
              <a:t>Understand the impact of increasing access to new technologies.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427984" y="1628800"/>
            <a:ext cx="4716016" cy="48245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GB" sz="2000" dirty="0" smtClean="0"/>
              <a:t>Draw the symbol for a npn transistor, label the terminals.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(</a:t>
            </a:r>
            <a:r>
              <a:rPr lang="en-GB" sz="2000" dirty="0" smtClean="0">
                <a:solidFill>
                  <a:srgbClr val="FF0000"/>
                </a:solidFill>
              </a:rPr>
              <a:t>Grade E-D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Recall what the basic building block of an electronic component is.</a:t>
            </a:r>
          </a:p>
          <a:p>
            <a:pPr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    </a:t>
            </a:r>
            <a:r>
              <a:rPr lang="en-GB" sz="2000" dirty="0" smtClean="0">
                <a:solidFill>
                  <a:schemeClr val="tx1"/>
                </a:solidFill>
              </a:rPr>
              <a:t>(</a:t>
            </a:r>
            <a:r>
              <a:rPr lang="en-GB" sz="2000" dirty="0" smtClean="0">
                <a:solidFill>
                  <a:srgbClr val="FF0000"/>
                </a:solidFill>
              </a:rPr>
              <a:t>Grade E-D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Describe benefits and drawbacks of miniature circuits. (</a:t>
            </a:r>
            <a:r>
              <a:rPr lang="en-GB" sz="2000" dirty="0" smtClean="0">
                <a:solidFill>
                  <a:srgbClr val="FF0000"/>
                </a:solidFill>
              </a:rPr>
              <a:t>Grade C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Use the equation I</a:t>
            </a:r>
            <a:r>
              <a:rPr lang="en-GB" sz="2000" baseline="-25000" dirty="0" smtClean="0"/>
              <a:t>e</a:t>
            </a:r>
            <a:r>
              <a:rPr lang="en-GB" sz="2000" dirty="0" smtClean="0"/>
              <a:t> = I</a:t>
            </a:r>
            <a:r>
              <a:rPr lang="en-GB" sz="2000" baseline="-25000" dirty="0" smtClean="0"/>
              <a:t>b</a:t>
            </a:r>
            <a:r>
              <a:rPr lang="en-GB" sz="2000" dirty="0" smtClean="0"/>
              <a:t> + I</a:t>
            </a:r>
            <a:r>
              <a:rPr lang="en-GB" sz="2000" baseline="-25000" dirty="0" smtClean="0"/>
              <a:t>c</a:t>
            </a:r>
            <a:r>
              <a:rPr lang="en-GB" sz="2000" dirty="0" smtClean="0"/>
              <a:t>. (</a:t>
            </a:r>
            <a:r>
              <a:rPr lang="en-GB" sz="2000" dirty="0" smtClean="0">
                <a:solidFill>
                  <a:srgbClr val="FF0000"/>
                </a:solidFill>
              </a:rPr>
              <a:t>Grade C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Understand how current flows through a transistor</a:t>
            </a:r>
            <a:r>
              <a:rPr lang="en-GB" sz="2000" dirty="0" smtClean="0">
                <a:solidFill>
                  <a:srgbClr val="FF0000"/>
                </a:solidFill>
              </a:rPr>
              <a:t>.</a:t>
            </a:r>
            <a:r>
              <a:rPr lang="en-GB" sz="2000" dirty="0" smtClean="0">
                <a:solidFill>
                  <a:schemeClr val="tx1"/>
                </a:solidFill>
              </a:rPr>
              <a:t>(</a:t>
            </a:r>
            <a:r>
              <a:rPr lang="en-GB" sz="2000" dirty="0" smtClean="0">
                <a:solidFill>
                  <a:srgbClr val="FF0000"/>
                </a:solidFill>
              </a:rPr>
              <a:t>Grade D-A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Complete a labelled diagram showing how a transistor can be used as an electronic switch for an LED.</a:t>
            </a:r>
          </a:p>
          <a:p>
            <a:pPr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    (</a:t>
            </a:r>
            <a:r>
              <a:rPr lang="en-GB" sz="2000" dirty="0" smtClean="0">
                <a:solidFill>
                  <a:srgbClr val="FF0000"/>
                </a:solidFill>
              </a:rPr>
              <a:t>Grade C-A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Explain how increasing availability of computers requires society to make choices about acceptable use of new technologies.(</a:t>
            </a:r>
            <a:r>
              <a:rPr lang="en-GB" sz="1800" dirty="0" smtClean="0">
                <a:solidFill>
                  <a:srgbClr val="FF0000"/>
                </a:solidFill>
              </a:rPr>
              <a:t>Grade C-A</a:t>
            </a:r>
            <a:r>
              <a:rPr lang="en-GB" sz="1800" dirty="0" smtClean="0"/>
              <a:t>)</a:t>
            </a:r>
            <a:endParaRPr lang="en-GB" sz="2200" dirty="0" smtClean="0"/>
          </a:p>
          <a:p>
            <a:pPr>
              <a:buNone/>
            </a:pPr>
            <a:endParaRPr lang="en-GB" sz="2200" dirty="0" smtClean="0"/>
          </a:p>
          <a:p>
            <a:endParaRPr lang="en-GB" sz="800" dirty="0" smtClean="0"/>
          </a:p>
        </p:txBody>
      </p:sp>
      <p:pic>
        <p:nvPicPr>
          <p:cNvPr id="6" name="Picture 2" descr="C:\Users\Caroline\AppData\Local\Microsoft\Windows\Temporary Internet Files\Content.IE5\PQNO4F5M\MC90043388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0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Logic in Hardware</a:t>
            </a: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827088" y="3141663"/>
            <a:ext cx="7921625" cy="574675"/>
          </a:xfrm>
          <a:prstGeom prst="rightArrow">
            <a:avLst>
              <a:gd name="adj1" fmla="val 49722"/>
              <a:gd name="adj2" fmla="val 1829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/>
          </a:p>
        </p:txBody>
      </p:sp>
      <p:pic>
        <p:nvPicPr>
          <p:cNvPr id="34823" name="Picture 7" descr="Stock__Vacuum_Tube_by_k4_pacif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6912"/>
            <a:ext cx="974725" cy="1855788"/>
          </a:xfrm>
          <a:prstGeom prst="rect">
            <a:avLst/>
          </a:prstGeom>
          <a:noFill/>
        </p:spPr>
      </p:pic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323850" y="4724400"/>
            <a:ext cx="230505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/>
              <a:t>1906 Lee de Forrest</a:t>
            </a:r>
          </a:p>
          <a:p>
            <a:pPr>
              <a:spcBef>
                <a:spcPct val="50000"/>
              </a:spcBef>
            </a:pPr>
            <a:r>
              <a:rPr lang="en-GB" sz="1800" dirty="0"/>
              <a:t>The Valve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2195736" y="1484784"/>
            <a:ext cx="295275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/>
              <a:t>1947 Bardeen and Brattain </a:t>
            </a:r>
          </a:p>
          <a:p>
            <a:pPr>
              <a:spcBef>
                <a:spcPct val="50000"/>
              </a:spcBef>
            </a:pPr>
            <a:r>
              <a:rPr lang="en-GB" sz="1800" dirty="0"/>
              <a:t>Transistor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4356100" y="5229225"/>
            <a:ext cx="2022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GB" sz="1800" dirty="0"/>
              <a:t>1958 Jack Kilby</a:t>
            </a:r>
          </a:p>
          <a:p>
            <a:r>
              <a:rPr lang="en-GB" sz="1800" dirty="0"/>
              <a:t>Integrated Circuit </a:t>
            </a:r>
          </a:p>
        </p:txBody>
      </p:sp>
      <p:pic>
        <p:nvPicPr>
          <p:cNvPr id="34832" name="Picture 16" descr="image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2565400"/>
            <a:ext cx="1584325" cy="1187450"/>
          </a:xfrm>
          <a:prstGeom prst="rect">
            <a:avLst/>
          </a:prstGeom>
          <a:noFill/>
        </p:spPr>
      </p:pic>
      <p:pic>
        <p:nvPicPr>
          <p:cNvPr id="34834" name="Picture 18" descr="Chip-Intel40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5" y="1916113"/>
            <a:ext cx="1547813" cy="1160462"/>
          </a:xfrm>
          <a:prstGeom prst="rect">
            <a:avLst/>
          </a:prstGeom>
          <a:noFill/>
        </p:spPr>
      </p:pic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6084888" y="1125538"/>
            <a:ext cx="21590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/>
              <a:t>1971 Ted Hoff </a:t>
            </a:r>
          </a:p>
          <a:p>
            <a:pPr>
              <a:spcBef>
                <a:spcPct val="50000"/>
              </a:spcBef>
            </a:pPr>
            <a:r>
              <a:rPr lang="en-GB" sz="1800" dirty="0"/>
              <a:t>Microprocessor</a:t>
            </a:r>
          </a:p>
        </p:txBody>
      </p:sp>
      <p:pic>
        <p:nvPicPr>
          <p:cNvPr id="34837" name="Picture 21" descr="1958_TI-FirstI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6100" y="3644900"/>
            <a:ext cx="1727200" cy="14747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/>
      <p:bldP spid="34827" grpId="0"/>
      <p:bldP spid="34828" grpId="0"/>
      <p:bldP spid="348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Pros and cons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Of miniature circuits?</a:t>
            </a:r>
          </a:p>
          <a:p>
            <a:endParaRPr lang="en-GB" dirty="0" smtClean="0"/>
          </a:p>
          <a:p>
            <a:r>
              <a:rPr lang="en-GB" dirty="0" smtClean="0"/>
              <a:t>Discuss in pairs</a:t>
            </a:r>
          </a:p>
          <a:p>
            <a:r>
              <a:rPr lang="en-GB" dirty="0" smtClean="0"/>
              <a:t>Then share in groups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transistor?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GB" dirty="0" smtClean="0"/>
              <a:t>Read pg 238</a:t>
            </a:r>
          </a:p>
          <a:p>
            <a:pPr marL="596646" indent="-514350">
              <a:buFont typeface="+mj-lt"/>
              <a:buAutoNum type="arabicPeriod"/>
            </a:pPr>
            <a:r>
              <a:rPr lang="en-GB" dirty="0" smtClean="0"/>
              <a:t>Draw the symbol for a transistor</a:t>
            </a:r>
          </a:p>
          <a:p>
            <a:pPr marL="596646" indent="-514350">
              <a:buFont typeface="+mj-lt"/>
              <a:buAutoNum type="arabicPeriod"/>
            </a:pPr>
            <a:r>
              <a:rPr lang="en-GB" dirty="0" smtClean="0"/>
              <a:t>Label the terminals</a:t>
            </a:r>
          </a:p>
          <a:p>
            <a:pPr marL="596646" indent="-514350">
              <a:buFont typeface="+mj-lt"/>
              <a:buAutoNum type="arabicPeriod"/>
            </a:pPr>
            <a:r>
              <a:rPr lang="en-GB" dirty="0" smtClean="0"/>
              <a:t>Have a go </a:t>
            </a:r>
            <a:r>
              <a:rPr lang="en-GB" dirty="0" err="1" smtClean="0"/>
              <a:t>atquestions</a:t>
            </a:r>
            <a:r>
              <a:rPr lang="en-GB" dirty="0" smtClean="0"/>
              <a:t> </a:t>
            </a:r>
            <a:r>
              <a:rPr lang="en-GB" dirty="0" smtClean="0"/>
              <a:t>1&amp;2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Transistors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8458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chemeClr val="hlink"/>
                </a:solidFill>
              </a:rPr>
              <a:t>A transistor acts like a switch: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990600" y="2743200"/>
            <a:ext cx="2743200" cy="2743200"/>
            <a:chOff x="1728" y="1344"/>
            <a:chExt cx="1728" cy="1728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4346" name="Oval 10"/>
            <p:cNvSpPr>
              <a:spLocks noChangeArrowheads="1"/>
            </p:cNvSpPr>
            <p:nvPr/>
          </p:nvSpPr>
          <p:spPr bwMode="auto">
            <a:xfrm>
              <a:off x="2064" y="1536"/>
              <a:ext cx="1392" cy="139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4340" name="Line 4"/>
            <p:cNvSpPr>
              <a:spLocks noChangeShapeType="1"/>
            </p:cNvSpPr>
            <p:nvPr/>
          </p:nvSpPr>
          <p:spPr bwMode="auto">
            <a:xfrm flipV="1">
              <a:off x="2448" y="1628"/>
              <a:ext cx="672" cy="38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2352" y="1920"/>
              <a:ext cx="96" cy="62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>
              <a:off x="2448" y="2448"/>
              <a:ext cx="672" cy="38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14345" name="AutoShape 9"/>
            <p:cNvSpPr>
              <a:spLocks noChangeArrowheads="1"/>
            </p:cNvSpPr>
            <p:nvPr/>
          </p:nvSpPr>
          <p:spPr bwMode="auto">
            <a:xfrm rot="7200000">
              <a:off x="2784" y="2592"/>
              <a:ext cx="144" cy="144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4347" name="Line 11"/>
            <p:cNvSpPr>
              <a:spLocks noChangeShapeType="1"/>
            </p:cNvSpPr>
            <p:nvPr/>
          </p:nvSpPr>
          <p:spPr bwMode="auto">
            <a:xfrm flipH="1">
              <a:off x="1728" y="2208"/>
              <a:ext cx="624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14348" name="Line 12"/>
            <p:cNvSpPr>
              <a:spLocks noChangeShapeType="1"/>
            </p:cNvSpPr>
            <p:nvPr/>
          </p:nvSpPr>
          <p:spPr bwMode="auto">
            <a:xfrm flipV="1">
              <a:off x="3120" y="1344"/>
              <a:ext cx="0" cy="28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14349" name="Line 13"/>
            <p:cNvSpPr>
              <a:spLocks noChangeShapeType="1"/>
            </p:cNvSpPr>
            <p:nvPr/>
          </p:nvSpPr>
          <p:spPr bwMode="auto">
            <a:xfrm>
              <a:off x="3120" y="2832"/>
              <a:ext cx="0" cy="24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dirty="0"/>
            </a:p>
          </p:txBody>
        </p:sp>
      </p:grp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04800" y="3581400"/>
            <a:ext cx="1143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Base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2514600" y="2209800"/>
            <a:ext cx="1524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Collector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2590800" y="5562600"/>
            <a:ext cx="1524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Emitter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4572000" y="1628800"/>
            <a:ext cx="4419600" cy="310854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rgbClr val="CCFFCC"/>
                </a:solidFill>
              </a:rPr>
              <a:t>When a SMALL current flows through the base-emitter part of the transistor a different current is switched on through the collector-emitter part.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 autoUpdateAnimBg="0"/>
      <p:bldP spid="14352" grpId="0" autoUpdateAnimBg="0"/>
      <p:bldP spid="14353" grpId="0" autoUpdateAnimBg="0"/>
      <p:bldP spid="1435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Transistor facts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Transistors are the building blocks for modern electronic circuits</a:t>
            </a:r>
          </a:p>
          <a:p>
            <a:r>
              <a:rPr lang="en-GB" dirty="0" smtClean="0"/>
              <a:t>Transistors work with a very low current</a:t>
            </a:r>
          </a:p>
          <a:p>
            <a:r>
              <a:rPr lang="en-GB" dirty="0" smtClean="0"/>
              <a:t>They behave like a switch</a:t>
            </a:r>
          </a:p>
          <a:p>
            <a:r>
              <a:rPr lang="en-GB" dirty="0" smtClean="0"/>
              <a:t>They can be connected together to make  logic gates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Transistors fact sheet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smtClean="0"/>
              <a:t>Read the fact sheet and pages 238-9.</a:t>
            </a:r>
          </a:p>
          <a:p>
            <a:r>
              <a:rPr lang="en-GB" dirty="0" smtClean="0"/>
              <a:t>Complete questions 1-4</a:t>
            </a:r>
          </a:p>
          <a:p>
            <a:r>
              <a:rPr lang="en-GB" dirty="0" smtClean="0"/>
              <a:t>Do the ‘To Do’ section of the factsheet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1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P1 theme</Template>
  <TotalTime>338</TotalTime>
  <Words>610</Words>
  <Application>Microsoft Office PowerPoint</Application>
  <PresentationFormat>On-screen Show (4:3)</PresentationFormat>
  <Paragraphs>125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P1 theme</vt:lpstr>
      <vt:lpstr>Starter</vt:lpstr>
      <vt:lpstr>P6 – Electricity for Gadgets</vt:lpstr>
      <vt:lpstr>Slide 3</vt:lpstr>
      <vt:lpstr>Logic in Hardware</vt:lpstr>
      <vt:lpstr>Pros and cons</vt:lpstr>
      <vt:lpstr>What is a transistor?</vt:lpstr>
      <vt:lpstr>Transistors</vt:lpstr>
      <vt:lpstr>Transistor facts</vt:lpstr>
      <vt:lpstr>Transistors fact sheet </vt:lpstr>
      <vt:lpstr>Use the equation Ie = Ib + Ic.</vt:lpstr>
      <vt:lpstr>In pairs explain what needs to happen to get the lamp to light.</vt:lpstr>
      <vt:lpstr>Logic gates</vt:lpstr>
      <vt:lpstr>Logic gate symbols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P1 Energy for the Home</dc:title>
  <dc:creator>Ali</dc:creator>
  <cp:lastModifiedBy>Varinder Singh</cp:lastModifiedBy>
  <cp:revision>58</cp:revision>
  <dcterms:created xsi:type="dcterms:W3CDTF">2011-10-31T10:18:16Z</dcterms:created>
  <dcterms:modified xsi:type="dcterms:W3CDTF">2014-11-19T08:24:12Z</dcterms:modified>
</cp:coreProperties>
</file>