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1" r:id="rId3"/>
    <p:sldId id="258" r:id="rId4"/>
    <p:sldId id="259" r:id="rId5"/>
    <p:sldId id="260" r:id="rId6"/>
    <p:sldId id="264" r:id="rId7"/>
    <p:sldId id="276" r:id="rId8"/>
    <p:sldId id="262" r:id="rId9"/>
    <p:sldId id="275" r:id="rId10"/>
    <p:sldId id="263" r:id="rId11"/>
    <p:sldId id="274" r:id="rId12"/>
    <p:sldId id="267" r:id="rId13"/>
    <p:sldId id="273" r:id="rId14"/>
    <p:sldId id="277" r:id="rId15"/>
    <p:sldId id="268" r:id="rId16"/>
    <p:sldId id="272" r:id="rId17"/>
    <p:sldId id="266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5770-2182-4E7A-93F7-F49B535A7289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99658-D4C2-455C-99F6-AD79424CB1B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Power = 230 x 7 = 1610W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99658-D4C2-455C-99F6-AD79424CB1BE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4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1E36-C4D4-48FB-A292-6CB5D3E9F617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u="sng" dirty="0" smtClean="0">
                <a:latin typeface="Kristen ITC" pitchFamily="66" charset="0"/>
              </a:rPr>
              <a:t>P4: Radiation for Life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Lesson 6: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Safe Electricals (</a:t>
            </a:r>
            <a:r>
              <a:rPr lang="en-GB" smtClean="0">
                <a:solidFill>
                  <a:schemeClr val="tx1"/>
                </a:solidFill>
                <a:latin typeface="Kristen ITC" pitchFamily="66" charset="0"/>
              </a:rPr>
              <a:t>part 2)</a:t>
            </a:r>
            <a:endParaRPr lang="en-GB" dirty="0" smtClean="0">
              <a:solidFill>
                <a:schemeClr val="tx1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en-GB" dirty="0" smtClean="0"/>
              <a:t>What about the other terms?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5614998" cy="22574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Double insulated appliances </a:t>
            </a:r>
          </a:p>
          <a:p>
            <a:pPr>
              <a:buNone/>
            </a:pPr>
            <a:r>
              <a:rPr lang="en-GB" sz="2400" dirty="0" smtClean="0"/>
              <a:t>do not </a:t>
            </a:r>
            <a:r>
              <a:rPr lang="en-GB" sz="2400" dirty="0" smtClean="0"/>
              <a:t>need earthing. They have  </a:t>
            </a:r>
            <a:r>
              <a:rPr lang="en-GB" sz="2400" dirty="0" smtClean="0"/>
              <a:t>a 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plastic case with </a:t>
            </a:r>
            <a:r>
              <a:rPr lang="en-GB" sz="2400" dirty="0" smtClean="0"/>
              <a:t>no electrical </a:t>
            </a:r>
            <a:r>
              <a:rPr lang="en-GB" sz="2400" dirty="0" smtClean="0"/>
              <a:t>connections</a:t>
            </a:r>
          </a:p>
          <a:p>
            <a:pPr>
              <a:buNone/>
            </a:pPr>
            <a:r>
              <a:rPr lang="en-GB" sz="2400" dirty="0" smtClean="0"/>
              <a:t>to it </a:t>
            </a:r>
            <a:r>
              <a:rPr lang="en-GB" sz="2400" dirty="0" smtClean="0"/>
              <a:t>so the case cannot become live.</a:t>
            </a:r>
            <a:endParaRPr lang="en-GB" sz="2400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399186" y="1484412"/>
            <a:ext cx="1800225" cy="17287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835749" y="1920974"/>
            <a:ext cx="936625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154935" y="836712"/>
            <a:ext cx="24495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/>
              <a:t>Double-insulation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1042814" y="4509120"/>
            <a:ext cx="1800225" cy="5032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>
            <a:off x="466552" y="4771058"/>
            <a:ext cx="2881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1042814" y="5301283"/>
            <a:ext cx="18002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/>
              <a:t>Fuse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3861048"/>
            <a:ext cx="50720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 smtClean="0"/>
              <a:t>Fuses are always included in mains electricity circuits and plugs.  Fuses stop the electric current if a fault occurs. They prevent wires and equipment overheating and possibly catching fire. A wire fuse has to be replaced when the fault has been corrected.</a:t>
            </a:r>
            <a:endParaRPr lang="en-GB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mlhygiene.co.uk/images/henry%20ho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2808312" cy="2998064"/>
          </a:xfrm>
          <a:prstGeom prst="rect">
            <a:avLst/>
          </a:prstGeom>
          <a:noFill/>
        </p:spPr>
      </p:pic>
      <p:pic>
        <p:nvPicPr>
          <p:cNvPr id="1028" name="Picture 4" descr="http://static.guim.co.uk/sys-images/Technology/Pix/pictures/2012/9/19/1348047045487/PS3-008.jpg"/>
          <p:cNvPicPr>
            <a:picLocks noChangeAspect="1" noChangeArrowheads="1"/>
          </p:cNvPicPr>
          <p:nvPr/>
        </p:nvPicPr>
        <p:blipFill>
          <a:blip r:embed="rId3" cstate="print"/>
          <a:srcRect l="9861" r="9610"/>
          <a:stretch>
            <a:fillRect/>
          </a:stretch>
        </p:blipFill>
        <p:spPr bwMode="auto">
          <a:xfrm>
            <a:off x="3203848" y="188640"/>
            <a:ext cx="3528392" cy="3024336"/>
          </a:xfrm>
          <a:prstGeom prst="rect">
            <a:avLst/>
          </a:prstGeom>
          <a:noFill/>
        </p:spPr>
      </p:pic>
      <p:pic>
        <p:nvPicPr>
          <p:cNvPr id="1030" name="Picture 6" descr="http://www.coolpctips.com/wp-content/uploads/2012/03/hp-laptop-computers-repai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56992"/>
            <a:ext cx="4020298" cy="3240360"/>
          </a:xfrm>
          <a:prstGeom prst="rect">
            <a:avLst/>
          </a:prstGeom>
          <a:noFill/>
        </p:spPr>
      </p:pic>
      <p:pic>
        <p:nvPicPr>
          <p:cNvPr id="1032" name="Picture 8" descr="http://www.mh-china.com/UploadFile/2006112410403368684.jpg"/>
          <p:cNvPicPr>
            <a:picLocks noChangeAspect="1" noChangeArrowheads="1"/>
          </p:cNvPicPr>
          <p:nvPr/>
        </p:nvPicPr>
        <p:blipFill>
          <a:blip r:embed="rId5" cstate="print"/>
          <a:srcRect l="19210" r="20311"/>
          <a:stretch>
            <a:fillRect/>
          </a:stretch>
        </p:blipFill>
        <p:spPr bwMode="auto">
          <a:xfrm>
            <a:off x="6948264" y="188640"/>
            <a:ext cx="2016224" cy="3024336"/>
          </a:xfrm>
          <a:prstGeom prst="rect">
            <a:avLst/>
          </a:prstGeom>
          <a:noFill/>
        </p:spPr>
      </p:pic>
      <p:pic>
        <p:nvPicPr>
          <p:cNvPr id="1034" name="Picture 10" descr="http://static.guim.co.uk/sys-images/Guardian/Pix/pictures/2010/8/12/1281621701571/Blender-006.jpg"/>
          <p:cNvPicPr>
            <a:picLocks noChangeAspect="1" noChangeArrowheads="1"/>
          </p:cNvPicPr>
          <p:nvPr/>
        </p:nvPicPr>
        <p:blipFill>
          <a:blip r:embed="rId6" cstate="print"/>
          <a:srcRect l="31226" r="32618"/>
          <a:stretch>
            <a:fillRect/>
          </a:stretch>
        </p:blipFill>
        <p:spPr bwMode="auto">
          <a:xfrm>
            <a:off x="7164288" y="3429001"/>
            <a:ext cx="1800200" cy="3168352"/>
          </a:xfrm>
          <a:prstGeom prst="rect">
            <a:avLst/>
          </a:prstGeom>
          <a:noFill/>
        </p:spPr>
      </p:pic>
      <p:pic>
        <p:nvPicPr>
          <p:cNvPr id="1036" name="Picture 12" descr="http://www.ikea.com/gb/en/images/products/forsa-work-lamp__66021_PE166226_S4.jpg"/>
          <p:cNvPicPr>
            <a:picLocks noChangeAspect="1" noChangeArrowheads="1"/>
          </p:cNvPicPr>
          <p:nvPr/>
        </p:nvPicPr>
        <p:blipFill>
          <a:blip r:embed="rId7" cstate="print"/>
          <a:srcRect l="4536" t="10584" r="31961" b="10793"/>
          <a:stretch>
            <a:fillRect/>
          </a:stretch>
        </p:blipFill>
        <p:spPr bwMode="auto">
          <a:xfrm>
            <a:off x="4491684" y="3429000"/>
            <a:ext cx="2384572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More on Fuses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If an appliance develops a fault:</a:t>
            </a:r>
          </a:p>
          <a:p>
            <a:pPr lvl="1"/>
            <a:r>
              <a:rPr lang="en-GB" dirty="0" smtClean="0"/>
              <a:t>Once the fuse melts, the appliance is now disconnected from the mains supply... </a:t>
            </a:r>
            <a:r>
              <a:rPr lang="en-GB" dirty="0" smtClean="0"/>
              <a:t>It no longer works or allows charge to flow through it.</a:t>
            </a:r>
            <a:endParaRPr lang="en-GB" dirty="0" smtClean="0"/>
          </a:p>
          <a:p>
            <a:pPr lvl="1"/>
            <a:r>
              <a:rPr lang="en-GB" dirty="0" smtClean="0"/>
              <a:t>The fuse will need to be changed.</a:t>
            </a:r>
          </a:p>
          <a:p>
            <a:pPr lvl="1"/>
            <a:r>
              <a:rPr lang="en-GB" dirty="0" smtClean="0"/>
              <a:t>For some reason, t</a:t>
            </a:r>
            <a:r>
              <a:rPr lang="en-GB" dirty="0" smtClean="0"/>
              <a:t>here </a:t>
            </a:r>
            <a:r>
              <a:rPr lang="en-GB" dirty="0" smtClean="0"/>
              <a:t>is suddenly a large current in the live and earth </a:t>
            </a:r>
            <a:r>
              <a:rPr lang="en-GB" dirty="0" smtClean="0"/>
              <a:t>wires.</a:t>
            </a:r>
            <a:endParaRPr lang="en-GB" dirty="0" smtClean="0"/>
          </a:p>
          <a:p>
            <a:pPr lvl="1"/>
            <a:r>
              <a:rPr lang="en-GB" dirty="0" smtClean="0"/>
              <a:t>This prevents </a:t>
            </a:r>
            <a:r>
              <a:rPr lang="en-GB" b="1" dirty="0" smtClean="0"/>
              <a:t>fires</a:t>
            </a:r>
            <a:r>
              <a:rPr lang="en-GB" dirty="0" smtClean="0"/>
              <a:t> and further damage to the appliance from occurring.</a:t>
            </a:r>
          </a:p>
          <a:p>
            <a:pPr lvl="1"/>
            <a:r>
              <a:rPr lang="en-GB" dirty="0" smtClean="0"/>
              <a:t>The </a:t>
            </a:r>
            <a:r>
              <a:rPr lang="en-GB" dirty="0" smtClean="0"/>
              <a:t>fuse melts due to this because the </a:t>
            </a:r>
            <a:r>
              <a:rPr lang="en-GB" dirty="0" smtClean="0"/>
              <a:t>current becomes too large, stopping the flow of </a:t>
            </a:r>
            <a:r>
              <a:rPr lang="en-GB" dirty="0" smtClean="0"/>
              <a:t>charge.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8532440" y="3501008"/>
            <a:ext cx="28803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1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32440" y="5507940"/>
            <a:ext cx="28803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2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2440" y="1628800"/>
            <a:ext cx="28803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3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32440" y="4499828"/>
            <a:ext cx="28803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4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32440" y="2915652"/>
            <a:ext cx="28803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5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What would make a fuse better?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60722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easiest way would be to have a resettable fuse.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These exists and are known as ‘circuit-breakers’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These have replaced wire fuses in fuse boxes.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Advantages:</a:t>
            </a:r>
          </a:p>
          <a:p>
            <a:pPr marL="971550" lvl="1" indent="-571500">
              <a:buAutoNum type="romanLcPeriod"/>
            </a:pPr>
            <a:r>
              <a:rPr lang="en-GB" dirty="0" smtClean="0"/>
              <a:t>A wire does not need to be replaced to restore power</a:t>
            </a:r>
          </a:p>
          <a:p>
            <a:pPr marL="971550" lvl="1" indent="-571500">
              <a:buAutoNum type="romanLcPeriod"/>
            </a:pPr>
            <a:r>
              <a:rPr lang="en-GB" dirty="0" smtClean="0"/>
              <a:t>A circuit-breaker can be reset at the flick of a switch.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72396" y="0"/>
            <a:ext cx="1571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image.made-in-china.com/2f0j00hvyQZtinbLkT/DZ47-100A-Miniature-Circuit-Breaker.jpg"/>
          <p:cNvPicPr>
            <a:picLocks noChangeAspect="1" noChangeArrowheads="1"/>
          </p:cNvPicPr>
          <p:nvPr/>
        </p:nvPicPr>
        <p:blipFill>
          <a:blip r:embed="rId2" cstate="print"/>
          <a:srcRect b="17143"/>
          <a:stretch>
            <a:fillRect/>
          </a:stretch>
        </p:blipFill>
        <p:spPr bwMode="auto">
          <a:xfrm>
            <a:off x="683568" y="836712"/>
            <a:ext cx="2520280" cy="20882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3284984"/>
            <a:ext cx="33123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Circuit Breakers</a:t>
            </a:r>
          </a:p>
          <a:p>
            <a:pPr algn="ctr"/>
            <a:r>
              <a:rPr lang="en-GB" sz="2000" dirty="0" smtClean="0"/>
              <a:t>Circuit breakers are like ‘resettable’ fuses.</a:t>
            </a:r>
          </a:p>
          <a:p>
            <a:pPr algn="ctr"/>
            <a:r>
              <a:rPr lang="en-GB" sz="2000" dirty="0" smtClean="0"/>
              <a:t>As soon as the current overloads, the switch trips and the current stops flowing.</a:t>
            </a:r>
          </a:p>
          <a:p>
            <a:pPr algn="ctr"/>
            <a:r>
              <a:rPr lang="en-GB" sz="2000" dirty="0" smtClean="0"/>
              <a:t>Rather than replacing a fuse, a circuit breaker is just ‘tripped’ back in to the original position.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8864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Alternatives to Fuses</a:t>
            </a:r>
            <a:endParaRPr lang="en-GB" sz="2400" dirty="0"/>
          </a:p>
        </p:txBody>
      </p:sp>
      <p:pic>
        <p:nvPicPr>
          <p:cNvPr id="36868" name="Picture 4" descr="http://upload.wikimedia.org/wikipedia/commons/thumb/9/9a/Residual_current_device_2pole.jpg/220px-Residual_current_device_2po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692696"/>
            <a:ext cx="1879476" cy="293027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51920" y="3774519"/>
            <a:ext cx="4896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Residual Current Device</a:t>
            </a:r>
          </a:p>
          <a:p>
            <a:pPr algn="ctr"/>
            <a:r>
              <a:rPr lang="en-GB" sz="2000" dirty="0" smtClean="0"/>
              <a:t>An RCD works like a circuit breaker, but also prevents against electrocution.</a:t>
            </a:r>
          </a:p>
          <a:p>
            <a:pPr algn="ctr"/>
            <a:r>
              <a:rPr lang="en-GB" sz="2000" dirty="0" smtClean="0"/>
              <a:t>It is sensitive to about 10 milliseconds, which means that charge cannot flow into a person quick enough to electrocute them.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POWER!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928803"/>
            <a:ext cx="8229600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Power is the rate at which an appliance transfers </a:t>
            </a:r>
          </a:p>
          <a:p>
            <a:pPr>
              <a:buNone/>
            </a:pPr>
            <a:r>
              <a:rPr lang="en-GB" dirty="0" smtClean="0"/>
              <a:t>energy.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Power = Current x Voltage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          = I x V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071546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What is power?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5572140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Higher</a:t>
            </a:r>
          </a:p>
          <a:p>
            <a:endParaRPr lang="en-GB" sz="2400" b="1" u="sng" dirty="0" smtClean="0"/>
          </a:p>
          <a:p>
            <a:r>
              <a:rPr lang="en-GB" sz="2400" b="1" dirty="0" smtClean="0"/>
              <a:t>Put this equation into a magic triangle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r>
              <a:rPr lang="en-GB" dirty="0" smtClean="0"/>
              <a:t>Practice makes Perfect!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00034" y="1285860"/>
            <a:ext cx="80724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3200" b="1" u="sng" dirty="0" smtClean="0"/>
              <a:t>QUESTION</a:t>
            </a:r>
          </a:p>
          <a:p>
            <a:pPr>
              <a:buNone/>
            </a:pPr>
            <a:r>
              <a:rPr lang="en-GB" sz="3200" dirty="0" smtClean="0"/>
              <a:t>A vacuum cleaner working from 230V main </a:t>
            </a:r>
          </a:p>
          <a:p>
            <a:pPr>
              <a:buNone/>
            </a:pPr>
            <a:r>
              <a:rPr lang="en-GB" sz="3200" dirty="0" smtClean="0"/>
              <a:t>supply has a current of 7A. </a:t>
            </a:r>
          </a:p>
          <a:p>
            <a:pPr>
              <a:buNone/>
            </a:pPr>
            <a:endParaRPr lang="en-GB" sz="3200" dirty="0" smtClean="0"/>
          </a:p>
          <a:p>
            <a:pPr>
              <a:buNone/>
            </a:pPr>
            <a:r>
              <a:rPr lang="en-GB" sz="3200" dirty="0" smtClean="0"/>
              <a:t>1. What is its </a:t>
            </a:r>
            <a:r>
              <a:rPr lang="en-GB" sz="3200" b="1" dirty="0" smtClean="0"/>
              <a:t>power </a:t>
            </a:r>
            <a:r>
              <a:rPr lang="en-GB" sz="3200" dirty="0" smtClean="0"/>
              <a:t>rating?</a:t>
            </a:r>
          </a:p>
          <a:p>
            <a:pPr>
              <a:buNone/>
            </a:pPr>
            <a:endParaRPr lang="en-GB" sz="3200" b="1" dirty="0" smtClean="0"/>
          </a:p>
          <a:p>
            <a:pPr>
              <a:buNone/>
            </a:pPr>
            <a:r>
              <a:rPr lang="en-GB" sz="3200" dirty="0" smtClean="0"/>
              <a:t>2. Should you fit a 5A or 13A fuse?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en-GB" dirty="0" smtClean="0"/>
              <a:t>Calculating the Fuse Rating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With your magic triangle, make current the </a:t>
            </a:r>
          </a:p>
          <a:p>
            <a:pPr>
              <a:buNone/>
            </a:pPr>
            <a:r>
              <a:rPr lang="en-GB" dirty="0" smtClean="0"/>
              <a:t>Subject.... What do you get?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Current =   Power</a:t>
            </a:r>
          </a:p>
          <a:p>
            <a:pPr>
              <a:buNone/>
            </a:pPr>
            <a:r>
              <a:rPr lang="en-GB" dirty="0" smtClean="0"/>
              <a:t>		         Voltage   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72396" y="0"/>
            <a:ext cx="1571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071670" y="3286124"/>
            <a:ext cx="150019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90264"/>
            <a:ext cx="8229600" cy="1143000"/>
          </a:xfrm>
        </p:spPr>
        <p:txBody>
          <a:bodyPr/>
          <a:lstStyle/>
          <a:p>
            <a:r>
              <a:rPr lang="en-GB" dirty="0" smtClean="0"/>
              <a:t>Plenary Worksheet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Foundation</a:t>
            </a:r>
          </a:p>
          <a:p>
            <a:pPr lvl="0"/>
            <a:r>
              <a:rPr lang="en-GB" dirty="0" smtClean="0"/>
              <a:t>What fuse should be fitted in the plug connected to the following appliances?</a:t>
            </a:r>
          </a:p>
          <a:p>
            <a:r>
              <a:rPr lang="x-none" smtClean="0"/>
              <a:t>(3 A, 5 A, 10 A and 13 A fuses are available.)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501122" cy="5786478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Higher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1. A 230V kettle has a power rating of 2500W. </a:t>
            </a:r>
          </a:p>
          <a:p>
            <a:pPr marL="971550" lvl="1" indent="-571500">
              <a:buAutoNum type="romanLcPeriod"/>
            </a:pPr>
            <a:r>
              <a:rPr lang="en-GB" dirty="0" smtClean="0"/>
              <a:t>Calculate the current used</a:t>
            </a:r>
          </a:p>
          <a:p>
            <a:pPr marL="971550" lvl="1" indent="-571500">
              <a:buAutoNum type="romanLcPeriod"/>
            </a:pPr>
            <a:r>
              <a:rPr lang="en-GB" dirty="0" smtClean="0"/>
              <a:t>Would you need a </a:t>
            </a:r>
            <a:r>
              <a:rPr lang="x-none" smtClean="0"/>
              <a:t>3A, 5A, 10A </a:t>
            </a:r>
            <a:r>
              <a:rPr lang="en-GB" dirty="0" smtClean="0"/>
              <a:t>or</a:t>
            </a:r>
            <a:r>
              <a:rPr lang="x-none" smtClean="0"/>
              <a:t> 13A</a:t>
            </a:r>
            <a:r>
              <a:rPr lang="en-GB" dirty="0" smtClean="0"/>
              <a:t> fuse?</a:t>
            </a:r>
          </a:p>
          <a:p>
            <a:pPr marL="571500" indent="-571500">
              <a:buAutoNum type="romanLcPeriod"/>
            </a:pPr>
            <a:endParaRPr lang="en-GB" dirty="0" smtClean="0"/>
          </a:p>
          <a:p>
            <a:pPr marL="571500" indent="-571500">
              <a:buNone/>
            </a:pPr>
            <a:r>
              <a:rPr lang="x-none" smtClean="0"/>
              <a:t> </a:t>
            </a:r>
            <a:r>
              <a:rPr lang="en-GB" dirty="0" smtClean="0"/>
              <a:t>2. Sara’s 230V iron has a power rating of </a:t>
            </a:r>
            <a:r>
              <a:rPr lang="en-GB" dirty="0" smtClean="0"/>
              <a:t>1900W.</a:t>
            </a:r>
            <a:endParaRPr lang="en-GB" dirty="0" smtClean="0"/>
          </a:p>
          <a:p>
            <a:pPr marL="571500" indent="-571500">
              <a:buAutoNum type="romanLcPeriod"/>
            </a:pPr>
            <a:r>
              <a:rPr lang="en-GB" dirty="0" smtClean="0"/>
              <a:t>Calculate the current when working normally</a:t>
            </a:r>
          </a:p>
          <a:p>
            <a:pPr marL="571500" indent="-571500">
              <a:buAutoNum type="romanLcPeriod"/>
            </a:pPr>
            <a:r>
              <a:rPr lang="en-GB" dirty="0" smtClean="0"/>
              <a:t>Would you need a 5A or 13A fuse?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8229600" cy="1143000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Last lesson we learnt an equation for calculating </a:t>
            </a:r>
          </a:p>
          <a:p>
            <a:pPr>
              <a:buNone/>
            </a:pPr>
            <a:r>
              <a:rPr lang="en-GB" dirty="0" smtClean="0"/>
              <a:t>resistance from the current and the voltage.</a:t>
            </a:r>
          </a:p>
          <a:p>
            <a:pPr>
              <a:buNone/>
            </a:pPr>
            <a:endParaRPr lang="en-GB" dirty="0" smtClean="0"/>
          </a:p>
          <a:p>
            <a:pPr marL="571500" indent="-571500">
              <a:buAutoNum type="romanLcPeriod"/>
            </a:pPr>
            <a:r>
              <a:rPr lang="en-GB" dirty="0" smtClean="0"/>
              <a:t>Write the equation you learnt</a:t>
            </a:r>
          </a:p>
          <a:p>
            <a:pPr marL="571500" indent="-571500">
              <a:buAutoNum type="romanLcPeriod"/>
            </a:pPr>
            <a:r>
              <a:rPr lang="en-GB" dirty="0" smtClean="0"/>
              <a:t>Complete the magic triangle below using V, I and R</a:t>
            </a:r>
            <a:endParaRPr lang="en-GB" dirty="0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714612" y="4143380"/>
            <a:ext cx="2895600" cy="2438400"/>
            <a:chOff x="3936" y="2614"/>
            <a:chExt cx="1824" cy="1536"/>
          </a:xfrm>
        </p:grpSpPr>
        <p:sp>
          <p:nvSpPr>
            <p:cNvPr id="5" name="AutoShape 16"/>
            <p:cNvSpPr>
              <a:spLocks noChangeArrowheads="1"/>
            </p:cNvSpPr>
            <p:nvPr/>
          </p:nvSpPr>
          <p:spPr bwMode="auto">
            <a:xfrm>
              <a:off x="3936" y="2614"/>
              <a:ext cx="1824" cy="1536"/>
            </a:xfrm>
            <a:prstGeom prst="flowChartExtract">
              <a:avLst/>
            </a:prstGeom>
            <a:noFill/>
            <a:ln w="381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4704" y="2902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sz="2800" dirty="0">
                <a:latin typeface="Comic Sans MS" pitchFamily="66" charset="0"/>
              </a:endParaRPr>
            </a:p>
          </p:txBody>
        </p:sp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5136" y="3766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sz="2800" dirty="0">
                <a:latin typeface="Comic Sans MS" pitchFamily="66" charset="0"/>
              </a:endParaRPr>
            </a:p>
          </p:txBody>
        </p:sp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4224" y="3766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sz="2800" dirty="0">
                <a:latin typeface="Comic Sans MS" pitchFamily="66" charset="0"/>
              </a:endParaRPr>
            </a:p>
          </p:txBody>
        </p:sp>
        <p:sp>
          <p:nvSpPr>
            <p:cNvPr id="9" name="Line 20"/>
            <p:cNvSpPr>
              <a:spLocks noChangeShapeType="1"/>
            </p:cNvSpPr>
            <p:nvPr/>
          </p:nvSpPr>
          <p:spPr bwMode="auto">
            <a:xfrm>
              <a:off x="4416" y="3478"/>
              <a:ext cx="81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 flipV="1">
              <a:off x="4704" y="3766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 flipH="1" flipV="1">
              <a:off x="4704" y="3766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714356"/>
          <a:ext cx="8715435" cy="4960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163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the colour code for live, neutral and earth</a:t>
                      </a:r>
                      <a:r>
                        <a:rPr lang="en-GB" u="none" baseline="0" dirty="0" smtClean="0"/>
                        <a:t> wires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baseline="0" dirty="0" smtClean="0"/>
                        <a:t> the functions of the live, neutral and earth wires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reasons for the use of fuses and circuit breakers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a wire fuse reduces the risk of fire if a</a:t>
                      </a:r>
                      <a:r>
                        <a:rPr lang="en-GB" u="none" baseline="0" dirty="0" smtClean="0"/>
                        <a:t> fault occurs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reasons for the use of fuses and circuit breakers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Recognise</a:t>
                      </a:r>
                      <a:r>
                        <a:rPr lang="en-GB" u="none" dirty="0" smtClean="0"/>
                        <a:t> that ‘double insulated’ appliances do not need earthing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Use</a:t>
                      </a:r>
                      <a:r>
                        <a:rPr lang="en-GB" u="none" baseline="0" dirty="0" smtClean="0"/>
                        <a:t> the equation: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none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none" baseline="0" dirty="0" smtClean="0"/>
                        <a:t>P = IV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Manipulate</a:t>
                      </a:r>
                      <a:r>
                        <a:rPr lang="en-GB" u="none" dirty="0" smtClean="0"/>
                        <a:t> the equation:</a:t>
                      </a:r>
                      <a:r>
                        <a:rPr lang="en-GB" u="none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none" baseline="0" dirty="0" smtClean="0"/>
                        <a:t>P = IV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none" baseline="0" dirty="0" smtClean="0"/>
                        <a:t>to select a fuse</a:t>
                      </a:r>
                      <a:endParaRPr lang="en-GB" u="none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why ‘double insulated’ appliances do</a:t>
                      </a:r>
                      <a:r>
                        <a:rPr lang="en-GB" u="none" baseline="0" dirty="0" smtClean="0"/>
                        <a:t> not need earthing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78645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algn="ctr"/>
            <a:r>
              <a:rPr lang="en-GB" dirty="0"/>
              <a:t>live • neutral • earth • power • fuse • circuit breaker • double insulated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072494" cy="4438842"/>
          </a:xfrm>
        </p:spPr>
        <p:txBody>
          <a:bodyPr>
            <a:normAutofit fontScale="85000" lnSpcReduction="10000"/>
          </a:bodyPr>
          <a:lstStyle/>
          <a:p>
            <a:endParaRPr lang="en-GB" dirty="0" smtClean="0"/>
          </a:p>
          <a:p>
            <a:r>
              <a:rPr lang="en-GB" dirty="0"/>
              <a:t>Recognise the colour coding in a three-pin plug and describe the functions of the live neutral and earth wires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Explain how fuses, earth wires and circuit breakers work and understand the term ‘double insulated</a:t>
            </a:r>
            <a:r>
              <a:rPr lang="en-GB" dirty="0" smtClean="0"/>
              <a:t>’.</a:t>
            </a:r>
          </a:p>
          <a:p>
            <a:endParaRPr lang="en-GB" dirty="0"/>
          </a:p>
          <a:p>
            <a:r>
              <a:rPr lang="en-GB" dirty="0"/>
              <a:t>Use the equation for electrical power to choose the correct fuse for an appliance.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714356"/>
          <a:ext cx="8715435" cy="4960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163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the colour code for live, neutral and earth</a:t>
                      </a:r>
                      <a:r>
                        <a:rPr lang="en-GB" u="none" baseline="0" dirty="0" smtClean="0"/>
                        <a:t> wires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baseline="0" dirty="0" smtClean="0"/>
                        <a:t> the functions of the live, neutral and earth wires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reasons for the use of fuses and circuit breakers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a wire fuse reduces the risk of fire if a</a:t>
                      </a:r>
                      <a:r>
                        <a:rPr lang="en-GB" u="none" baseline="0" dirty="0" smtClean="0"/>
                        <a:t> fault occurs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reasons for the use of fuses and circuit breakers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Recognise</a:t>
                      </a:r>
                      <a:r>
                        <a:rPr lang="en-GB" u="none" dirty="0" smtClean="0"/>
                        <a:t> that ‘double insulated’ appliances do not need earthing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Use</a:t>
                      </a:r>
                      <a:r>
                        <a:rPr lang="en-GB" u="none" baseline="0" dirty="0" smtClean="0"/>
                        <a:t> the equation: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none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none" baseline="0" dirty="0" smtClean="0"/>
                        <a:t>P = IV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Manipulate</a:t>
                      </a:r>
                      <a:r>
                        <a:rPr lang="en-GB" u="none" dirty="0" smtClean="0"/>
                        <a:t> the equation:</a:t>
                      </a:r>
                      <a:r>
                        <a:rPr lang="en-GB" u="none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none" baseline="0" dirty="0" smtClean="0"/>
                        <a:t>P = IV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none" baseline="0" dirty="0" smtClean="0"/>
                        <a:t>to select a fuse</a:t>
                      </a:r>
                      <a:endParaRPr lang="en-GB" u="none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why ‘double insulated’ appliances do</a:t>
                      </a:r>
                      <a:r>
                        <a:rPr lang="en-GB" u="none" baseline="0" dirty="0" smtClean="0"/>
                        <a:t> not need earthing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78645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algn="ctr"/>
            <a:r>
              <a:rPr lang="en-GB" dirty="0"/>
              <a:t>live • neutral • earth • power • fuse • circuit breaker • double insulated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631113" y="0"/>
            <a:ext cx="15128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600" b="1">
                <a:solidFill>
                  <a:schemeClr val="bg1"/>
                </a:solidFill>
              </a:rPr>
              <a:t>Starter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1188" y="1412875"/>
            <a:ext cx="8015287" cy="5257800"/>
            <a:chOff x="372" y="1008"/>
            <a:chExt cx="5049" cy="2885"/>
          </a:xfrm>
        </p:grpSpPr>
        <p:pic>
          <p:nvPicPr>
            <p:cNvPr id="12307" name="Picture 5" descr="plu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2" y="1008"/>
              <a:ext cx="5049" cy="2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8" name="Rectangle 6"/>
            <p:cNvSpPr>
              <a:spLocks noChangeArrowheads="1"/>
            </p:cNvSpPr>
            <p:nvPr/>
          </p:nvSpPr>
          <p:spPr bwMode="auto">
            <a:xfrm>
              <a:off x="432" y="1344"/>
              <a:ext cx="1056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Rectangle 7"/>
            <p:cNvSpPr>
              <a:spLocks noChangeArrowheads="1"/>
            </p:cNvSpPr>
            <p:nvPr/>
          </p:nvSpPr>
          <p:spPr bwMode="auto">
            <a:xfrm>
              <a:off x="4608" y="1920"/>
              <a:ext cx="720" cy="45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Rectangle 8"/>
            <p:cNvSpPr>
              <a:spLocks noChangeArrowheads="1"/>
            </p:cNvSpPr>
            <p:nvPr/>
          </p:nvSpPr>
          <p:spPr bwMode="auto">
            <a:xfrm>
              <a:off x="4368" y="1344"/>
              <a:ext cx="960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Rectangle 9"/>
            <p:cNvSpPr>
              <a:spLocks noChangeArrowheads="1"/>
            </p:cNvSpPr>
            <p:nvPr/>
          </p:nvSpPr>
          <p:spPr bwMode="auto">
            <a:xfrm>
              <a:off x="468" y="2256"/>
              <a:ext cx="1212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Rectangle 10"/>
            <p:cNvSpPr>
              <a:spLocks noChangeArrowheads="1"/>
            </p:cNvSpPr>
            <p:nvPr/>
          </p:nvSpPr>
          <p:spPr bwMode="auto">
            <a:xfrm>
              <a:off x="468" y="3456"/>
              <a:ext cx="1548" cy="2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Rectangle 11"/>
            <p:cNvSpPr>
              <a:spLocks noChangeArrowheads="1"/>
            </p:cNvSpPr>
            <p:nvPr/>
          </p:nvSpPr>
          <p:spPr bwMode="auto">
            <a:xfrm>
              <a:off x="4305" y="3312"/>
              <a:ext cx="975" cy="26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371600" y="1981200"/>
            <a:ext cx="1143000" cy="822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Earth wire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1447800" y="3581400"/>
            <a:ext cx="1371600" cy="822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Neutral wire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752600" y="5486400"/>
            <a:ext cx="16764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Insulation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7315200" y="2057400"/>
            <a:ext cx="1143000" cy="822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Live wire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7696200" y="3124200"/>
            <a:ext cx="11430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Fuse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990600" y="1981200"/>
            <a:ext cx="7924800" cy="3962400"/>
            <a:chOff x="624" y="1248"/>
            <a:chExt cx="4992" cy="2496"/>
          </a:xfrm>
        </p:grpSpPr>
        <p:sp>
          <p:nvSpPr>
            <p:cNvPr id="12301" name="Text Box 18"/>
            <p:cNvSpPr txBox="1">
              <a:spLocks noChangeArrowheads="1"/>
            </p:cNvSpPr>
            <p:nvPr/>
          </p:nvSpPr>
          <p:spPr bwMode="auto">
            <a:xfrm>
              <a:off x="624" y="1248"/>
              <a:ext cx="1248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>
                  <a:latin typeface="Comic Sans MS" pitchFamily="66" charset="0"/>
                </a:rPr>
                <a:t>1. </a:t>
              </a:r>
            </a:p>
          </p:txBody>
        </p:sp>
        <p:sp>
          <p:nvSpPr>
            <p:cNvPr id="12302" name="Text Box 19"/>
            <p:cNvSpPr txBox="1">
              <a:spLocks noChangeArrowheads="1"/>
            </p:cNvSpPr>
            <p:nvPr/>
          </p:nvSpPr>
          <p:spPr bwMode="auto">
            <a:xfrm>
              <a:off x="672" y="2256"/>
              <a:ext cx="1248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>
                  <a:latin typeface="Comic Sans MS" pitchFamily="66" charset="0"/>
                </a:rPr>
                <a:t>2. </a:t>
              </a:r>
            </a:p>
          </p:txBody>
        </p:sp>
        <p:sp>
          <p:nvSpPr>
            <p:cNvPr id="12303" name="Text Box 20"/>
            <p:cNvSpPr txBox="1">
              <a:spLocks noChangeArrowheads="1"/>
            </p:cNvSpPr>
            <p:nvPr/>
          </p:nvSpPr>
          <p:spPr bwMode="auto">
            <a:xfrm>
              <a:off x="864" y="3456"/>
              <a:ext cx="1248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>
                  <a:latin typeface="Comic Sans MS" pitchFamily="66" charset="0"/>
                </a:rPr>
                <a:t>3. </a:t>
              </a:r>
            </a:p>
          </p:txBody>
        </p:sp>
        <p:sp>
          <p:nvSpPr>
            <p:cNvPr id="12304" name="Text Box 21"/>
            <p:cNvSpPr txBox="1">
              <a:spLocks noChangeArrowheads="1"/>
            </p:cNvSpPr>
            <p:nvPr/>
          </p:nvSpPr>
          <p:spPr bwMode="auto">
            <a:xfrm>
              <a:off x="4368" y="1296"/>
              <a:ext cx="1248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>
                  <a:latin typeface="Comic Sans MS" pitchFamily="66" charset="0"/>
                </a:rPr>
                <a:t>4. </a:t>
              </a:r>
            </a:p>
          </p:txBody>
        </p:sp>
        <p:sp>
          <p:nvSpPr>
            <p:cNvPr id="12305" name="Text Box 22"/>
            <p:cNvSpPr txBox="1">
              <a:spLocks noChangeArrowheads="1"/>
            </p:cNvSpPr>
            <p:nvPr/>
          </p:nvSpPr>
          <p:spPr bwMode="auto">
            <a:xfrm>
              <a:off x="4608" y="1968"/>
              <a:ext cx="528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>
                  <a:latin typeface="Comic Sans MS" pitchFamily="66" charset="0"/>
                </a:rPr>
                <a:t>5. </a:t>
              </a:r>
            </a:p>
          </p:txBody>
        </p:sp>
        <p:sp>
          <p:nvSpPr>
            <p:cNvPr id="12306" name="Text Box 23"/>
            <p:cNvSpPr txBox="1">
              <a:spLocks noChangeArrowheads="1"/>
            </p:cNvSpPr>
            <p:nvPr/>
          </p:nvSpPr>
          <p:spPr bwMode="auto">
            <a:xfrm>
              <a:off x="4224" y="3264"/>
              <a:ext cx="1248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>
                  <a:latin typeface="Comic Sans MS" pitchFamily="66" charset="0"/>
                </a:rPr>
                <a:t>6. </a:t>
              </a:r>
            </a:p>
          </p:txBody>
        </p:sp>
      </p:grp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7086600" y="5181600"/>
            <a:ext cx="1143000" cy="822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Cable grip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250825" y="404813"/>
            <a:ext cx="8243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b="1">
                <a:latin typeface="Comic Sans MS" pitchFamily="66" charset="0"/>
              </a:rPr>
              <a:t>So what are the safety features of the three-pin plug that you can see in this sketch?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179388" y="404813"/>
            <a:ext cx="8424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Plugs, and many other electrical appliances are now ‘double insulated’. What does this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58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4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34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34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 autoUpdateAnimBg="0"/>
      <p:bldP spid="34829" grpId="0" autoUpdateAnimBg="0"/>
      <p:bldP spid="34830" grpId="0" autoUpdateAnimBg="0"/>
      <p:bldP spid="34831" grpId="0" autoUpdateAnimBg="0"/>
      <p:bldP spid="34832" grpId="0" autoUpdateAnimBg="0"/>
      <p:bldP spid="34840" grpId="0" autoUpdateAnimBg="0"/>
      <p:bldP spid="34842" grpId="0"/>
      <p:bldP spid="3484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Why 3 wires?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4286280" cy="535785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Brown = Live Wire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Blue = Neutral Terminal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Green/Yellow = Earth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429124" y="1000108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ym typeface="Wingdings" pitchFamily="2" charset="2"/>
              </a:rPr>
              <a:t>this carries a high voltage into and around the house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00562" y="2357430"/>
            <a:ext cx="4286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ym typeface="Wingdings" pitchFamily="2" charset="2"/>
              </a:rPr>
              <a:t>this completes the circuit providing a return path for the current to the local electricity sub-station, where it is earthed.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43438" y="4214818"/>
            <a:ext cx="4286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This is a safety wire. It is connected to the metal case of an appliance to prevent it becoming charged if touched by a live wire. It provides a low resistance path to the ground.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londonpattesting.co.uk/images/dangerous-badly-wired-plug.jpg"/>
          <p:cNvPicPr>
            <a:picLocks noChangeAspect="1" noChangeArrowheads="1"/>
          </p:cNvPicPr>
          <p:nvPr/>
        </p:nvPicPr>
        <p:blipFill>
          <a:blip r:embed="rId2" cstate="print"/>
          <a:srcRect l="26599"/>
          <a:stretch>
            <a:fillRect/>
          </a:stretch>
        </p:blipFill>
        <p:spPr bwMode="auto">
          <a:xfrm rot="16200000">
            <a:off x="194270" y="821953"/>
            <a:ext cx="2664298" cy="24057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87015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What’s wrong with these plugs?</a:t>
            </a:r>
            <a:endParaRPr lang="en-GB" sz="2400" dirty="0"/>
          </a:p>
        </p:txBody>
      </p:sp>
      <p:pic>
        <p:nvPicPr>
          <p:cNvPr id="35844" name="Picture 4" descr="http://antonine-education.co.uk/Image_library/GCSE/Bad_plu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692696"/>
            <a:ext cx="2814537" cy="2664296"/>
          </a:xfrm>
          <a:prstGeom prst="rect">
            <a:avLst/>
          </a:prstGeom>
          <a:noFill/>
        </p:spPr>
      </p:pic>
      <p:pic>
        <p:nvPicPr>
          <p:cNvPr id="35846" name="Picture 6" descr="http://www.parkgreencomgroup.co.uk/resources/badly%20wired%20plug.jpg"/>
          <p:cNvPicPr>
            <a:picLocks noChangeAspect="1" noChangeArrowheads="1"/>
          </p:cNvPicPr>
          <p:nvPr/>
        </p:nvPicPr>
        <p:blipFill>
          <a:blip r:embed="rId4" cstate="print"/>
          <a:srcRect l="34650" t="35437"/>
          <a:stretch>
            <a:fillRect/>
          </a:stretch>
        </p:blipFill>
        <p:spPr bwMode="auto">
          <a:xfrm>
            <a:off x="6228184" y="692696"/>
            <a:ext cx="2574032" cy="3390687"/>
          </a:xfrm>
          <a:prstGeom prst="rect">
            <a:avLst/>
          </a:prstGeom>
          <a:noFill/>
        </p:spPr>
      </p:pic>
      <p:pic>
        <p:nvPicPr>
          <p:cNvPr id="35848" name="Picture 8" descr="http://us.123rf.com/400wm/400/400/scphoto48/scphoto481112/scphoto48111200023/11577136-very-badly-wired-electrical-plu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322" y="3573016"/>
            <a:ext cx="2613890" cy="2880320"/>
          </a:xfrm>
          <a:prstGeom prst="rect">
            <a:avLst/>
          </a:prstGeom>
          <a:noFill/>
        </p:spPr>
      </p:pic>
      <p:pic>
        <p:nvPicPr>
          <p:cNvPr id="35850" name="Picture 10" descr="http://image.shutterstock.com/display_pic_with_logo/659566/659566,1302705390,2/stock-photo-badly-wired-plug-showing-bad-connection-75185221.jpg"/>
          <p:cNvPicPr>
            <a:picLocks noChangeAspect="1" noChangeArrowheads="1"/>
          </p:cNvPicPr>
          <p:nvPr/>
        </p:nvPicPr>
        <p:blipFill>
          <a:blip r:embed="rId6" cstate="print"/>
          <a:srcRect r="49601"/>
          <a:stretch>
            <a:fillRect/>
          </a:stretch>
        </p:blipFill>
        <p:spPr bwMode="auto">
          <a:xfrm>
            <a:off x="3203848" y="3501008"/>
            <a:ext cx="2664296" cy="3113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en-GB" dirty="0" smtClean="0"/>
              <a:t>Why is a plug earthed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If it is earthed, it is connected to the ground.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This means that any charge in it flows safely </a:t>
            </a:r>
          </a:p>
          <a:p>
            <a:pPr>
              <a:buNone/>
            </a:pPr>
            <a:r>
              <a:rPr lang="en-GB" dirty="0" smtClean="0"/>
              <a:t>down to the ground and a person touching it </a:t>
            </a:r>
          </a:p>
          <a:p>
            <a:pPr>
              <a:buNone/>
            </a:pPr>
            <a:r>
              <a:rPr lang="en-GB" dirty="0" smtClean="0"/>
              <a:t>does not get an electric shock.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It cannot become live!</a:t>
            </a:r>
            <a:endParaRPr lang="en-GB" b="1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6139730" y="4919142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7508155" y="4919142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936655" y="5639867"/>
            <a:ext cx="1081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7101755" y="5855767"/>
            <a:ext cx="78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7322418" y="6089129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7414493" y="6287567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084168" y="4365104"/>
            <a:ext cx="24495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/>
              <a:t>Earth (or ‘ground’)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lose up of the cooker shows the live, neutral and earth wires going into the mains, and an extra wire coming from the earth socket connecting to the cas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32656"/>
            <a:ext cx="3816424" cy="4677654"/>
          </a:xfrm>
          <a:prstGeom prst="rect">
            <a:avLst/>
          </a:prstGeom>
          <a:noFill/>
        </p:spPr>
      </p:pic>
      <p:pic>
        <p:nvPicPr>
          <p:cNvPr id="33796" name="Picture 4" descr="http://media.soundonsound.com/sos/sep05/images/sosplug.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3744416" cy="30276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3573016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Why is this </a:t>
            </a:r>
            <a:r>
              <a:rPr lang="en-GB" sz="2800" b="1" dirty="0" smtClean="0"/>
              <a:t>NOT </a:t>
            </a:r>
            <a:r>
              <a:rPr lang="en-GB" sz="2800" dirty="0" smtClean="0"/>
              <a:t>a good idea??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1064</Words>
  <Application>Microsoft Office PowerPoint</Application>
  <PresentationFormat>On-screen Show (4:3)</PresentationFormat>
  <Paragraphs>193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P4: Radiation for Life</vt:lpstr>
      <vt:lpstr>Starter</vt:lpstr>
      <vt:lpstr>Lesson Objectives</vt:lpstr>
      <vt:lpstr>Slide 4</vt:lpstr>
      <vt:lpstr>Slide 5</vt:lpstr>
      <vt:lpstr>Why 3 wires?</vt:lpstr>
      <vt:lpstr>Slide 7</vt:lpstr>
      <vt:lpstr>Why is a plug earthed</vt:lpstr>
      <vt:lpstr>Slide 9</vt:lpstr>
      <vt:lpstr>What about the other terms?</vt:lpstr>
      <vt:lpstr>Slide 11</vt:lpstr>
      <vt:lpstr>More on Fuses</vt:lpstr>
      <vt:lpstr>What would make a fuse better?</vt:lpstr>
      <vt:lpstr>Slide 14</vt:lpstr>
      <vt:lpstr>POWER!</vt:lpstr>
      <vt:lpstr>Practice makes Perfect!</vt:lpstr>
      <vt:lpstr>Calculating the Fuse Rating</vt:lpstr>
      <vt:lpstr>Plenary Worksheet</vt:lpstr>
      <vt:lpstr>Plenary</vt:lpstr>
      <vt:lpstr>Slide 20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C2: Chemical Resources</dc:title>
  <dc:creator> </dc:creator>
  <cp:lastModifiedBy>Varinder Singh</cp:lastModifiedBy>
  <cp:revision>20</cp:revision>
  <dcterms:created xsi:type="dcterms:W3CDTF">2012-08-26T14:24:09Z</dcterms:created>
  <dcterms:modified xsi:type="dcterms:W3CDTF">2013-03-19T12:24:15Z</dcterms:modified>
</cp:coreProperties>
</file>