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80" r:id="rId8"/>
    <p:sldId id="273" r:id="rId9"/>
    <p:sldId id="281" r:id="rId10"/>
    <p:sldId id="282" r:id="rId11"/>
    <p:sldId id="288" r:id="rId12"/>
    <p:sldId id="283" r:id="rId13"/>
    <p:sldId id="284" r:id="rId14"/>
    <p:sldId id="285" r:id="rId15"/>
    <p:sldId id="289" r:id="rId16"/>
    <p:sldId id="286" r:id="rId17"/>
    <p:sldId id="290" r:id="rId18"/>
    <p:sldId id="291" r:id="rId19"/>
    <p:sldId id="269" r:id="rId20"/>
    <p:sldId id="28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8000"/>
    <a:srgbClr val="FFFF00"/>
    <a:srgbClr val="FF6FC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89" autoAdjust="0"/>
    <p:restoredTop sz="94660"/>
  </p:normalViewPr>
  <p:slideViewPr>
    <p:cSldViewPr>
      <p:cViewPr varScale="1">
        <p:scale>
          <a:sx n="68" d="100"/>
          <a:sy n="68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030-54F1-41D4-ABEC-1A1E0DA9CCF2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030-54F1-41D4-ABEC-1A1E0DA9CCF2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030-54F1-41D4-ABEC-1A1E0DA9CCF2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030-54F1-41D4-ABEC-1A1E0DA9CCF2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030-54F1-41D4-ABEC-1A1E0DA9CCF2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030-54F1-41D4-ABEC-1A1E0DA9CCF2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030-54F1-41D4-ABEC-1A1E0DA9CCF2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030-54F1-41D4-ABEC-1A1E0DA9CCF2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030-54F1-41D4-ABEC-1A1E0DA9CCF2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030-54F1-41D4-ABEC-1A1E0DA9CCF2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C1CE030-54F1-41D4-ABEC-1A1E0DA9CCF2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C1CE030-54F1-41D4-ABEC-1A1E0DA9CCF2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Lesson 7</a:t>
            </a:r>
            <a:br>
              <a:rPr lang="en-GB" dirty="0" smtClean="0"/>
            </a:br>
            <a:r>
              <a:rPr lang="en-GB" dirty="0" smtClean="0"/>
              <a:t>T</a:t>
            </a:r>
            <a:r>
              <a:rPr lang="en-US" dirty="0" smtClean="0"/>
              <a:t>h</a:t>
            </a:r>
            <a:r>
              <a:rPr lang="en-GB" dirty="0" smtClean="0"/>
              <a:t>e Specific Immune Response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OCR AS Biology – F212 – Module 2</a:t>
            </a:r>
          </a:p>
          <a:p>
            <a:r>
              <a:rPr lang="en-GB" dirty="0" smtClean="0"/>
              <a:t>Food &amp; Health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78098"/>
          </a:xfrm>
        </p:spPr>
        <p:txBody>
          <a:bodyPr>
            <a:noAutofit/>
          </a:bodyPr>
          <a:lstStyle/>
          <a:p>
            <a:r>
              <a:rPr lang="en-GB" sz="4100" dirty="0" smtClean="0"/>
              <a:t>Presentation of the Antigens</a:t>
            </a:r>
            <a:endParaRPr lang="en-GB" sz="4100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r>
              <a:rPr lang="en-GB" sz="2000" dirty="0" smtClean="0"/>
              <a:t>There are </a:t>
            </a:r>
            <a:r>
              <a:rPr lang="en-GB" sz="2000" b="1" dirty="0" smtClean="0"/>
              <a:t>2</a:t>
            </a:r>
            <a:r>
              <a:rPr lang="en-GB" sz="2000" dirty="0" smtClean="0"/>
              <a:t> major ways in which the antigens can be </a:t>
            </a:r>
            <a:r>
              <a:rPr lang="en-GB" sz="2000" u="sng" dirty="0" smtClean="0"/>
              <a:t>presented</a:t>
            </a:r>
            <a:r>
              <a:rPr lang="en-GB" sz="2000" dirty="0" smtClean="0"/>
              <a:t> to the B &amp; T lymphocytes.</a:t>
            </a:r>
            <a:endParaRPr lang="en-GB" sz="2000" dirty="0" smtClean="0">
              <a:effectLst/>
            </a:endParaRPr>
          </a:p>
        </p:txBody>
      </p:sp>
      <p:sp>
        <p:nvSpPr>
          <p:cNvPr id="1026" name="AutoShape 2" descr="http://patienttalk.org/wp-content/uploads/2013/07/A-balanced-die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0" name="Group 39"/>
          <p:cNvGrpSpPr/>
          <p:nvPr/>
        </p:nvGrpSpPr>
        <p:grpSpPr>
          <a:xfrm>
            <a:off x="395536" y="1988840"/>
            <a:ext cx="3888432" cy="4608512"/>
            <a:chOff x="395536" y="1988840"/>
            <a:chExt cx="3888432" cy="4608512"/>
          </a:xfrm>
        </p:grpSpPr>
        <p:sp>
          <p:nvSpPr>
            <p:cNvPr id="2" name="Rectangle 1"/>
            <p:cNvSpPr/>
            <p:nvPr/>
          </p:nvSpPr>
          <p:spPr>
            <a:xfrm>
              <a:off x="395536" y="1988840"/>
              <a:ext cx="3888432" cy="460851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67544" y="1988840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7DF56"/>
                  </a:solidFill>
                </a:rPr>
                <a:t>1. </a:t>
              </a:r>
              <a:r>
                <a:rPr lang="en-US" sz="2000" b="1" u="sng" dirty="0" smtClean="0">
                  <a:solidFill>
                    <a:srgbClr val="F7DF56"/>
                  </a:solidFill>
                </a:rPr>
                <a:t>Infected cells display antigens on their surface</a:t>
              </a:r>
              <a:endParaRPr lang="en-US" sz="2000" dirty="0">
                <a:solidFill>
                  <a:srgbClr val="F7DF56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67544" y="2780928"/>
              <a:ext cx="3744416" cy="1754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Normal body cells infected with the pathogen will try to </a:t>
              </a:r>
              <a:r>
                <a:rPr lang="en-US" i="1" dirty="0" smtClean="0"/>
                <a:t>destroy</a:t>
              </a:r>
              <a:r>
                <a:rPr lang="en-US" dirty="0" smtClean="0"/>
                <a:t> it with </a:t>
              </a:r>
              <a:r>
                <a:rPr lang="en-US" b="1" dirty="0" smtClean="0"/>
                <a:t>lysosomes</a:t>
              </a:r>
              <a:r>
                <a:rPr lang="en-US" dirty="0" smtClean="0"/>
                <a:t>.</a:t>
              </a:r>
            </a:p>
            <a:p>
              <a:pPr algn="ctr"/>
              <a:endParaRPr lang="en-US" dirty="0"/>
            </a:p>
            <a:p>
              <a:pPr algn="ctr"/>
              <a:r>
                <a:rPr lang="en-US" dirty="0" smtClean="0"/>
                <a:t>They then present the </a:t>
              </a:r>
              <a:r>
                <a:rPr lang="en-US" b="1" dirty="0" smtClean="0"/>
                <a:t>antigens </a:t>
              </a:r>
              <a:r>
                <a:rPr lang="en-US" dirty="0" smtClean="0"/>
                <a:t>on their surface as a </a:t>
              </a:r>
              <a:r>
                <a:rPr lang="en-US" i="1" dirty="0" smtClean="0"/>
                <a:t>distress signal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10" name="Right Triangle 9"/>
            <p:cNvSpPr/>
            <p:nvPr/>
          </p:nvSpPr>
          <p:spPr>
            <a:xfrm>
              <a:off x="3019594" y="5085184"/>
              <a:ext cx="432048" cy="576064"/>
            </a:xfrm>
            <a:prstGeom prst="rtTriangle">
              <a:avLst/>
            </a:prstGeom>
            <a:solidFill>
              <a:srgbClr val="FF66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ight Triangle 27"/>
            <p:cNvSpPr/>
            <p:nvPr/>
          </p:nvSpPr>
          <p:spPr>
            <a:xfrm rot="17856582">
              <a:off x="2438838" y="5338086"/>
              <a:ext cx="432048" cy="576064"/>
            </a:xfrm>
            <a:prstGeom prst="rtTriangle">
              <a:avLst/>
            </a:prstGeom>
            <a:solidFill>
              <a:srgbClr val="FF66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ight Triangle 28"/>
            <p:cNvSpPr/>
            <p:nvPr/>
          </p:nvSpPr>
          <p:spPr>
            <a:xfrm rot="5743617">
              <a:off x="3615777" y="5328871"/>
              <a:ext cx="432048" cy="576064"/>
            </a:xfrm>
            <a:prstGeom prst="rtTriangle">
              <a:avLst/>
            </a:prstGeom>
            <a:solidFill>
              <a:srgbClr val="FF66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Triangle 30"/>
            <p:cNvSpPr/>
            <p:nvPr/>
          </p:nvSpPr>
          <p:spPr>
            <a:xfrm rot="12101697">
              <a:off x="2966751" y="5576685"/>
              <a:ext cx="432048" cy="576064"/>
            </a:xfrm>
            <a:prstGeom prst="rtTriangle">
              <a:avLst/>
            </a:prstGeom>
            <a:solidFill>
              <a:srgbClr val="FF66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587546" y="5013176"/>
              <a:ext cx="1281619" cy="1024930"/>
            </a:xfrm>
            <a:custGeom>
              <a:avLst/>
              <a:gdLst>
                <a:gd name="connsiteX0" fmla="*/ 791607 w 1281619"/>
                <a:gd name="connsiteY0" fmla="*/ 103002 h 1024930"/>
                <a:gd name="connsiteX1" fmla="*/ 413281 w 1281619"/>
                <a:gd name="connsiteY1" fmla="*/ 413732 h 1024930"/>
                <a:gd name="connsiteX2" fmla="*/ 102514 w 1281619"/>
                <a:gd name="connsiteY2" fmla="*/ 521812 h 1024930"/>
                <a:gd name="connsiteX3" fmla="*/ 7932 w 1281619"/>
                <a:gd name="connsiteY3" fmla="*/ 792011 h 1024930"/>
                <a:gd name="connsiteX4" fmla="*/ 278165 w 1281619"/>
                <a:gd name="connsiteY4" fmla="*/ 1021681 h 1024930"/>
                <a:gd name="connsiteX5" fmla="*/ 615956 w 1281619"/>
                <a:gd name="connsiteY5" fmla="*/ 927111 h 1024930"/>
                <a:gd name="connsiteX6" fmla="*/ 899700 w 1281619"/>
                <a:gd name="connsiteY6" fmla="*/ 927111 h 1024930"/>
                <a:gd name="connsiteX7" fmla="*/ 1237491 w 1281619"/>
                <a:gd name="connsiteY7" fmla="*/ 805521 h 1024930"/>
                <a:gd name="connsiteX8" fmla="*/ 1264514 w 1281619"/>
                <a:gd name="connsiteY8" fmla="*/ 400222 h 1024930"/>
                <a:gd name="connsiteX9" fmla="*/ 1115886 w 1281619"/>
                <a:gd name="connsiteY9" fmla="*/ 48963 h 1024930"/>
                <a:gd name="connsiteX10" fmla="*/ 926724 w 1281619"/>
                <a:gd name="connsiteY10" fmla="*/ 8433 h 1024930"/>
                <a:gd name="connsiteX11" fmla="*/ 791607 w 1281619"/>
                <a:gd name="connsiteY11" fmla="*/ 103002 h 102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81619" h="1024930">
                  <a:moveTo>
                    <a:pt x="791607" y="103002"/>
                  </a:moveTo>
                  <a:cubicBezTo>
                    <a:pt x="706033" y="170552"/>
                    <a:pt x="528130" y="343930"/>
                    <a:pt x="413281" y="413732"/>
                  </a:cubicBezTo>
                  <a:cubicBezTo>
                    <a:pt x="298432" y="483534"/>
                    <a:pt x="170072" y="458766"/>
                    <a:pt x="102514" y="521812"/>
                  </a:cubicBezTo>
                  <a:cubicBezTo>
                    <a:pt x="34956" y="584859"/>
                    <a:pt x="-21343" y="708700"/>
                    <a:pt x="7932" y="792011"/>
                  </a:cubicBezTo>
                  <a:cubicBezTo>
                    <a:pt x="37207" y="875322"/>
                    <a:pt x="176828" y="999164"/>
                    <a:pt x="278165" y="1021681"/>
                  </a:cubicBezTo>
                  <a:cubicBezTo>
                    <a:pt x="379502" y="1044198"/>
                    <a:pt x="512367" y="942873"/>
                    <a:pt x="615956" y="927111"/>
                  </a:cubicBezTo>
                  <a:cubicBezTo>
                    <a:pt x="719545" y="911349"/>
                    <a:pt x="796111" y="947376"/>
                    <a:pt x="899700" y="927111"/>
                  </a:cubicBezTo>
                  <a:cubicBezTo>
                    <a:pt x="1003289" y="906846"/>
                    <a:pt x="1176689" y="893336"/>
                    <a:pt x="1237491" y="805521"/>
                  </a:cubicBezTo>
                  <a:cubicBezTo>
                    <a:pt x="1298293" y="717706"/>
                    <a:pt x="1284781" y="526315"/>
                    <a:pt x="1264514" y="400222"/>
                  </a:cubicBezTo>
                  <a:cubicBezTo>
                    <a:pt x="1244247" y="274129"/>
                    <a:pt x="1172184" y="114261"/>
                    <a:pt x="1115886" y="48963"/>
                  </a:cubicBezTo>
                  <a:cubicBezTo>
                    <a:pt x="1059588" y="-16335"/>
                    <a:pt x="985274" y="-573"/>
                    <a:pt x="926724" y="8433"/>
                  </a:cubicBezTo>
                  <a:cubicBezTo>
                    <a:pt x="868174" y="17439"/>
                    <a:pt x="877181" y="35452"/>
                    <a:pt x="791607" y="103002"/>
                  </a:cubicBezTo>
                  <a:close/>
                </a:path>
              </a:pathLst>
            </a:custGeom>
            <a:solidFill>
              <a:srgbClr val="FFFF0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3568" y="4797152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660066"/>
                  </a:solidFill>
                </a:rPr>
                <a:t>Infected body cell</a:t>
              </a:r>
              <a:endParaRPr lang="en-US" i="1" dirty="0">
                <a:solidFill>
                  <a:srgbClr val="660066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95536" y="5805264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660066"/>
                  </a:solidFill>
                </a:rPr>
                <a:t>Antigen being presented</a:t>
              </a:r>
              <a:endParaRPr lang="en-US" i="1" dirty="0">
                <a:solidFill>
                  <a:srgbClr val="660066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1835696" y="5157192"/>
              <a:ext cx="1152128" cy="504056"/>
            </a:xfrm>
            <a:prstGeom prst="straightConnector1">
              <a:avLst/>
            </a:prstGeom>
            <a:ln>
              <a:solidFill>
                <a:schemeClr val="bg2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1619672" y="5733256"/>
              <a:ext cx="648072" cy="14401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4860032" y="1988840"/>
            <a:ext cx="3888432" cy="4608512"/>
            <a:chOff x="4860032" y="1988840"/>
            <a:chExt cx="3888432" cy="4608512"/>
          </a:xfrm>
        </p:grpSpPr>
        <p:sp>
          <p:nvSpPr>
            <p:cNvPr id="23" name="Rectangle 22"/>
            <p:cNvSpPr/>
            <p:nvPr/>
          </p:nvSpPr>
          <p:spPr>
            <a:xfrm>
              <a:off x="4860032" y="1988840"/>
              <a:ext cx="3888432" cy="460851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932040" y="200103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accent1">
                      <a:lumMod val="75000"/>
                    </a:schemeClr>
                  </a:solidFill>
                </a:rPr>
                <a:t>2. </a:t>
              </a:r>
              <a:r>
                <a:rPr lang="en-US" sz="2000" b="1" u="sng" dirty="0" smtClean="0">
                  <a:solidFill>
                    <a:schemeClr val="accent1">
                      <a:lumMod val="75000"/>
                    </a:schemeClr>
                  </a:solidFill>
                </a:rPr>
                <a:t>Macrophages also display antigens on their surface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932040" y="2780928"/>
              <a:ext cx="3744416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When a macrophage </a:t>
              </a:r>
              <a:r>
                <a:rPr lang="en-US" b="1" dirty="0" smtClean="0"/>
                <a:t>phagocytoses </a:t>
              </a:r>
              <a:r>
                <a:rPr lang="en-US" dirty="0" smtClean="0"/>
                <a:t>a pathogen, it presents the antigens on its surface.</a:t>
              </a:r>
            </a:p>
            <a:p>
              <a:pPr algn="ctr"/>
              <a:endParaRPr lang="en-US" dirty="0"/>
            </a:p>
            <a:p>
              <a:pPr algn="ctr"/>
              <a:r>
                <a:rPr lang="en-US" dirty="0" smtClean="0"/>
                <a:t>It acts as an </a:t>
              </a:r>
              <a:r>
                <a:rPr lang="en-US" b="1" dirty="0" smtClean="0"/>
                <a:t>ANTIGEN-PRESENTING CELL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45" name="Right Triangle 44"/>
            <p:cNvSpPr/>
            <p:nvPr/>
          </p:nvSpPr>
          <p:spPr>
            <a:xfrm>
              <a:off x="5465171" y="4869160"/>
              <a:ext cx="432048" cy="576064"/>
            </a:xfrm>
            <a:prstGeom prst="rtTriangle">
              <a:avLst/>
            </a:prstGeom>
            <a:solidFill>
              <a:srgbClr val="FF66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ight Triangle 45"/>
            <p:cNvSpPr/>
            <p:nvPr/>
          </p:nvSpPr>
          <p:spPr>
            <a:xfrm rot="4168071">
              <a:off x="6458746" y="5172484"/>
              <a:ext cx="432048" cy="576064"/>
            </a:xfrm>
            <a:prstGeom prst="rtTriangle">
              <a:avLst/>
            </a:prstGeom>
            <a:solidFill>
              <a:srgbClr val="FF66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ight Triangle 46"/>
            <p:cNvSpPr/>
            <p:nvPr/>
          </p:nvSpPr>
          <p:spPr>
            <a:xfrm rot="16200000">
              <a:off x="5177139" y="5661248"/>
              <a:ext cx="432048" cy="576064"/>
            </a:xfrm>
            <a:prstGeom prst="rtTriangle">
              <a:avLst/>
            </a:prstGeom>
            <a:solidFill>
              <a:srgbClr val="FF66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ight Triangle 47"/>
            <p:cNvSpPr/>
            <p:nvPr/>
          </p:nvSpPr>
          <p:spPr>
            <a:xfrm rot="8027759">
              <a:off x="6110615" y="5944513"/>
              <a:ext cx="432048" cy="576064"/>
            </a:xfrm>
            <a:prstGeom prst="rtTriangle">
              <a:avLst/>
            </a:prstGeom>
            <a:solidFill>
              <a:srgbClr val="FF66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177139" y="5013176"/>
              <a:ext cx="1584176" cy="129614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092280" y="4870901"/>
              <a:ext cx="1584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660066"/>
                  </a:solidFill>
                </a:rPr>
                <a:t>Antigen being presented</a:t>
              </a:r>
              <a:endParaRPr lang="en-US" i="1" dirty="0">
                <a:solidFill>
                  <a:srgbClr val="660066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020272" y="5939988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660066"/>
                  </a:solidFill>
                </a:rPr>
                <a:t>Macrophage</a:t>
              </a:r>
              <a:endParaRPr lang="en-US" i="1" dirty="0">
                <a:solidFill>
                  <a:srgbClr val="660066"/>
                </a:solidFill>
              </a:endParaRPr>
            </a:p>
          </p:txBody>
        </p:sp>
        <p:cxnSp>
          <p:nvCxnSpPr>
            <p:cNvPr id="51" name="Straight Arrow Connector 50"/>
            <p:cNvCxnSpPr>
              <a:stCxn id="50" idx="1"/>
            </p:cNvCxnSpPr>
            <p:nvPr/>
          </p:nvCxnSpPr>
          <p:spPr>
            <a:xfrm flipH="1" flipV="1">
              <a:off x="6300192" y="5949280"/>
              <a:ext cx="720080" cy="1753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>
              <a:off x="6876256" y="5301208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129814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580112" y="2204864"/>
            <a:ext cx="2808312" cy="3096344"/>
          </a:xfrm>
          <a:prstGeom prst="rect">
            <a:avLst/>
          </a:prstGeom>
          <a:ln w="508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5"/>
            <a:ext cx="2766445" cy="30243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79512" y="1270501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 err="1" smtClean="0">
                <a:solidFill>
                  <a:srgbClr val="FFC000"/>
                </a:solidFill>
              </a:rPr>
              <a:t>Clonal</a:t>
            </a:r>
            <a:r>
              <a:rPr lang="en-GB" sz="3600" b="1" u="sng" dirty="0" smtClean="0">
                <a:solidFill>
                  <a:srgbClr val="FFC000"/>
                </a:solidFill>
              </a:rPr>
              <a:t> Selection</a:t>
            </a:r>
            <a:endParaRPr lang="en-GB" sz="3600" b="1" u="sng" dirty="0">
              <a:solidFill>
                <a:srgbClr val="FFC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491880" y="3140968"/>
            <a:ext cx="1944216" cy="115212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Followed </a:t>
            </a:r>
          </a:p>
          <a:p>
            <a:pPr algn="ctr"/>
            <a:r>
              <a:rPr lang="en-GB" b="1" dirty="0" smtClean="0"/>
              <a:t>by...</a:t>
            </a:r>
            <a:endParaRPr lang="en-GB" b="1" dirty="0"/>
          </a:p>
        </p:txBody>
      </p:sp>
      <p:pic>
        <p:nvPicPr>
          <p:cNvPr id="1028" name="Picture 4" descr="illustration"/>
          <p:cNvPicPr>
            <a:picLocks noChangeAspect="1" noChangeArrowheads="1"/>
          </p:cNvPicPr>
          <p:nvPr/>
        </p:nvPicPr>
        <p:blipFill>
          <a:blip r:embed="rId3" cstate="print"/>
          <a:srcRect l="35231" t="61534" r="44218" b="12094"/>
          <a:stretch>
            <a:fillRect/>
          </a:stretch>
        </p:blipFill>
        <p:spPr bwMode="auto">
          <a:xfrm rot="20545293">
            <a:off x="5815797" y="2534079"/>
            <a:ext cx="864096" cy="740654"/>
          </a:xfrm>
          <a:prstGeom prst="rect">
            <a:avLst/>
          </a:prstGeom>
          <a:noFill/>
        </p:spPr>
      </p:pic>
      <p:pic>
        <p:nvPicPr>
          <p:cNvPr id="8" name="Picture 4" descr="illustration"/>
          <p:cNvPicPr>
            <a:picLocks noChangeAspect="1" noChangeArrowheads="1"/>
          </p:cNvPicPr>
          <p:nvPr/>
        </p:nvPicPr>
        <p:blipFill>
          <a:blip r:embed="rId3" cstate="print"/>
          <a:srcRect l="35231" t="61534" r="44218" b="12094"/>
          <a:stretch>
            <a:fillRect/>
          </a:stretch>
        </p:blipFill>
        <p:spPr bwMode="auto">
          <a:xfrm rot="2601728">
            <a:off x="7171971" y="2420779"/>
            <a:ext cx="864096" cy="740654"/>
          </a:xfrm>
          <a:prstGeom prst="rect">
            <a:avLst/>
          </a:prstGeom>
          <a:noFill/>
        </p:spPr>
      </p:pic>
      <p:pic>
        <p:nvPicPr>
          <p:cNvPr id="9" name="Picture 4" descr="illustration"/>
          <p:cNvPicPr>
            <a:picLocks noChangeAspect="1" noChangeArrowheads="1"/>
          </p:cNvPicPr>
          <p:nvPr/>
        </p:nvPicPr>
        <p:blipFill>
          <a:blip r:embed="rId3" cstate="print"/>
          <a:srcRect l="35231" t="61534" r="44218" b="12094"/>
          <a:stretch>
            <a:fillRect/>
          </a:stretch>
        </p:blipFill>
        <p:spPr bwMode="auto">
          <a:xfrm rot="18431713">
            <a:off x="5992278" y="3410685"/>
            <a:ext cx="864096" cy="740654"/>
          </a:xfrm>
          <a:prstGeom prst="rect">
            <a:avLst/>
          </a:prstGeom>
          <a:noFill/>
        </p:spPr>
      </p:pic>
      <p:pic>
        <p:nvPicPr>
          <p:cNvPr id="10" name="Picture 4" descr="illustration"/>
          <p:cNvPicPr>
            <a:picLocks noChangeAspect="1" noChangeArrowheads="1"/>
          </p:cNvPicPr>
          <p:nvPr/>
        </p:nvPicPr>
        <p:blipFill>
          <a:blip r:embed="rId3" cstate="print"/>
          <a:srcRect l="35231" t="61534" r="44218" b="12094"/>
          <a:stretch>
            <a:fillRect/>
          </a:stretch>
        </p:blipFill>
        <p:spPr bwMode="auto">
          <a:xfrm rot="6361517">
            <a:off x="6977112" y="3360141"/>
            <a:ext cx="864096" cy="740654"/>
          </a:xfrm>
          <a:prstGeom prst="rect">
            <a:avLst/>
          </a:prstGeom>
          <a:noFill/>
        </p:spPr>
      </p:pic>
      <p:pic>
        <p:nvPicPr>
          <p:cNvPr id="11" name="Picture 4" descr="illustration"/>
          <p:cNvPicPr>
            <a:picLocks noChangeAspect="1" noChangeArrowheads="1"/>
          </p:cNvPicPr>
          <p:nvPr/>
        </p:nvPicPr>
        <p:blipFill>
          <a:blip r:embed="rId3" cstate="print"/>
          <a:srcRect l="35231" t="61534" r="44218" b="12094"/>
          <a:stretch>
            <a:fillRect/>
          </a:stretch>
        </p:blipFill>
        <p:spPr bwMode="auto">
          <a:xfrm rot="20545293">
            <a:off x="6103829" y="4334279"/>
            <a:ext cx="864096" cy="740654"/>
          </a:xfrm>
          <a:prstGeom prst="rect">
            <a:avLst/>
          </a:prstGeom>
          <a:noFill/>
        </p:spPr>
      </p:pic>
      <p:pic>
        <p:nvPicPr>
          <p:cNvPr id="12" name="Picture 4" descr="illustration"/>
          <p:cNvPicPr>
            <a:picLocks noChangeAspect="1" noChangeArrowheads="1"/>
          </p:cNvPicPr>
          <p:nvPr/>
        </p:nvPicPr>
        <p:blipFill>
          <a:blip r:embed="rId3" cstate="print"/>
          <a:srcRect l="35231" t="61534" r="44218" b="12094"/>
          <a:stretch>
            <a:fillRect/>
          </a:stretch>
        </p:blipFill>
        <p:spPr bwMode="auto">
          <a:xfrm rot="2601728">
            <a:off x="7372629" y="4200623"/>
            <a:ext cx="864096" cy="740654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4788024" y="1268760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 err="1" smtClean="0">
                <a:solidFill>
                  <a:srgbClr val="FFC000"/>
                </a:solidFill>
              </a:rPr>
              <a:t>Clonal</a:t>
            </a:r>
            <a:r>
              <a:rPr lang="en-GB" sz="3600" b="1" u="sng" dirty="0" smtClean="0">
                <a:solidFill>
                  <a:srgbClr val="FFC000"/>
                </a:solidFill>
              </a:rPr>
              <a:t> Expansion</a:t>
            </a:r>
            <a:endParaRPr lang="en-GB" sz="3600" b="1" u="sng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78098"/>
          </a:xfrm>
        </p:spPr>
        <p:txBody>
          <a:bodyPr>
            <a:noAutofit/>
          </a:bodyPr>
          <a:lstStyle/>
          <a:p>
            <a:r>
              <a:rPr lang="en-GB" sz="4100" dirty="0" smtClean="0"/>
              <a:t>Clonal Selection &amp; Expansion</a:t>
            </a:r>
            <a:endParaRPr lang="en-GB" sz="4100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r>
              <a:rPr lang="en-US" sz="2100" dirty="0" smtClean="0"/>
              <a:t>Eventually, B &amp; T lymphocytes with </a:t>
            </a:r>
            <a:r>
              <a:rPr lang="en-US" sz="2100" i="1" dirty="0" smtClean="0">
                <a:solidFill>
                  <a:srgbClr val="FF8000"/>
                </a:solidFill>
              </a:rPr>
              <a:t>complementary receptors</a:t>
            </a:r>
            <a:r>
              <a:rPr lang="en-US" sz="2100" dirty="0" smtClean="0"/>
              <a:t> will detect the foreign antigen.</a:t>
            </a:r>
          </a:p>
          <a:p>
            <a:r>
              <a:rPr lang="en-US" sz="2100" dirty="0" smtClean="0">
                <a:effectLst/>
              </a:rPr>
              <a:t>This is called </a:t>
            </a:r>
            <a:r>
              <a:rPr lang="en-US" sz="21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CLONAL SELECTION</a:t>
            </a:r>
            <a:r>
              <a:rPr lang="en-US" sz="2100" dirty="0" smtClean="0">
                <a:effectLst/>
              </a:rPr>
              <a:t>.</a:t>
            </a:r>
          </a:p>
          <a:p>
            <a:endParaRPr lang="en-US" sz="2100" dirty="0">
              <a:effectLst/>
            </a:endParaRPr>
          </a:p>
          <a:p>
            <a:endParaRPr lang="en-US" sz="2100" dirty="0" smtClean="0">
              <a:effectLst/>
            </a:endParaRPr>
          </a:p>
          <a:p>
            <a:endParaRPr lang="en-US" sz="2100" dirty="0">
              <a:effectLst/>
            </a:endParaRPr>
          </a:p>
          <a:p>
            <a:endParaRPr lang="en-US" sz="2100" dirty="0" smtClean="0">
              <a:effectLst/>
            </a:endParaRPr>
          </a:p>
          <a:p>
            <a:endParaRPr lang="en-US" sz="2100" dirty="0">
              <a:effectLst/>
            </a:endParaRPr>
          </a:p>
          <a:p>
            <a:endParaRPr lang="en-US" sz="2100" dirty="0" smtClean="0">
              <a:effectLst/>
            </a:endParaRPr>
          </a:p>
          <a:p>
            <a:endParaRPr lang="en-US" sz="2100" dirty="0">
              <a:effectLst/>
            </a:endParaRPr>
          </a:p>
          <a:p>
            <a:endParaRPr lang="en-US" sz="2100" dirty="0" smtClean="0">
              <a:effectLst/>
            </a:endParaRPr>
          </a:p>
          <a:p>
            <a:r>
              <a:rPr lang="en-US" sz="2100" dirty="0" smtClean="0">
                <a:effectLst/>
              </a:rPr>
              <a:t>Before the selected B and T lymphocytes can effectively fight the pathogen, </a:t>
            </a:r>
            <a:r>
              <a:rPr lang="en-US" sz="2100" smtClean="0">
                <a:effectLst/>
              </a:rPr>
              <a:t>they </a:t>
            </a:r>
            <a:r>
              <a:rPr lang="en-US" sz="2100" smtClean="0">
                <a:effectLst/>
              </a:rPr>
              <a:t>must </a:t>
            </a:r>
            <a:r>
              <a:rPr lang="en-US" sz="21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increase in number</a:t>
            </a:r>
            <a:r>
              <a:rPr lang="en-US" sz="2100" dirty="0" smtClean="0">
                <a:effectLst/>
              </a:rPr>
              <a:t>.</a:t>
            </a:r>
          </a:p>
          <a:p>
            <a:r>
              <a:rPr lang="en-US" sz="2100" dirty="0" smtClean="0">
                <a:effectLst/>
              </a:rPr>
              <a:t>They do this my </a:t>
            </a:r>
            <a:r>
              <a:rPr lang="en-US" sz="2100" b="1" dirty="0" smtClean="0">
                <a:effectLst/>
              </a:rPr>
              <a:t>mitosis</a:t>
            </a:r>
            <a:r>
              <a:rPr lang="en-US" sz="2100" dirty="0" smtClean="0">
                <a:effectLst/>
              </a:rPr>
              <a:t>, and this is called </a:t>
            </a:r>
            <a:r>
              <a:rPr lang="en-US" sz="2100" b="1" u="sng" dirty="0" smtClean="0">
                <a:solidFill>
                  <a:srgbClr val="F7DF56"/>
                </a:solidFill>
                <a:effectLst/>
              </a:rPr>
              <a:t>CLONAL EXPANSION</a:t>
            </a:r>
            <a:r>
              <a:rPr lang="en-US" sz="2100" dirty="0" smtClean="0">
                <a:effectLst/>
              </a:rPr>
              <a:t>.</a:t>
            </a:r>
            <a:endParaRPr lang="en-GB" sz="2100" dirty="0" smtClean="0">
              <a:effectLst/>
            </a:endParaRPr>
          </a:p>
        </p:txBody>
      </p:sp>
      <p:sp>
        <p:nvSpPr>
          <p:cNvPr id="1026" name="AutoShape 2" descr="http://patienttalk.org/wp-content/uploads/2013/07/A-balanced-die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 descr="Screen Shot 2014-02-26 at 20.19.01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143" t="12917"/>
          <a:stretch/>
        </p:blipFill>
        <p:spPr>
          <a:xfrm>
            <a:off x="3347864" y="2636912"/>
            <a:ext cx="2808312" cy="195611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59632" y="3861048"/>
            <a:ext cx="1584176" cy="64807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 or T Lymphocyte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555776" y="3717032"/>
            <a:ext cx="1080120" cy="36004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635896" y="4365104"/>
            <a:ext cx="1584176" cy="432048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Antigen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35" idx="0"/>
          </p:cNvCxnSpPr>
          <p:nvPr/>
        </p:nvCxnSpPr>
        <p:spPr>
          <a:xfrm flipH="1" flipV="1">
            <a:off x="4283968" y="3645024"/>
            <a:ext cx="14401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444208" y="3068960"/>
            <a:ext cx="1584176" cy="432048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Pathogen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436096" y="3356992"/>
            <a:ext cx="1224136" cy="2880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Oval Callout 19"/>
          <p:cNvSpPr/>
          <p:nvPr/>
        </p:nvSpPr>
        <p:spPr>
          <a:xfrm>
            <a:off x="1475656" y="2708920"/>
            <a:ext cx="1512168" cy="648072"/>
          </a:xfrm>
          <a:prstGeom prst="wedgeEllipseCallout">
            <a:avLst>
              <a:gd name="adj1" fmla="val 87472"/>
              <a:gd name="adj2" fmla="val 7633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/>
              <a:t>Found you!</a:t>
            </a:r>
            <a:endParaRPr lang="en-US" sz="1700" dirty="0"/>
          </a:p>
        </p:txBody>
      </p:sp>
    </p:spTree>
    <p:extLst>
      <p:ext uri="{BB962C8B-B14F-4D97-AF65-F5344CB8AC3E}">
        <p14:creationId xmlns="" xmlns:p14="http://schemas.microsoft.com/office/powerpoint/2010/main" val="337933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5" grpId="0" animBg="1"/>
      <p:bldP spid="3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78098"/>
          </a:xfrm>
        </p:spPr>
        <p:txBody>
          <a:bodyPr>
            <a:noAutofit/>
          </a:bodyPr>
          <a:lstStyle/>
          <a:p>
            <a:r>
              <a:rPr lang="en-GB" sz="3600" dirty="0" smtClean="0"/>
              <a:t>Differentiation of B &amp; T Lymphocytes</a:t>
            </a:r>
            <a:endParaRPr lang="en-GB" sz="3600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Autofit/>
          </a:bodyPr>
          <a:lstStyle/>
          <a:p>
            <a:r>
              <a:rPr lang="en-US" sz="2200" dirty="0" smtClean="0"/>
              <a:t>Now, it is time for the B &amp; T cells to </a:t>
            </a:r>
            <a:r>
              <a:rPr lang="en-US" sz="2200" b="1" i="1" dirty="0" smtClean="0">
                <a:solidFill>
                  <a:srgbClr val="F7DF56"/>
                </a:solidFill>
              </a:rPr>
              <a:t>differentiate</a:t>
            </a:r>
            <a:r>
              <a:rPr lang="en-US" sz="2200" dirty="0"/>
              <a:t> </a:t>
            </a:r>
            <a:r>
              <a:rPr lang="en-US" sz="2200" dirty="0" smtClean="0"/>
              <a:t>(</a:t>
            </a:r>
            <a:r>
              <a:rPr lang="en-US" sz="2200" dirty="0" err="1" smtClean="0"/>
              <a:t>specialise</a:t>
            </a:r>
            <a:r>
              <a:rPr lang="en-US" sz="2200" dirty="0" smtClean="0"/>
              <a:t>).</a:t>
            </a:r>
          </a:p>
          <a:p>
            <a:endParaRPr lang="en-US" sz="2200" dirty="0">
              <a:effectLst/>
            </a:endParaRPr>
          </a:p>
          <a:p>
            <a:endParaRPr lang="en-US" sz="2200" dirty="0" smtClean="0">
              <a:effectLst/>
            </a:endParaRPr>
          </a:p>
          <a:p>
            <a:endParaRPr lang="en-US" sz="2200" dirty="0">
              <a:effectLst/>
            </a:endParaRPr>
          </a:p>
          <a:p>
            <a:endParaRPr lang="en-US" sz="2200" dirty="0" smtClean="0">
              <a:effectLst/>
            </a:endParaRPr>
          </a:p>
          <a:p>
            <a:endParaRPr lang="en-US" sz="2200" dirty="0">
              <a:effectLst/>
            </a:endParaRPr>
          </a:p>
          <a:p>
            <a:endParaRPr lang="en-US" sz="2200" dirty="0" smtClean="0">
              <a:effectLst/>
            </a:endParaRPr>
          </a:p>
          <a:p>
            <a:endParaRPr lang="en-US" sz="2200" dirty="0">
              <a:effectLst/>
            </a:endParaRPr>
          </a:p>
          <a:p>
            <a:endParaRPr lang="en-US" sz="2200" dirty="0" smtClean="0">
              <a:effectLst/>
            </a:endParaRPr>
          </a:p>
          <a:p>
            <a:endParaRPr lang="en-US" sz="2200" dirty="0">
              <a:effectLst/>
            </a:endParaRPr>
          </a:p>
          <a:p>
            <a:endParaRPr lang="en-US" sz="2200" dirty="0" smtClean="0">
              <a:effectLst/>
            </a:endParaRPr>
          </a:p>
          <a:p>
            <a:r>
              <a:rPr lang="en-US" sz="2200" dirty="0" smtClean="0">
                <a:effectLst/>
              </a:rPr>
              <a:t>The cells above play many roles in fighting off the pathogen.</a:t>
            </a:r>
          </a:p>
          <a:p>
            <a:r>
              <a:rPr lang="en-US" sz="2200" dirty="0" smtClean="0">
                <a:effectLst/>
              </a:rPr>
              <a:t>The next couple of slides explain what their roles are.</a:t>
            </a:r>
            <a:endParaRPr lang="en-GB" sz="2200" dirty="0" smtClean="0">
              <a:effectLst/>
            </a:endParaRPr>
          </a:p>
        </p:txBody>
      </p:sp>
      <p:sp>
        <p:nvSpPr>
          <p:cNvPr id="1026" name="AutoShape 2" descr="http://patienttalk.org/wp-content/uploads/2013/07/A-balanced-die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3" name="Group 22"/>
          <p:cNvGrpSpPr/>
          <p:nvPr/>
        </p:nvGrpSpPr>
        <p:grpSpPr>
          <a:xfrm>
            <a:off x="395536" y="2060848"/>
            <a:ext cx="4680520" cy="2664296"/>
            <a:chOff x="395536" y="1772816"/>
            <a:chExt cx="4680520" cy="2664296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1043608" y="2780928"/>
              <a:ext cx="0" cy="64807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627784" y="2852936"/>
              <a:ext cx="0" cy="64807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283968" y="2780928"/>
              <a:ext cx="0" cy="72008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395536" y="3212976"/>
              <a:ext cx="1296144" cy="122413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T-helper</a:t>
              </a:r>
            </a:p>
            <a:p>
              <a:pPr algn="ctr"/>
              <a:r>
                <a:rPr lang="en-US" sz="2400" dirty="0" smtClean="0"/>
                <a:t>cells </a:t>
              </a:r>
              <a:endParaRPr lang="en-US" sz="24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07704" y="3212976"/>
              <a:ext cx="1296144" cy="122413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T-killer cells</a:t>
              </a:r>
              <a:endParaRPr lang="en-US" sz="24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627784" y="2132856"/>
              <a:ext cx="0" cy="64807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3419872" y="3212976"/>
              <a:ext cx="1656184" cy="122413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T-memory</a:t>
              </a:r>
            </a:p>
            <a:p>
              <a:pPr algn="ctr"/>
              <a:r>
                <a:rPr lang="en-US" sz="2400" dirty="0" smtClean="0"/>
                <a:t>cells </a:t>
              </a:r>
              <a:endParaRPr lang="en-US" sz="2400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043608" y="2780928"/>
              <a:ext cx="324036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331640" y="1772816"/>
              <a:ext cx="2520280" cy="57606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T</a:t>
              </a:r>
              <a:r>
                <a:rPr lang="en-US" sz="2400" dirty="0" smtClean="0"/>
                <a:t> </a:t>
              </a:r>
              <a:r>
                <a:rPr lang="en-US" sz="2400" dirty="0"/>
                <a:t>Lymphocytes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652120" y="2060848"/>
            <a:ext cx="3168352" cy="2664296"/>
            <a:chOff x="5652120" y="1772816"/>
            <a:chExt cx="3168352" cy="2664296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6372200" y="2780928"/>
              <a:ext cx="0" cy="64807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100392" y="2780928"/>
              <a:ext cx="0" cy="64807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308304" y="2132856"/>
              <a:ext cx="0" cy="64807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5940152" y="1772816"/>
              <a:ext cx="2520280" cy="5760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B</a:t>
              </a:r>
              <a:r>
                <a:rPr lang="en-US" sz="2400" dirty="0"/>
                <a:t> Lymphocytes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652120" y="3212976"/>
              <a:ext cx="1296144" cy="122413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Plasma Cells</a:t>
              </a:r>
              <a:endParaRPr lang="en-US" sz="24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64288" y="3212976"/>
              <a:ext cx="1656184" cy="122413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B-memory Cells</a:t>
              </a:r>
              <a:endParaRPr lang="en-US" sz="2400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6372200" y="2780928"/>
              <a:ext cx="172819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154520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778098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What do T Lymphocytes differentiate into?</a:t>
            </a:r>
            <a:endParaRPr lang="en-GB" sz="3600" b="1" u="sng" dirty="0"/>
          </a:p>
        </p:txBody>
      </p:sp>
      <p:sp>
        <p:nvSpPr>
          <p:cNvPr id="1026" name="AutoShape 2" descr="http://patienttalk.org/wp-content/uploads/2013/07/A-balanced-die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95536" y="908720"/>
            <a:ext cx="8352928" cy="1785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200" b="1" u="sng" dirty="0" smtClean="0"/>
              <a:t>T-killer Cells</a:t>
            </a:r>
          </a:p>
          <a:p>
            <a:r>
              <a:rPr lang="en-GB" sz="2200" dirty="0" smtClean="0"/>
              <a:t>Their job is quite simple:</a:t>
            </a:r>
          </a:p>
          <a:p>
            <a:endParaRPr lang="en-GB" sz="2200" dirty="0" smtClean="0"/>
          </a:p>
          <a:p>
            <a:r>
              <a:rPr lang="en-GB" sz="2200" b="1" dirty="0" smtClean="0">
                <a:solidFill>
                  <a:srgbClr val="FFC000"/>
                </a:solidFill>
              </a:rPr>
              <a:t>Find and </a:t>
            </a:r>
            <a:r>
              <a:rPr lang="en-GB" sz="2200" b="1" i="1" u="sng" dirty="0" smtClean="0">
                <a:solidFill>
                  <a:srgbClr val="FFC000"/>
                </a:solidFill>
              </a:rPr>
              <a:t>kill</a:t>
            </a:r>
            <a:r>
              <a:rPr lang="en-GB" sz="2200" b="1" dirty="0" smtClean="0">
                <a:solidFill>
                  <a:srgbClr val="FFC000"/>
                </a:solidFill>
              </a:rPr>
              <a:t> cells infected with</a:t>
            </a:r>
          </a:p>
          <a:p>
            <a:r>
              <a:rPr lang="en-GB" sz="2200" b="1" dirty="0" smtClean="0">
                <a:solidFill>
                  <a:srgbClr val="FFC000"/>
                </a:solidFill>
              </a:rPr>
              <a:t>the pathogen</a:t>
            </a:r>
            <a:r>
              <a:rPr lang="en-GB" sz="2200" dirty="0" smtClean="0">
                <a:solidFill>
                  <a:srgbClr val="FFC000"/>
                </a:solidFill>
              </a:rPr>
              <a:t>.</a:t>
            </a:r>
            <a:endParaRPr lang="en-GB" sz="2200" b="1" dirty="0">
              <a:solidFill>
                <a:srgbClr val="FFC000"/>
              </a:solidFill>
            </a:endParaRPr>
          </a:p>
        </p:txBody>
      </p:sp>
      <p:sp>
        <p:nvSpPr>
          <p:cNvPr id="5122" name="AutoShape 2" descr="https://encrypted-tbn2.gstatic.com/images?q=tbn:ANd9GcTYn8s3dkRSOZRNSHcPEfwllInBgPW7F0yroqRe-DGWcNb4Xe7Xg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4" name="AutoShape 4" descr="https://encrypted-tbn2.gstatic.com/images?q=tbn:ANd9GcTYn8s3dkRSOZRNSHcPEfwllInBgPW7F0yroqRe-DGWcNb4Xe7Xg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6" name="AutoShape 6" descr="https://encrypted-tbn3.gstatic.com/images?q=tbn:ANd9GcQZJWlpYuO3C0IZQhOHgaf5X4ZhOp43ifaLTELGn5EiZWwFxFG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 descr="tkiller.jpg"/>
          <p:cNvPicPr>
            <a:picLocks noChangeAspect="1"/>
          </p:cNvPicPr>
          <p:nvPr/>
        </p:nvPicPr>
        <p:blipFill>
          <a:blip r:embed="rId2" cstate="print"/>
          <a:srcRect r="-245" b="18940"/>
          <a:stretch>
            <a:fillRect/>
          </a:stretch>
        </p:blipFill>
        <p:spPr>
          <a:xfrm>
            <a:off x="5123284" y="1052736"/>
            <a:ext cx="3481164" cy="15409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5536" y="2852936"/>
            <a:ext cx="8352928" cy="21236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200" b="1" u="sng" dirty="0" smtClean="0"/>
              <a:t>T-memory Cells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These cells </a:t>
            </a:r>
            <a:r>
              <a:rPr lang="en-GB" sz="2200" i="1" dirty="0" smtClean="0">
                <a:solidFill>
                  <a:srgbClr val="FFC000"/>
                </a:solidFill>
              </a:rPr>
              <a:t>remain in the blood</a:t>
            </a:r>
            <a:r>
              <a:rPr lang="en-GB" sz="2200" dirty="0" smtClean="0">
                <a:solidFill>
                  <a:schemeClr val="tx1"/>
                </a:solidFill>
              </a:rPr>
              <a:t> for a very long time.</a:t>
            </a:r>
          </a:p>
          <a:p>
            <a:endParaRPr lang="en-GB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They carry receptors for the pathogen and speed up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The immune response if the body is infected by the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Same pathogen again.</a:t>
            </a:r>
            <a:endParaRPr lang="en-GB" sz="2200" dirty="0">
              <a:solidFill>
                <a:schemeClr val="tx1"/>
              </a:solidFill>
            </a:endParaRPr>
          </a:p>
        </p:txBody>
      </p:sp>
      <p:pic>
        <p:nvPicPr>
          <p:cNvPr id="10" name="Picture 9" descr="immune picture.gif"/>
          <p:cNvPicPr>
            <a:picLocks noChangeAspect="1"/>
          </p:cNvPicPr>
          <p:nvPr/>
        </p:nvPicPr>
        <p:blipFill>
          <a:blip r:embed="rId3" cstate="print"/>
          <a:srcRect l="56793" t="69950" r="21129" b="13250"/>
          <a:stretch>
            <a:fillRect/>
          </a:stretch>
        </p:blipFill>
        <p:spPr>
          <a:xfrm>
            <a:off x="7164288" y="3080038"/>
            <a:ext cx="1512168" cy="186113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164288" y="2924944"/>
            <a:ext cx="1224136" cy="253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b="1" i="1" dirty="0" smtClean="0">
                <a:solidFill>
                  <a:schemeClr val="bg1"/>
                </a:solidFill>
              </a:rPr>
              <a:t>Later that year...</a:t>
            </a:r>
            <a:endParaRPr lang="en-GB" sz="1050" b="1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5179839"/>
            <a:ext cx="6192688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200" b="1" u="sng" dirty="0" smtClean="0"/>
              <a:t>T-helper Cells</a:t>
            </a:r>
          </a:p>
          <a:p>
            <a:r>
              <a:rPr lang="en-GB" sz="2200" dirty="0" smtClean="0"/>
              <a:t>These cells are </a:t>
            </a:r>
            <a:r>
              <a:rPr lang="en-GB" sz="2200" b="1" i="1" dirty="0" smtClean="0">
                <a:solidFill>
                  <a:srgbClr val="FFC000"/>
                </a:solidFill>
              </a:rPr>
              <a:t>messengers</a:t>
            </a:r>
            <a:r>
              <a:rPr lang="en-GB" sz="2200" dirty="0" smtClean="0"/>
              <a:t>, and they </a:t>
            </a:r>
          </a:p>
          <a:p>
            <a:r>
              <a:rPr lang="en-GB" sz="2200" dirty="0" smtClean="0"/>
              <a:t>stimulate </a:t>
            </a:r>
            <a:r>
              <a:rPr lang="en-GB" sz="2200" b="1" dirty="0" smtClean="0">
                <a:solidFill>
                  <a:srgbClr val="FFC000"/>
                </a:solidFill>
              </a:rPr>
              <a:t>B cells </a:t>
            </a:r>
            <a:r>
              <a:rPr lang="en-GB" sz="2200" dirty="0" smtClean="0"/>
              <a:t>to develop</a:t>
            </a:r>
          </a:p>
        </p:txBody>
      </p:sp>
      <p:sp>
        <p:nvSpPr>
          <p:cNvPr id="19" name="Bent-Up Arrow 18"/>
          <p:cNvSpPr/>
          <p:nvPr/>
        </p:nvSpPr>
        <p:spPr>
          <a:xfrm rot="10800000" flipH="1">
            <a:off x="6588224" y="5301208"/>
            <a:ext cx="1440160" cy="1368152"/>
          </a:xfrm>
          <a:prstGeom prst="bentUp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8028384" y="5642084"/>
            <a:ext cx="86409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More detail...</a:t>
            </a:r>
            <a:endParaRPr lang="en-GB" sz="1400" b="1" dirty="0"/>
          </a:p>
        </p:txBody>
      </p:sp>
    </p:spTree>
    <p:extLst>
      <p:ext uri="{BB962C8B-B14F-4D97-AF65-F5344CB8AC3E}">
        <p14:creationId xmlns="" xmlns:p14="http://schemas.microsoft.com/office/powerpoint/2010/main" val="249681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 animBg="1"/>
      <p:bldP spid="12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B cell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CC"/>
              </a:clrFrom>
              <a:clrTo>
                <a:srgbClr val="FFFFCC">
                  <a:alpha val="0"/>
                </a:srgbClr>
              </a:clrTo>
            </a:clrChange>
          </a:blip>
          <a:srcRect l="11818" t="39454" r="77057" b="52808"/>
          <a:stretch>
            <a:fillRect/>
          </a:stretch>
        </p:blipFill>
        <p:spPr bwMode="auto">
          <a:xfrm>
            <a:off x="3635896" y="2996952"/>
            <a:ext cx="1368152" cy="153917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5536" y="332656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C000"/>
                </a:solidFill>
              </a:rPr>
              <a:t>T-helper cells release chemicals called </a:t>
            </a:r>
            <a:r>
              <a:rPr lang="en-GB" sz="2400" b="1" i="1" u="sng" dirty="0" smtClean="0">
                <a:solidFill>
                  <a:srgbClr val="FFC000"/>
                </a:solidFill>
              </a:rPr>
              <a:t>cytokines</a:t>
            </a:r>
            <a:r>
              <a:rPr lang="en-GB" sz="2400" b="1" dirty="0" smtClean="0">
                <a:solidFill>
                  <a:srgbClr val="FFC000"/>
                </a:solidFill>
              </a:rPr>
              <a:t> which stimulate the differentiation of B lymphocytes...</a:t>
            </a:r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3501008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T-helper release </a:t>
            </a:r>
            <a:r>
              <a:rPr lang="en-GB" b="1" i="1" dirty="0" smtClean="0"/>
              <a:t>cytokines</a:t>
            </a:r>
            <a:endParaRPr lang="en-GB" dirty="0"/>
          </a:p>
        </p:txBody>
      </p:sp>
      <p:sp>
        <p:nvSpPr>
          <p:cNvPr id="8" name="4-Point Star 7"/>
          <p:cNvSpPr/>
          <p:nvPr/>
        </p:nvSpPr>
        <p:spPr>
          <a:xfrm rot="1666750">
            <a:off x="899592" y="1844824"/>
            <a:ext cx="432048" cy="432048"/>
          </a:xfrm>
          <a:prstGeom prst="star4">
            <a:avLst/>
          </a:prstGeom>
          <a:solidFill>
            <a:srgbClr val="CC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4-Point Star 8"/>
          <p:cNvSpPr/>
          <p:nvPr/>
        </p:nvSpPr>
        <p:spPr>
          <a:xfrm rot="20465892">
            <a:off x="1623448" y="1848600"/>
            <a:ext cx="432048" cy="432048"/>
          </a:xfrm>
          <a:prstGeom prst="star4">
            <a:avLst/>
          </a:prstGeom>
          <a:solidFill>
            <a:srgbClr val="CC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4-Point Star 9"/>
          <p:cNvSpPr/>
          <p:nvPr/>
        </p:nvSpPr>
        <p:spPr>
          <a:xfrm rot="20465892">
            <a:off x="741900" y="2479218"/>
            <a:ext cx="432048" cy="432048"/>
          </a:xfrm>
          <a:prstGeom prst="star4">
            <a:avLst/>
          </a:prstGeom>
          <a:solidFill>
            <a:srgbClr val="CC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4-Point Star 10"/>
          <p:cNvSpPr/>
          <p:nvPr/>
        </p:nvSpPr>
        <p:spPr>
          <a:xfrm rot="2438966">
            <a:off x="1678003" y="2407211"/>
            <a:ext cx="432048" cy="432048"/>
          </a:xfrm>
          <a:prstGeom prst="star4">
            <a:avLst/>
          </a:prstGeom>
          <a:solidFill>
            <a:srgbClr val="CC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4-Point Star 11"/>
          <p:cNvSpPr/>
          <p:nvPr/>
        </p:nvSpPr>
        <p:spPr>
          <a:xfrm rot="2438966">
            <a:off x="1204216" y="2797520"/>
            <a:ext cx="432048" cy="432048"/>
          </a:xfrm>
          <a:prstGeom prst="star4">
            <a:avLst/>
          </a:prstGeom>
          <a:solidFill>
            <a:srgbClr val="CC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4-Point Star 12"/>
          <p:cNvSpPr/>
          <p:nvPr/>
        </p:nvSpPr>
        <p:spPr>
          <a:xfrm rot="2438966">
            <a:off x="2068312" y="2869529"/>
            <a:ext cx="432048" cy="432048"/>
          </a:xfrm>
          <a:prstGeom prst="star4">
            <a:avLst/>
          </a:prstGeom>
          <a:solidFill>
            <a:srgbClr val="CC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843808" y="4581128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 clonally selected B-lymphocyte</a:t>
            </a:r>
            <a:endParaRPr lang="en-GB" dirty="0"/>
          </a:p>
        </p:txBody>
      </p:sp>
      <p:sp>
        <p:nvSpPr>
          <p:cNvPr id="16" name="4-Point Star 15"/>
          <p:cNvSpPr/>
          <p:nvPr/>
        </p:nvSpPr>
        <p:spPr>
          <a:xfrm rot="20465892">
            <a:off x="3406196" y="2002516"/>
            <a:ext cx="432048" cy="432048"/>
          </a:xfrm>
          <a:prstGeom prst="star4">
            <a:avLst/>
          </a:prstGeom>
          <a:solidFill>
            <a:srgbClr val="CC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illustration"/>
          <p:cNvPicPr>
            <a:picLocks noChangeAspect="1" noChangeArrowheads="1"/>
          </p:cNvPicPr>
          <p:nvPr/>
        </p:nvPicPr>
        <p:blipFill>
          <a:blip r:embed="rId3" cstate="print"/>
          <a:srcRect l="35231" t="61534" r="44218" b="12094"/>
          <a:stretch>
            <a:fillRect/>
          </a:stretch>
        </p:blipFill>
        <p:spPr bwMode="auto">
          <a:xfrm flipH="1">
            <a:off x="611559" y="1556792"/>
            <a:ext cx="2100233" cy="18002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851922" y="20161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 Cytokine</a:t>
            </a:r>
            <a:endParaRPr lang="en-GB" dirty="0"/>
          </a:p>
        </p:txBody>
      </p:sp>
      <p:pic>
        <p:nvPicPr>
          <p:cNvPr id="18" name="Picture 2" descr="B cells"/>
          <p:cNvPicPr>
            <a:picLocks noChangeAspect="1" noChangeArrowheads="1"/>
          </p:cNvPicPr>
          <p:nvPr/>
        </p:nvPicPr>
        <p:blipFill>
          <a:blip r:embed="rId2" cstate="print"/>
          <a:srcRect l="25689" t="34033" r="64036" b="58707"/>
          <a:stretch>
            <a:fillRect/>
          </a:stretch>
        </p:blipFill>
        <p:spPr bwMode="auto">
          <a:xfrm>
            <a:off x="6876256" y="1700808"/>
            <a:ext cx="1368152" cy="1563602"/>
          </a:xfrm>
          <a:prstGeom prst="rect">
            <a:avLst/>
          </a:prstGeom>
          <a:noFill/>
        </p:spPr>
      </p:pic>
      <p:pic>
        <p:nvPicPr>
          <p:cNvPr id="19" name="Picture 2" descr="B cells"/>
          <p:cNvPicPr>
            <a:picLocks noChangeAspect="1" noChangeArrowheads="1"/>
          </p:cNvPicPr>
          <p:nvPr/>
        </p:nvPicPr>
        <p:blipFill>
          <a:blip r:embed="rId2" cstate="print"/>
          <a:srcRect l="26156" t="43398" r="63635" b="49548"/>
          <a:stretch>
            <a:fillRect/>
          </a:stretch>
        </p:blipFill>
        <p:spPr bwMode="auto">
          <a:xfrm>
            <a:off x="6876256" y="4077072"/>
            <a:ext cx="1352992" cy="151216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6516216" y="3284984"/>
            <a:ext cx="208823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i="1" dirty="0" smtClean="0">
                <a:solidFill>
                  <a:srgbClr val="FFC000"/>
                </a:solidFill>
              </a:rPr>
              <a:t>Plasma Cells</a:t>
            </a:r>
            <a:endParaRPr lang="en-GB" sz="2400" b="1" i="1" dirty="0">
              <a:solidFill>
                <a:srgbClr val="FFC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16216" y="5589240"/>
            <a:ext cx="208823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i="1" dirty="0" smtClean="0">
                <a:solidFill>
                  <a:srgbClr val="FFC000"/>
                </a:solidFill>
              </a:rPr>
              <a:t>B-memory Cells</a:t>
            </a:r>
            <a:endParaRPr lang="en-GB" sz="2400" b="1" i="1" dirty="0">
              <a:solidFill>
                <a:srgbClr val="FFC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076056" y="2780928"/>
            <a:ext cx="1656184" cy="7920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076056" y="4077072"/>
            <a:ext cx="1728192" cy="86409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395 0.01226 L 0.14774 0.0185 L 0.18316 0.02868 L 0.20625 0.05319 L 0.23697 0.10453 L 0.26927 0.17623 L 0.33072 0.21508 " pathEditMode="relative" ptsTypes="AAAAAAAA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927 0.09205 L 0.14913 0.1945 L 0.24306 0.2315 L 0.27379 0.25208 " pathEditMode="relative" ptsTypes="AAAAA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916 0.08603 L 0.09219 0.14546 L 0.25225 0.21924 L 0.37378 0.22525 " pathEditMode="relative" ptsTypes="AAAAA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455 0.12095 L 0.16614 0.19265 L 0.29219 0.17623 " pathEditMode="relative" ptsTypes="AA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535 0.11263 L 0.22621 0.17808 L 0.29687 0.14339 " pathEditMode="relative" ptsTypes="AAAA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069 0.02868 L 0.13836 0.10037 L 0.23072 0.05528 " pathEditMode="relative" ptsTypes="AAAA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5" grpId="0"/>
      <p:bldP spid="16" grpId="0" animBg="1"/>
      <p:bldP spid="17" grpId="0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78098"/>
          </a:xfrm>
        </p:spPr>
        <p:txBody>
          <a:bodyPr>
            <a:noAutofit/>
          </a:bodyPr>
          <a:lstStyle/>
          <a:p>
            <a:r>
              <a:rPr lang="en-GB" sz="3600" b="1" u="sng" dirty="0" smtClean="0"/>
              <a:t>What do B Lymphocytes differentiate into? </a:t>
            </a:r>
            <a:endParaRPr lang="en-GB" sz="3600" b="1" u="sng" dirty="0"/>
          </a:p>
        </p:txBody>
      </p:sp>
      <p:sp>
        <p:nvSpPr>
          <p:cNvPr id="1026" name="AutoShape 2" descr="http://patienttalk.org/wp-content/uploads/2013/07/A-balanced-die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95536" y="1067832"/>
            <a:ext cx="8352928" cy="2462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200" b="1" u="sng" dirty="0" smtClean="0"/>
              <a:t>Plasma Cells</a:t>
            </a:r>
          </a:p>
          <a:p>
            <a:r>
              <a:rPr lang="en-GB" sz="2200" dirty="0" smtClean="0"/>
              <a:t>These cells flow around the blood and </a:t>
            </a:r>
            <a:r>
              <a:rPr lang="en-GB" sz="2200" i="1" dirty="0" smtClean="0">
                <a:solidFill>
                  <a:srgbClr val="FFC000"/>
                </a:solidFill>
              </a:rPr>
              <a:t>manufacture and release</a:t>
            </a:r>
            <a:r>
              <a:rPr lang="en-GB" sz="2200" b="1" i="1" dirty="0" smtClean="0">
                <a:solidFill>
                  <a:srgbClr val="FFC000"/>
                </a:solidFill>
              </a:rPr>
              <a:t> </a:t>
            </a:r>
            <a:r>
              <a:rPr lang="en-GB" sz="2200" b="1" i="1" u="sng" dirty="0" smtClean="0">
                <a:solidFill>
                  <a:srgbClr val="FFC000"/>
                </a:solidFill>
              </a:rPr>
              <a:t>antibodies</a:t>
            </a:r>
            <a:r>
              <a:rPr lang="en-GB" sz="2200" dirty="0" smtClean="0"/>
              <a:t>.</a:t>
            </a:r>
          </a:p>
          <a:p>
            <a:endParaRPr lang="en-GB" sz="2200" dirty="0" smtClean="0"/>
          </a:p>
          <a:p>
            <a:endParaRPr lang="en-GB" sz="2200" dirty="0" smtClean="0"/>
          </a:p>
          <a:p>
            <a:endParaRPr lang="en-GB" sz="2200" dirty="0" smtClean="0"/>
          </a:p>
          <a:p>
            <a:endParaRPr lang="en-GB" sz="2200" b="1" dirty="0">
              <a:solidFill>
                <a:srgbClr val="FFC000"/>
              </a:solidFill>
            </a:endParaRPr>
          </a:p>
        </p:txBody>
      </p:sp>
      <p:pic>
        <p:nvPicPr>
          <p:cNvPr id="4098" name="Picture 2" descr="B cells"/>
          <p:cNvPicPr>
            <a:picLocks noChangeAspect="1" noChangeArrowheads="1"/>
          </p:cNvPicPr>
          <p:nvPr/>
        </p:nvPicPr>
        <p:blipFill>
          <a:blip r:embed="rId2" cstate="print"/>
          <a:srcRect l="55782" t="37209" r="8988" b="48270"/>
          <a:stretch>
            <a:fillRect/>
          </a:stretch>
        </p:blipFill>
        <p:spPr bwMode="auto">
          <a:xfrm>
            <a:off x="6300192" y="1892829"/>
            <a:ext cx="2304256" cy="153617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71600" y="2420888"/>
            <a:ext cx="4752528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Antibodies are </a:t>
            </a:r>
            <a:r>
              <a:rPr lang="en-GB" sz="2000" i="1" u="sng" dirty="0" smtClean="0">
                <a:solidFill>
                  <a:schemeClr val="bg1"/>
                </a:solidFill>
              </a:rPr>
              <a:t>proteins</a:t>
            </a:r>
            <a:r>
              <a:rPr lang="en-GB" sz="2000" dirty="0" smtClean="0">
                <a:solidFill>
                  <a:schemeClr val="bg1"/>
                </a:solidFill>
              </a:rPr>
              <a:t> specific to the antigen of a pathogen.</a:t>
            </a:r>
          </a:p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Looked at in detail in the next lesson...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3861049"/>
            <a:ext cx="8352928" cy="2462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200" b="1" u="sng" dirty="0" smtClean="0"/>
              <a:t>B-memory Cells </a:t>
            </a:r>
          </a:p>
          <a:p>
            <a:r>
              <a:rPr lang="en-GB" sz="2200" dirty="0" smtClean="0"/>
              <a:t>These are similar to T-memory cells.</a:t>
            </a:r>
          </a:p>
          <a:p>
            <a:endParaRPr lang="en-GB" sz="2200" dirty="0" smtClean="0"/>
          </a:p>
          <a:p>
            <a:r>
              <a:rPr lang="en-GB" sz="2200" dirty="0" smtClean="0"/>
              <a:t>If the </a:t>
            </a:r>
            <a:r>
              <a:rPr lang="en-GB" sz="2200" dirty="0" smtClean="0">
                <a:solidFill>
                  <a:srgbClr val="FFC000"/>
                </a:solidFill>
              </a:rPr>
              <a:t>same pathogen </a:t>
            </a:r>
            <a:r>
              <a:rPr lang="en-GB" sz="2200" dirty="0" smtClean="0"/>
              <a:t>invades the </a:t>
            </a:r>
          </a:p>
          <a:p>
            <a:r>
              <a:rPr lang="en-GB" sz="2200" dirty="0" smtClean="0"/>
              <a:t>body again, B-memory cells will </a:t>
            </a:r>
          </a:p>
          <a:p>
            <a:r>
              <a:rPr lang="en-GB" sz="2200" b="1" i="1" dirty="0" smtClean="0">
                <a:solidFill>
                  <a:srgbClr val="FFC000"/>
                </a:solidFill>
              </a:rPr>
              <a:t>rapidly produce antibodies</a:t>
            </a:r>
            <a:r>
              <a:rPr lang="en-GB" sz="2200" dirty="0" smtClean="0"/>
              <a:t> to </a:t>
            </a:r>
          </a:p>
          <a:p>
            <a:r>
              <a:rPr lang="en-GB" sz="2200" dirty="0" smtClean="0"/>
              <a:t>fight the infection.</a:t>
            </a:r>
          </a:p>
        </p:txBody>
      </p:sp>
      <p:pic>
        <p:nvPicPr>
          <p:cNvPr id="9" name="Picture 2" descr="B cells"/>
          <p:cNvPicPr>
            <a:picLocks noChangeAspect="1" noChangeArrowheads="1"/>
          </p:cNvPicPr>
          <p:nvPr/>
        </p:nvPicPr>
        <p:blipFill>
          <a:blip r:embed="rId2" cstate="print"/>
          <a:srcRect l="55782" t="37209" r="8988" b="48270"/>
          <a:stretch>
            <a:fillRect/>
          </a:stretch>
        </p:blipFill>
        <p:spPr bwMode="auto">
          <a:xfrm>
            <a:off x="6588224" y="4869160"/>
            <a:ext cx="2016224" cy="1344150"/>
          </a:xfrm>
          <a:prstGeom prst="rect">
            <a:avLst/>
          </a:prstGeom>
          <a:noFill/>
        </p:spPr>
      </p:pic>
      <p:cxnSp>
        <p:nvCxnSpPr>
          <p:cNvPr id="11" name="Elbow Connector 10"/>
          <p:cNvCxnSpPr/>
          <p:nvPr/>
        </p:nvCxnSpPr>
        <p:spPr>
          <a:xfrm>
            <a:off x="5364088" y="5085184"/>
            <a:ext cx="1224136" cy="792088"/>
          </a:xfrm>
          <a:prstGeom prst="bentConnector3">
            <a:avLst>
              <a:gd name="adj1" fmla="val 33911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 descr="B cells"/>
          <p:cNvPicPr>
            <a:picLocks noChangeAspect="1" noChangeArrowheads="1"/>
          </p:cNvPicPr>
          <p:nvPr/>
        </p:nvPicPr>
        <p:blipFill>
          <a:blip r:embed="rId2" cstate="print"/>
          <a:srcRect l="57250" t="70789" r="20731" b="14690"/>
          <a:stretch>
            <a:fillRect/>
          </a:stretch>
        </p:blipFill>
        <p:spPr bwMode="auto">
          <a:xfrm>
            <a:off x="5148064" y="4077072"/>
            <a:ext cx="1080120" cy="11521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4849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all takes time...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78098"/>
          </a:xfrm>
        </p:spPr>
        <p:txBody>
          <a:bodyPr>
            <a:noAutofit/>
          </a:bodyPr>
          <a:lstStyle/>
          <a:p>
            <a:r>
              <a:rPr lang="en-GB" sz="3600" dirty="0" smtClean="0"/>
              <a:t>This all takes time...</a:t>
            </a:r>
            <a:endParaRPr lang="en-GB" sz="3600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Autofit/>
          </a:bodyPr>
          <a:lstStyle/>
          <a:p>
            <a:r>
              <a:rPr lang="en-US" sz="2200" dirty="0" smtClean="0"/>
              <a:t>Remember that the </a:t>
            </a:r>
            <a:r>
              <a:rPr lang="en-US" sz="2200" b="1" dirty="0" smtClean="0">
                <a:solidFill>
                  <a:srgbClr val="FFC000"/>
                </a:solidFill>
              </a:rPr>
              <a:t>correct lymphocytes </a:t>
            </a:r>
            <a:r>
              <a:rPr lang="en-US" sz="2200" dirty="0" smtClean="0"/>
              <a:t>must be selected.</a:t>
            </a:r>
          </a:p>
          <a:p>
            <a:r>
              <a:rPr lang="en-US" sz="2200" dirty="0" smtClean="0">
                <a:effectLst/>
              </a:rPr>
              <a:t>Then they must </a:t>
            </a:r>
            <a:r>
              <a:rPr lang="en-US" sz="2200" b="1" dirty="0" smtClean="0">
                <a:solidFill>
                  <a:srgbClr val="FFC000"/>
                </a:solidFill>
                <a:effectLst/>
              </a:rPr>
              <a:t>divide</a:t>
            </a:r>
            <a:r>
              <a:rPr lang="en-US" sz="2200" dirty="0" smtClean="0">
                <a:effectLst/>
              </a:rPr>
              <a:t>.</a:t>
            </a:r>
          </a:p>
          <a:p>
            <a:r>
              <a:rPr lang="en-US" sz="2200" dirty="0" smtClean="0"/>
              <a:t>Then they much </a:t>
            </a:r>
            <a:r>
              <a:rPr lang="en-US" sz="2200" b="1" dirty="0" smtClean="0">
                <a:solidFill>
                  <a:srgbClr val="FFC000"/>
                </a:solidFill>
              </a:rPr>
              <a:t>differentiate</a:t>
            </a:r>
            <a:r>
              <a:rPr lang="en-US" sz="2200" dirty="0" smtClean="0"/>
              <a:t>.</a:t>
            </a:r>
          </a:p>
          <a:p>
            <a:r>
              <a:rPr lang="en-US" sz="2200" dirty="0" smtClean="0">
                <a:effectLst/>
              </a:rPr>
              <a:t>Then some cells must </a:t>
            </a:r>
            <a:r>
              <a:rPr lang="en-US" sz="2200" b="1" dirty="0" smtClean="0">
                <a:solidFill>
                  <a:srgbClr val="FFC000"/>
                </a:solidFill>
                <a:effectLst/>
              </a:rPr>
              <a:t>manufacture antibodies</a:t>
            </a:r>
            <a:r>
              <a:rPr lang="en-US" sz="2200" dirty="0" smtClean="0">
                <a:effectLst/>
              </a:rPr>
              <a:t>.</a:t>
            </a:r>
            <a:endParaRPr lang="en-GB" sz="2200" dirty="0" smtClean="0">
              <a:effectLst/>
            </a:endParaRPr>
          </a:p>
        </p:txBody>
      </p:sp>
      <p:sp>
        <p:nvSpPr>
          <p:cNvPr id="1026" name="AutoShape 2" descr="http://patienttalk.org/wp-content/uploads/2013/07/A-balanced-die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39552" y="2924944"/>
            <a:ext cx="7992888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i="1" dirty="0" smtClean="0">
                <a:solidFill>
                  <a:schemeClr val="tx1"/>
                </a:solidFill>
              </a:rPr>
              <a:t>All of this means that it’s </a:t>
            </a:r>
            <a:r>
              <a:rPr lang="en-GB" sz="2400" i="1" dirty="0" smtClean="0">
                <a:solidFill>
                  <a:srgbClr val="FFC000"/>
                </a:solidFill>
              </a:rPr>
              <a:t>a few days </a:t>
            </a:r>
            <a:r>
              <a:rPr lang="en-GB" sz="2400" i="1" dirty="0" smtClean="0">
                <a:solidFill>
                  <a:schemeClr val="tx1"/>
                </a:solidFill>
              </a:rPr>
              <a:t>before the number of antibodies in the blood starts to rise.</a:t>
            </a:r>
            <a:endParaRPr lang="en-GB" sz="2400" i="1" dirty="0">
              <a:solidFill>
                <a:schemeClr val="tx1"/>
              </a:solidFill>
            </a:endParaRPr>
          </a:p>
        </p:txBody>
      </p:sp>
      <p:pic>
        <p:nvPicPr>
          <p:cNvPr id="31746" name="Picture 2" descr="http://cnx.org/content/m44821/latest/Figure_42_02_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2438" y="3933056"/>
            <a:ext cx="3938034" cy="2736355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251520" y="4134559"/>
            <a:ext cx="4392488" cy="22467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7030A0"/>
                </a:solidFill>
              </a:rPr>
              <a:t>But, the immune response leaves memory cells in the blood.</a:t>
            </a:r>
          </a:p>
          <a:p>
            <a:pPr algn="ctr"/>
            <a:endParaRPr lang="en-GB" sz="2000" dirty="0" smtClean="0">
              <a:solidFill>
                <a:srgbClr val="7030A0"/>
              </a:solidFill>
            </a:endParaRPr>
          </a:p>
          <a:p>
            <a:pPr algn="ctr"/>
            <a:r>
              <a:rPr lang="en-GB" sz="2000" dirty="0" smtClean="0">
                <a:solidFill>
                  <a:srgbClr val="7030A0"/>
                </a:solidFill>
              </a:rPr>
              <a:t>If a second invasion occurs by the same pathogen, rapid production of plasma cells occurs, which releases antibodies quickly.</a:t>
            </a:r>
            <a:endParaRPr lang="en-GB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520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why the immune system does not attack our own body cells.</a:t>
            </a:r>
          </a:p>
          <a:p>
            <a:endParaRPr lang="en-GB" dirty="0"/>
          </a:p>
          <a:p>
            <a:r>
              <a:rPr lang="en-GB" dirty="0" smtClean="0"/>
              <a:t>What is the difference between T-helper and T-killer cells?</a:t>
            </a:r>
          </a:p>
          <a:p>
            <a:endParaRPr lang="en-GB" dirty="0"/>
          </a:p>
          <a:p>
            <a:r>
              <a:rPr lang="en-GB" dirty="0" smtClean="0"/>
              <a:t>What is the role of the T &amp; B memory cells?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183" y="332656"/>
            <a:ext cx="4040188" cy="838200"/>
          </a:xfrm>
        </p:spPr>
        <p:txBody>
          <a:bodyPr>
            <a:noAutofit/>
          </a:bodyPr>
          <a:lstStyle/>
          <a:p>
            <a:r>
              <a:rPr lang="en-GB" sz="3100" dirty="0" smtClean="0"/>
              <a:t>Learning Objectives</a:t>
            </a:r>
            <a:endParaRPr lang="en-GB" sz="31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4008" y="332656"/>
            <a:ext cx="4041775" cy="838200"/>
          </a:xfrm>
        </p:spPr>
        <p:txBody>
          <a:bodyPr/>
          <a:lstStyle/>
          <a:p>
            <a:r>
              <a:rPr lang="en-GB" sz="3100" dirty="0" smtClean="0"/>
              <a:t>Success Criteria</a:t>
            </a:r>
            <a:endParaRPr lang="en-GB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4864416"/>
          </a:xfrm>
        </p:spPr>
        <p:txBody>
          <a:bodyPr/>
          <a:lstStyle/>
          <a:p>
            <a:r>
              <a:rPr lang="en-GB" dirty="0" smtClean="0"/>
              <a:t>Understand the role of the specific immune system.</a:t>
            </a:r>
          </a:p>
          <a:p>
            <a:endParaRPr lang="en-GB" dirty="0" smtClean="0"/>
          </a:p>
          <a:p>
            <a:r>
              <a:rPr lang="en-GB" dirty="0" smtClean="0"/>
              <a:t>Understand the role of B and T Lymphocytes in fighting off pathogens.</a:t>
            </a:r>
          </a:p>
          <a:p>
            <a:endParaRPr lang="en-GB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4864416"/>
          </a:xfrm>
        </p:spPr>
        <p:txBody>
          <a:bodyPr>
            <a:normAutofit/>
          </a:bodyPr>
          <a:lstStyle/>
          <a:p>
            <a:r>
              <a:rPr lang="en-GB" dirty="0" smtClean="0"/>
              <a:t>State the role of antigen (E-D)</a:t>
            </a:r>
            <a:endParaRPr lang="en-GB" dirty="0"/>
          </a:p>
          <a:p>
            <a:r>
              <a:rPr lang="en-GB" dirty="0" smtClean="0"/>
              <a:t>Describe how B &amp; T lymphocytes detect antigens (D-C)</a:t>
            </a:r>
          </a:p>
          <a:p>
            <a:r>
              <a:rPr lang="en-GB" dirty="0" smtClean="0"/>
              <a:t>Describe the processes of clonal selection and expansion (C-B)</a:t>
            </a:r>
          </a:p>
          <a:p>
            <a:r>
              <a:rPr lang="en-GB" dirty="0" smtClean="0"/>
              <a:t>Explain how differentiated B &amp; T lymphocytes fight off pathogens (B-A)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183" y="332656"/>
            <a:ext cx="4040188" cy="838200"/>
          </a:xfrm>
        </p:spPr>
        <p:txBody>
          <a:bodyPr>
            <a:noAutofit/>
          </a:bodyPr>
          <a:lstStyle/>
          <a:p>
            <a:r>
              <a:rPr lang="en-GB" sz="3100" dirty="0" smtClean="0"/>
              <a:t>Learning Objectives</a:t>
            </a:r>
            <a:endParaRPr lang="en-GB" sz="31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4008" y="332656"/>
            <a:ext cx="4041775" cy="838200"/>
          </a:xfrm>
        </p:spPr>
        <p:txBody>
          <a:bodyPr/>
          <a:lstStyle/>
          <a:p>
            <a:r>
              <a:rPr lang="en-GB" sz="3100" dirty="0" smtClean="0"/>
              <a:t>Success Criteria</a:t>
            </a:r>
            <a:endParaRPr lang="en-GB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4864416"/>
          </a:xfrm>
        </p:spPr>
        <p:txBody>
          <a:bodyPr/>
          <a:lstStyle/>
          <a:p>
            <a:r>
              <a:rPr lang="en-GB" dirty="0" smtClean="0"/>
              <a:t>Understand the role of the specific immune system.</a:t>
            </a:r>
          </a:p>
          <a:p>
            <a:endParaRPr lang="en-GB" dirty="0" smtClean="0"/>
          </a:p>
          <a:p>
            <a:r>
              <a:rPr lang="en-GB" dirty="0" smtClean="0"/>
              <a:t>Understand the role of B and T Lymphocytes in fighting off pathogens.</a:t>
            </a:r>
          </a:p>
          <a:p>
            <a:endParaRPr lang="en-GB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4864416"/>
          </a:xfrm>
        </p:spPr>
        <p:txBody>
          <a:bodyPr>
            <a:normAutofit/>
          </a:bodyPr>
          <a:lstStyle/>
          <a:p>
            <a:r>
              <a:rPr lang="en-GB" dirty="0" smtClean="0"/>
              <a:t>State the role of antigen (E-D)</a:t>
            </a:r>
            <a:endParaRPr lang="en-GB" dirty="0"/>
          </a:p>
          <a:p>
            <a:r>
              <a:rPr lang="en-GB" dirty="0" smtClean="0"/>
              <a:t>Describe how B &amp; T lymphocytes detect antigens (D-C)</a:t>
            </a:r>
          </a:p>
          <a:p>
            <a:r>
              <a:rPr lang="en-GB" dirty="0" smtClean="0"/>
              <a:t>Describe the processes of clonal selection and expansion (C-B)</a:t>
            </a:r>
          </a:p>
          <a:p>
            <a:r>
              <a:rPr lang="en-GB" dirty="0" smtClean="0"/>
              <a:t>Explain how differentiated B &amp; T lymphocytes fight off pathogens (B-A)</a:t>
            </a:r>
          </a:p>
        </p:txBody>
      </p:sp>
    </p:spTree>
    <p:extLst>
      <p:ext uri="{BB962C8B-B14F-4D97-AF65-F5344CB8AC3E}">
        <p14:creationId xmlns="" xmlns:p14="http://schemas.microsoft.com/office/powerpoint/2010/main" val="413209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780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Starter Question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Write down 5 things you know about the immune system</a:t>
            </a:r>
            <a:r>
              <a:rPr lang="en-US" dirty="0" smtClean="0"/>
              <a:t>…</a:t>
            </a: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1026" name="AutoShape 2" descr="http://patienttalk.org/wp-content/uploads/2013/07/A-balanced-die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0" name="AutoShape 2" descr="http://www.sclerodermasociety.co.uk/userfiles/skin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780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An Intro to the </a:t>
            </a:r>
            <a:r>
              <a:rPr lang="en-GB" u="sng" dirty="0" smtClean="0"/>
              <a:t>Immune Response</a:t>
            </a:r>
            <a:endParaRPr lang="en-GB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Unfortunately, the </a:t>
            </a:r>
            <a:r>
              <a:rPr lang="en-GB" sz="2400" i="1" dirty="0" smtClean="0"/>
              <a:t>primary</a:t>
            </a:r>
            <a:r>
              <a:rPr lang="en-GB" sz="2400" dirty="0" smtClean="0"/>
              <a:t> lines of defence discussed last lesson can sometimes be breached.</a:t>
            </a:r>
            <a:endParaRPr lang="en-GB" sz="2400" dirty="0" smtClean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dirty="0" smtClean="0"/>
          </a:p>
        </p:txBody>
      </p:sp>
      <p:sp>
        <p:nvSpPr>
          <p:cNvPr id="1026" name="AutoShape 2" descr="http://patienttalk.org/wp-content/uploads/2013/07/A-balanced-die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/>
          <a:srcRect l="16301" t="604" r="18801"/>
          <a:stretch/>
        </p:blipFill>
        <p:spPr>
          <a:xfrm>
            <a:off x="5160350" y="2316336"/>
            <a:ext cx="3660122" cy="413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Content Placeholder 7"/>
          <p:cNvSpPr txBox="1">
            <a:spLocks/>
          </p:cNvSpPr>
          <p:nvPr/>
        </p:nvSpPr>
        <p:spPr>
          <a:xfrm>
            <a:off x="251520" y="2132856"/>
            <a:ext cx="4608512" cy="30243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100" dirty="0" smtClean="0"/>
              <a:t>If this happens, we usually fall ill.</a:t>
            </a:r>
          </a:p>
          <a:p>
            <a:endParaRPr lang="en-GB" sz="2100" dirty="0">
              <a:solidFill>
                <a:srgbClr val="FF8000"/>
              </a:solidFill>
            </a:endParaRPr>
          </a:p>
          <a:p>
            <a:r>
              <a:rPr lang="en-GB" sz="2100" dirty="0" smtClean="0">
                <a:solidFill>
                  <a:srgbClr val="FF8000"/>
                </a:solidFill>
              </a:rPr>
              <a:t>It is now time for a much more </a:t>
            </a:r>
            <a:r>
              <a:rPr lang="en-GB" sz="2100" i="1" dirty="0" smtClean="0">
                <a:solidFill>
                  <a:srgbClr val="FF8000"/>
                </a:solidFill>
              </a:rPr>
              <a:t>targeted </a:t>
            </a:r>
            <a:r>
              <a:rPr lang="en-GB" sz="2100" dirty="0" smtClean="0">
                <a:solidFill>
                  <a:srgbClr val="FF8000"/>
                </a:solidFill>
              </a:rPr>
              <a:t>response to fight the pathogen.</a:t>
            </a:r>
          </a:p>
          <a:p>
            <a:endParaRPr lang="en-GB" sz="2100" dirty="0">
              <a:solidFill>
                <a:srgbClr val="FF8000"/>
              </a:solidFill>
            </a:endParaRPr>
          </a:p>
          <a:p>
            <a:r>
              <a:rPr lang="en-GB" sz="2100" dirty="0" smtClean="0">
                <a:solidFill>
                  <a:srgbClr val="FFFFFF"/>
                </a:solidFill>
              </a:rPr>
              <a:t>This involves lots of specialised cells and chemicals</a:t>
            </a:r>
            <a:r>
              <a:rPr lang="en-US" sz="2100" dirty="0" smtClean="0">
                <a:solidFill>
                  <a:srgbClr val="FFFFFF"/>
                </a:solidFill>
              </a:rPr>
              <a:t>…</a:t>
            </a:r>
            <a:endParaRPr lang="en-GB" sz="2100" dirty="0" smtClean="0">
              <a:solidFill>
                <a:srgbClr val="FFFFFF"/>
              </a:solidFill>
            </a:endParaRPr>
          </a:p>
          <a:p>
            <a:endParaRPr lang="en-GB" sz="2100" dirty="0">
              <a:solidFill>
                <a:srgbClr val="FF8000"/>
              </a:solidFill>
            </a:endParaRPr>
          </a:p>
          <a:p>
            <a:endParaRPr lang="en-GB" sz="2100" dirty="0" smtClean="0">
              <a:solidFill>
                <a:srgbClr val="FF8000"/>
              </a:solidFill>
            </a:endParaRPr>
          </a:p>
          <a:p>
            <a:endParaRPr lang="en-GB" sz="2100" dirty="0" smtClean="0">
              <a:solidFill>
                <a:srgbClr val="FF0000"/>
              </a:solidFill>
            </a:endParaRPr>
          </a:p>
          <a:p>
            <a:pPr>
              <a:buFont typeface="Wingdings 2"/>
              <a:buNone/>
            </a:pPr>
            <a:endParaRPr lang="en-GB" sz="21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95536" y="5363924"/>
            <a:ext cx="4464496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</a:t>
            </a:r>
            <a:r>
              <a:rPr lang="en-US" sz="3200" b="1" u="sng" dirty="0" smtClean="0"/>
              <a:t>SPECIFIC IMMUNE RESPONSE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7809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Some Key Words We’ll Come Across</a:t>
            </a:r>
            <a:r>
              <a:rPr lang="en-US" sz="3600" dirty="0" smtClean="0"/>
              <a:t>…</a:t>
            </a:r>
            <a:endParaRPr lang="en-GB" sz="3600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r>
              <a:rPr lang="en-GB" sz="2500" dirty="0" smtClean="0"/>
              <a:t>Antigens</a:t>
            </a:r>
          </a:p>
          <a:p>
            <a:r>
              <a:rPr lang="en-GB" sz="2500" dirty="0" smtClean="0"/>
              <a:t>Antibodies</a:t>
            </a:r>
          </a:p>
          <a:p>
            <a:r>
              <a:rPr lang="en-GB" sz="2500" dirty="0" smtClean="0"/>
              <a:t>Cytokine</a:t>
            </a:r>
          </a:p>
          <a:p>
            <a:r>
              <a:rPr lang="en-GB" sz="2500" dirty="0" smtClean="0"/>
              <a:t>Immunity</a:t>
            </a:r>
          </a:p>
          <a:p>
            <a:r>
              <a:rPr lang="en-GB" sz="2500" dirty="0" smtClean="0"/>
              <a:t>Interferon</a:t>
            </a:r>
          </a:p>
          <a:p>
            <a:r>
              <a:rPr lang="en-GB" sz="2500" dirty="0"/>
              <a:t>Lymphocyte (B &amp; T)</a:t>
            </a:r>
          </a:p>
          <a:p>
            <a:r>
              <a:rPr lang="en-GB" sz="2500" dirty="0" smtClean="0"/>
              <a:t>Lysosome</a:t>
            </a:r>
          </a:p>
          <a:p>
            <a:r>
              <a:rPr lang="en-GB" sz="2500" dirty="0" smtClean="0"/>
              <a:t>Macrophage</a:t>
            </a:r>
          </a:p>
          <a:p>
            <a:r>
              <a:rPr lang="en-GB" sz="2500" dirty="0" smtClean="0"/>
              <a:t>Memory Cells</a:t>
            </a:r>
          </a:p>
          <a:p>
            <a:r>
              <a:rPr lang="en-GB" sz="2500" dirty="0" smtClean="0"/>
              <a:t>Phagocyte</a:t>
            </a:r>
          </a:p>
          <a:p>
            <a:r>
              <a:rPr lang="en-GB" sz="2500" dirty="0" smtClean="0"/>
              <a:t>Plasma Cells</a:t>
            </a:r>
          </a:p>
          <a:p>
            <a:r>
              <a:rPr lang="en-GB" sz="2500" dirty="0" smtClean="0"/>
              <a:t>Receptor</a:t>
            </a:r>
          </a:p>
          <a:p>
            <a:endParaRPr lang="en-GB" sz="2500" dirty="0" smtClean="0"/>
          </a:p>
        </p:txBody>
      </p:sp>
      <p:sp>
        <p:nvSpPr>
          <p:cNvPr id="1026" name="AutoShape 2" descr="http://patienttalk.org/wp-content/uploads/2013/07/A-balanced-die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211960" y="2852936"/>
            <a:ext cx="4104456" cy="1200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How many of these do you already know the definition of?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148064" y="2060848"/>
            <a:ext cx="3384376" cy="273630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Body</a:t>
            </a:r>
            <a:endParaRPr lang="en-US" sz="36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78098"/>
          </a:xfrm>
        </p:spPr>
        <p:txBody>
          <a:bodyPr>
            <a:noAutofit/>
          </a:bodyPr>
          <a:lstStyle/>
          <a:p>
            <a:r>
              <a:rPr lang="en-GB" sz="3600" dirty="0" smtClean="0"/>
              <a:t>The Immune Response</a:t>
            </a:r>
            <a:endParaRPr lang="en-GB" sz="3600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Sooner or later, pathogens will enter our body</a:t>
            </a:r>
            <a:r>
              <a:rPr lang="en-US" sz="2400" dirty="0" smtClean="0"/>
              <a:t>…</a:t>
            </a:r>
          </a:p>
          <a:p>
            <a:endParaRPr lang="en-US" sz="2400" b="1" u="sng" dirty="0"/>
          </a:p>
          <a:p>
            <a:endParaRPr lang="en-US" sz="2400" b="1" u="sng" dirty="0" smtClean="0"/>
          </a:p>
          <a:p>
            <a:endParaRPr lang="en-US" sz="2400" b="1" u="sng" dirty="0"/>
          </a:p>
          <a:p>
            <a:endParaRPr lang="en-US" sz="2400" b="1" u="sng" dirty="0" smtClean="0"/>
          </a:p>
          <a:p>
            <a:endParaRPr lang="en-US" sz="2400" b="1" u="sng" dirty="0"/>
          </a:p>
          <a:p>
            <a:endParaRPr lang="en-US" sz="2400" b="1" u="sng" dirty="0" smtClean="0"/>
          </a:p>
          <a:p>
            <a:endParaRPr lang="en-US" sz="2400" b="1" u="sng" dirty="0"/>
          </a:p>
          <a:p>
            <a:endParaRPr lang="en-US" sz="2400" b="1" u="sng" dirty="0" smtClean="0"/>
          </a:p>
          <a:p>
            <a:endParaRPr lang="en-US" sz="2400" b="1" u="sng" dirty="0"/>
          </a:p>
          <a:p>
            <a:r>
              <a:rPr lang="en-US" sz="2400" dirty="0" smtClean="0"/>
              <a:t>This kick starts the immune response.</a:t>
            </a:r>
          </a:p>
          <a:p>
            <a:r>
              <a:rPr lang="en-US" sz="2400" dirty="0" smtClean="0"/>
              <a:t>It is </a:t>
            </a:r>
            <a:r>
              <a:rPr lang="en-US" sz="2400" b="1" i="1" dirty="0" err="1" smtClean="0"/>
              <a:t>specfic</a:t>
            </a:r>
            <a:r>
              <a:rPr lang="en-US" sz="2400" b="1" i="1" dirty="0" smtClean="0"/>
              <a:t> </a:t>
            </a:r>
            <a:r>
              <a:rPr lang="en-US" sz="2400" dirty="0" smtClean="0"/>
              <a:t>to the invading pathogen. </a:t>
            </a:r>
          </a:p>
          <a:p>
            <a:pPr marL="36576" indent="0">
              <a:buNone/>
            </a:pPr>
            <a:endParaRPr lang="en-GB" sz="2400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1026" name="AutoShape 2" descr="http://patienttalk.org/wp-content/uploads/2013/07/A-balanced-die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 rot="16200000">
            <a:off x="2771800" y="3140968"/>
            <a:ext cx="3240360" cy="5040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Primary/Secondary </a:t>
            </a:r>
            <a:r>
              <a:rPr lang="en-US" dirty="0" err="1" smtClean="0"/>
              <a:t>Defences</a:t>
            </a:r>
            <a:endParaRPr lang="en-US" dirty="0"/>
          </a:p>
        </p:txBody>
      </p:sp>
      <p:sp>
        <p:nvSpPr>
          <p:cNvPr id="3" name="Cloud 2"/>
          <p:cNvSpPr/>
          <p:nvPr/>
        </p:nvSpPr>
        <p:spPr>
          <a:xfrm rot="19849159">
            <a:off x="696362" y="2371616"/>
            <a:ext cx="1504776" cy="737335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Pathogen!</a:t>
            </a:r>
            <a:endParaRPr lang="en-US" sz="1400" dirty="0"/>
          </a:p>
        </p:txBody>
      </p:sp>
      <p:sp>
        <p:nvSpPr>
          <p:cNvPr id="9" name="Cloud 8"/>
          <p:cNvSpPr/>
          <p:nvPr/>
        </p:nvSpPr>
        <p:spPr>
          <a:xfrm rot="2161846">
            <a:off x="2196655" y="3080964"/>
            <a:ext cx="1504776" cy="737335"/>
          </a:xfrm>
          <a:prstGeom prst="cloud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Pathogen!</a:t>
            </a:r>
            <a:endParaRPr lang="en-US" sz="1400" dirty="0"/>
          </a:p>
        </p:txBody>
      </p:sp>
      <p:sp>
        <p:nvSpPr>
          <p:cNvPr id="10" name="Cloud 9"/>
          <p:cNvSpPr/>
          <p:nvPr/>
        </p:nvSpPr>
        <p:spPr>
          <a:xfrm rot="21194079">
            <a:off x="721759" y="3803100"/>
            <a:ext cx="1504776" cy="737335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Pathogen!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998 -0.06708 L 0.09893 -0.07495 " pathEditMode="relative" ptsTypes="AAA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817 -0.06107 L 0.13137 0.01758 " pathEditMode="relative" ptsTypes="A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515 -0.04927 L 0.42693 0.01365 " pathEditMode="relative" ptsTypes="AAA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P spid="3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Immune Response – </a:t>
            </a:r>
            <a:br>
              <a:rPr lang="en-US" dirty="0" smtClean="0"/>
            </a:br>
            <a:r>
              <a:rPr lang="en-US" dirty="0" smtClean="0"/>
              <a:t>In Detail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562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78098"/>
          </a:xfrm>
        </p:spPr>
        <p:txBody>
          <a:bodyPr>
            <a:noAutofit/>
          </a:bodyPr>
          <a:lstStyle/>
          <a:p>
            <a:r>
              <a:rPr lang="en-GB" sz="4100" dirty="0" smtClean="0"/>
              <a:t>Detection of the Pathogen</a:t>
            </a:r>
            <a:endParaRPr lang="en-GB" sz="4100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r>
              <a:rPr lang="en-GB" sz="2300" dirty="0"/>
              <a:t>Pathogens have </a:t>
            </a:r>
            <a:r>
              <a:rPr lang="en-GB" sz="2300" b="1" u="sng" dirty="0">
                <a:solidFill>
                  <a:srgbClr val="FF6600"/>
                </a:solidFill>
              </a:rPr>
              <a:t>antigens</a:t>
            </a:r>
            <a:r>
              <a:rPr lang="en-GB" sz="2300" dirty="0"/>
              <a:t> on </a:t>
            </a:r>
            <a:r>
              <a:rPr lang="en-GB" sz="2300" dirty="0" smtClean="0"/>
              <a:t>their</a:t>
            </a:r>
            <a:r>
              <a:rPr lang="en-GB" sz="2300" dirty="0" smtClean="0"/>
              <a:t> </a:t>
            </a:r>
            <a:r>
              <a:rPr lang="en-GB" sz="2300" dirty="0"/>
              <a:t>surface.</a:t>
            </a:r>
          </a:p>
          <a:p>
            <a:r>
              <a:rPr lang="en-GB" sz="2300" dirty="0" smtClean="0"/>
              <a:t>The antigens trigger the specific immune res</a:t>
            </a:r>
            <a:r>
              <a:rPr lang="en-GB" sz="2300" dirty="0" smtClean="0">
                <a:effectLst/>
              </a:rPr>
              <a:t>ponse.</a:t>
            </a:r>
          </a:p>
        </p:txBody>
      </p:sp>
      <p:sp>
        <p:nvSpPr>
          <p:cNvPr id="1026" name="AutoShape 2" descr="http://patienttalk.org/wp-content/uploads/2013/07/A-balanced-die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 descr="Screen Shot 2014-02-26 at 19.16.0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204864"/>
            <a:ext cx="4508500" cy="1397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55976" y="357301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Bacterial cell with antigens on its surface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348880"/>
            <a:ext cx="3672408" cy="1261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dirty="0" smtClean="0">
                <a:solidFill>
                  <a:srgbClr val="FF8000"/>
                </a:solidFill>
              </a:rPr>
              <a:t>Antigens have a </a:t>
            </a:r>
            <a:r>
              <a:rPr lang="en-US" sz="1900" i="1" dirty="0" smtClean="0">
                <a:solidFill>
                  <a:srgbClr val="FF8000"/>
                </a:solidFill>
              </a:rPr>
              <a:t>specific shape</a:t>
            </a:r>
            <a:r>
              <a:rPr lang="en-US" sz="1900" b="1" i="1" dirty="0" smtClean="0">
                <a:solidFill>
                  <a:srgbClr val="FF8000"/>
                </a:solidFill>
              </a:rPr>
              <a:t>.</a:t>
            </a:r>
          </a:p>
          <a:p>
            <a:pPr algn="ctr"/>
            <a:endParaRPr lang="en-US" sz="1900" b="1" i="1" dirty="0">
              <a:solidFill>
                <a:srgbClr val="FF8000"/>
              </a:solidFill>
            </a:endParaRPr>
          </a:p>
          <a:p>
            <a:pPr algn="ctr"/>
            <a:r>
              <a:rPr lang="en-US" sz="1900" dirty="0" smtClean="0">
                <a:solidFill>
                  <a:srgbClr val="FF8000"/>
                </a:solidFill>
              </a:rPr>
              <a:t>They are usually a </a:t>
            </a:r>
            <a:r>
              <a:rPr lang="en-US" sz="1900" b="1" dirty="0" smtClean="0">
                <a:solidFill>
                  <a:srgbClr val="FF8000"/>
                </a:solidFill>
              </a:rPr>
              <a:t>protein </a:t>
            </a:r>
            <a:r>
              <a:rPr lang="en-US" sz="1900" dirty="0" smtClean="0">
                <a:solidFill>
                  <a:srgbClr val="FF8000"/>
                </a:solidFill>
              </a:rPr>
              <a:t>or </a:t>
            </a:r>
            <a:r>
              <a:rPr lang="en-US" sz="1900" b="1" dirty="0" smtClean="0">
                <a:solidFill>
                  <a:srgbClr val="FF8000"/>
                </a:solidFill>
              </a:rPr>
              <a:t>glycoprotein</a:t>
            </a:r>
            <a:r>
              <a:rPr lang="en-US" sz="1900" dirty="0" smtClean="0">
                <a:solidFill>
                  <a:srgbClr val="FF8000"/>
                </a:solidFill>
              </a:rPr>
              <a:t>.</a:t>
            </a:r>
            <a:endParaRPr lang="en-US" sz="1900" dirty="0">
              <a:solidFill>
                <a:srgbClr val="FF8000"/>
              </a:solidFill>
            </a:endParaRP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251520" y="4221088"/>
            <a:ext cx="8568952" cy="23762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300" dirty="0" smtClean="0"/>
              <a:t>Antigens on a pathogen are recognised as </a:t>
            </a:r>
            <a:r>
              <a:rPr lang="en-GB" sz="23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foreign</a:t>
            </a:r>
            <a:r>
              <a:rPr lang="en-GB" sz="2300" dirty="0" smtClean="0"/>
              <a:t>.</a:t>
            </a:r>
          </a:p>
          <a:p>
            <a:r>
              <a:rPr lang="en-GB" sz="2300" dirty="0" smtClean="0"/>
              <a:t>The cells in the body responsible for detecting the antigens on the pathogens are: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568" y="5661248"/>
            <a:ext cx="3096344" cy="8640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B</a:t>
            </a:r>
            <a:r>
              <a:rPr lang="en-US" sz="3200" dirty="0"/>
              <a:t> Lymphocytes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36096" y="5661248"/>
            <a:ext cx="3096344" cy="8640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T</a:t>
            </a:r>
            <a:r>
              <a:rPr lang="en-US" sz="3200" dirty="0" smtClean="0"/>
              <a:t> </a:t>
            </a:r>
            <a:r>
              <a:rPr lang="en-US" sz="3200" dirty="0"/>
              <a:t>Lymphocytes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11960" y="5517232"/>
            <a:ext cx="792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&amp;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11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78098"/>
          </a:xfrm>
        </p:spPr>
        <p:txBody>
          <a:bodyPr>
            <a:noAutofit/>
          </a:bodyPr>
          <a:lstStyle/>
          <a:p>
            <a:r>
              <a:rPr lang="en-GB" sz="4100" dirty="0" smtClean="0"/>
              <a:t>B Lymphocytes &amp; T Lymphocytes</a:t>
            </a:r>
            <a:endParaRPr lang="en-GB" sz="4100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r>
              <a:rPr lang="en-GB" sz="2300" dirty="0" smtClean="0">
                <a:solidFill>
                  <a:srgbClr val="F7DF56"/>
                </a:solidFill>
              </a:rPr>
              <a:t>B &amp; T </a:t>
            </a:r>
            <a:r>
              <a:rPr lang="en-GB" sz="2300" b="1" dirty="0" smtClean="0">
                <a:solidFill>
                  <a:srgbClr val="F7DF56"/>
                </a:solidFill>
              </a:rPr>
              <a:t>lymphocytes </a:t>
            </a:r>
            <a:r>
              <a:rPr lang="en-GB" sz="2300" dirty="0" smtClean="0"/>
              <a:t>patrol the body for foreign antigens.</a:t>
            </a:r>
          </a:p>
          <a:p>
            <a:r>
              <a:rPr lang="en-GB" sz="2300" dirty="0" smtClean="0">
                <a:effectLst/>
              </a:rPr>
              <a:t>They have </a:t>
            </a:r>
            <a:r>
              <a:rPr lang="en-GB" sz="2300" u="sng" dirty="0" smtClean="0">
                <a:solidFill>
                  <a:srgbClr val="F7DF56"/>
                </a:solidFill>
                <a:effectLst/>
              </a:rPr>
              <a:t>receptors</a:t>
            </a:r>
            <a:r>
              <a:rPr lang="en-GB" sz="2300" dirty="0">
                <a:solidFill>
                  <a:srgbClr val="F7DF56"/>
                </a:solidFill>
                <a:effectLst/>
              </a:rPr>
              <a:t> </a:t>
            </a:r>
            <a:r>
              <a:rPr lang="en-GB" sz="2300" dirty="0" smtClean="0">
                <a:effectLst/>
              </a:rPr>
              <a:t>in their membranes that are complementary to foreign antigens.</a:t>
            </a:r>
          </a:p>
        </p:txBody>
      </p:sp>
      <p:sp>
        <p:nvSpPr>
          <p:cNvPr id="1026" name="AutoShape 2" descr="http://patienttalk.org/wp-content/uploads/2013/07/A-balanced-die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5" name="Group 14"/>
          <p:cNvGrpSpPr/>
          <p:nvPr/>
        </p:nvGrpSpPr>
        <p:grpSpPr>
          <a:xfrm rot="20432175">
            <a:off x="539552" y="2564904"/>
            <a:ext cx="1901545" cy="1973087"/>
            <a:chOff x="539552" y="2564904"/>
            <a:chExt cx="1901545" cy="1973087"/>
          </a:xfrm>
        </p:grpSpPr>
        <p:sp>
          <p:nvSpPr>
            <p:cNvPr id="16" name="Pie 15"/>
            <p:cNvSpPr/>
            <p:nvPr/>
          </p:nvSpPr>
          <p:spPr>
            <a:xfrm rot="2250039">
              <a:off x="1937041" y="2666248"/>
              <a:ext cx="504056" cy="504056"/>
            </a:xfrm>
            <a:prstGeom prst="pie">
              <a:avLst>
                <a:gd name="adj1" fmla="val 18712516"/>
                <a:gd name="adj2" fmla="val 16200000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Pie 16"/>
            <p:cNvSpPr/>
            <p:nvPr/>
          </p:nvSpPr>
          <p:spPr>
            <a:xfrm rot="10379467">
              <a:off x="928461" y="4033935"/>
              <a:ext cx="504056" cy="504056"/>
            </a:xfrm>
            <a:prstGeom prst="pie">
              <a:avLst>
                <a:gd name="adj1" fmla="val 18712516"/>
                <a:gd name="adj2" fmla="val 16200000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17842395">
              <a:off x="555203" y="2580555"/>
              <a:ext cx="504056" cy="504056"/>
            </a:xfrm>
            <a:prstGeom prst="pie">
              <a:avLst>
                <a:gd name="adj1" fmla="val 18712516"/>
                <a:gd name="adj2" fmla="val 16200000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9552" y="2564904"/>
              <a:ext cx="1800200" cy="172819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b="1" dirty="0"/>
                <a:t>B</a:t>
              </a:r>
              <a:endParaRPr lang="en-US" sz="8000" b="1" dirty="0"/>
            </a:p>
          </p:txBody>
        </p:sp>
      </p:grpSp>
      <p:grpSp>
        <p:nvGrpSpPr>
          <p:cNvPr id="21" name="Group 20"/>
          <p:cNvGrpSpPr/>
          <p:nvPr/>
        </p:nvGrpSpPr>
        <p:grpSpPr>
          <a:xfrm rot="2365484">
            <a:off x="1187624" y="4725144"/>
            <a:ext cx="1901546" cy="1973086"/>
            <a:chOff x="1187624" y="4725144"/>
            <a:chExt cx="1901546" cy="1973086"/>
          </a:xfrm>
        </p:grpSpPr>
        <p:sp>
          <p:nvSpPr>
            <p:cNvPr id="18" name="Pie 17"/>
            <p:cNvSpPr/>
            <p:nvPr/>
          </p:nvSpPr>
          <p:spPr>
            <a:xfrm rot="2250039">
              <a:off x="2585114" y="4826487"/>
              <a:ext cx="504056" cy="504056"/>
            </a:xfrm>
            <a:prstGeom prst="pie">
              <a:avLst>
                <a:gd name="adj1" fmla="val 18712516"/>
                <a:gd name="adj2" fmla="val 162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9" name="Pie 18"/>
            <p:cNvSpPr/>
            <p:nvPr/>
          </p:nvSpPr>
          <p:spPr>
            <a:xfrm rot="10379467">
              <a:off x="1576534" y="6194174"/>
              <a:ext cx="504056" cy="504056"/>
            </a:xfrm>
            <a:prstGeom prst="pie">
              <a:avLst>
                <a:gd name="adj1" fmla="val 18712516"/>
                <a:gd name="adj2" fmla="val 162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" name="Pie 19"/>
            <p:cNvSpPr/>
            <p:nvPr/>
          </p:nvSpPr>
          <p:spPr>
            <a:xfrm rot="17842395">
              <a:off x="1203276" y="4740794"/>
              <a:ext cx="504056" cy="504056"/>
            </a:xfrm>
            <a:prstGeom prst="pie">
              <a:avLst>
                <a:gd name="adj1" fmla="val 18712516"/>
                <a:gd name="adj2" fmla="val 162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187624" y="4725144"/>
              <a:ext cx="1800200" cy="172819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b="1" dirty="0" smtClean="0"/>
                <a:t>T</a:t>
              </a:r>
              <a:endParaRPr lang="en-US" sz="8000" b="1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411760" y="393305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receptors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2" idx="0"/>
            <a:endCxn id="16" idx="0"/>
          </p:cNvCxnSpPr>
          <p:nvPr/>
        </p:nvCxnSpPr>
        <p:spPr>
          <a:xfrm flipH="1" flipV="1">
            <a:off x="2177801" y="2799666"/>
            <a:ext cx="882031" cy="11333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131840" y="4365104"/>
            <a:ext cx="72008" cy="11521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7"/>
          <p:cNvSpPr txBox="1">
            <a:spLocks/>
          </p:cNvSpPr>
          <p:nvPr/>
        </p:nvSpPr>
        <p:spPr>
          <a:xfrm>
            <a:off x="3851920" y="2492896"/>
            <a:ext cx="5112568" cy="41764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300" dirty="0" smtClean="0"/>
              <a:t>The B &amp; T lymphocytes with the </a:t>
            </a:r>
            <a:r>
              <a:rPr lang="en-GB" sz="2300" b="1" u="sng" dirty="0" smtClean="0">
                <a:solidFill>
                  <a:srgbClr val="F7DF56"/>
                </a:solidFill>
              </a:rPr>
              <a:t>correct receptors</a:t>
            </a:r>
            <a:r>
              <a:rPr lang="en-GB" sz="2300" dirty="0" smtClean="0"/>
              <a:t> must bind to the antigens for the immune response to start.</a:t>
            </a:r>
          </a:p>
          <a:p>
            <a:r>
              <a:rPr lang="en-GB" sz="2300" dirty="0" smtClean="0">
                <a:effectLst/>
              </a:rPr>
              <a:t>There are only a few of the correct B &amp; T cells.</a:t>
            </a:r>
          </a:p>
          <a:p>
            <a:endParaRPr lang="en-GB" sz="2300" dirty="0" smtClean="0">
              <a:solidFill>
                <a:schemeClr val="accent2">
                  <a:lumMod val="60000"/>
                  <a:lumOff val="40000"/>
                </a:schemeClr>
              </a:solidFill>
              <a:effectLst/>
            </a:endParaRPr>
          </a:p>
          <a:p>
            <a:r>
              <a:rPr lang="en-GB" sz="23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How can the B &amp; T lymphocytes with correct receptors be helped in finding the antigens?</a:t>
            </a:r>
          </a:p>
        </p:txBody>
      </p:sp>
    </p:spTree>
    <p:extLst>
      <p:ext uri="{BB962C8B-B14F-4D97-AF65-F5344CB8AC3E}">
        <p14:creationId xmlns="" xmlns:p14="http://schemas.microsoft.com/office/powerpoint/2010/main" val="229516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517</TotalTime>
  <Words>994</Words>
  <Application>Microsoft Office PowerPoint</Application>
  <PresentationFormat>On-screen Show (4:3)</PresentationFormat>
  <Paragraphs>199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Technic</vt:lpstr>
      <vt:lpstr>Lesson 7 The Specific Immune Response</vt:lpstr>
      <vt:lpstr>Slide 2</vt:lpstr>
      <vt:lpstr>Starter Question</vt:lpstr>
      <vt:lpstr>An Intro to the Immune Response</vt:lpstr>
      <vt:lpstr>Some Key Words We’ll Come Across…</vt:lpstr>
      <vt:lpstr>The Immune Response</vt:lpstr>
      <vt:lpstr>The Immune Response –  In Detail</vt:lpstr>
      <vt:lpstr>Detection of the Pathogen</vt:lpstr>
      <vt:lpstr>B Lymphocytes &amp; T Lymphocytes</vt:lpstr>
      <vt:lpstr>Presentation of the Antigens</vt:lpstr>
      <vt:lpstr>Slide 11</vt:lpstr>
      <vt:lpstr>Clonal Selection &amp; Expansion</vt:lpstr>
      <vt:lpstr>Differentiation of B &amp; T Lymphocytes</vt:lpstr>
      <vt:lpstr>What do T Lymphocytes differentiate into?</vt:lpstr>
      <vt:lpstr>Slide 15</vt:lpstr>
      <vt:lpstr>What do B Lymphocytes differentiate into? </vt:lpstr>
      <vt:lpstr>This all takes time...</vt:lpstr>
      <vt:lpstr>This all takes time...</vt:lpstr>
      <vt:lpstr>Plenary Questions</vt:lpstr>
      <vt:lpstr>Slide 20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Nutrition, Diet &amp; CHD</dc:title>
  <dc:creator>Varinder Singh</dc:creator>
  <cp:lastModifiedBy>Varinder Singh</cp:lastModifiedBy>
  <cp:revision>40</cp:revision>
  <dcterms:created xsi:type="dcterms:W3CDTF">2014-02-11T19:35:20Z</dcterms:created>
  <dcterms:modified xsi:type="dcterms:W3CDTF">2014-02-27T15:42:07Z</dcterms:modified>
</cp:coreProperties>
</file>