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3" r:id="rId16"/>
    <p:sldId id="27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Resources/Brainpops%20used/brainpop%20sound.sw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tfi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609850"/>
            <a:ext cx="3352800" cy="4248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1"/>
            <a:ext cx="8229600" cy="121444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Can you work out today’s topic from Bat Fink’s </a:t>
            </a:r>
          </a:p>
          <a:p>
            <a:pPr>
              <a:buNone/>
            </a:pPr>
            <a:r>
              <a:rPr lang="en-GB" dirty="0" smtClean="0"/>
              <a:t>clue?</a:t>
            </a:r>
            <a:endParaRPr lang="en-GB" dirty="0"/>
          </a:p>
        </p:txBody>
      </p:sp>
      <p:pic>
        <p:nvPicPr>
          <p:cNvPr id="5" name="Picture 4" descr="Brick_W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00240"/>
            <a:ext cx="1000100" cy="485776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 rot="16048453">
            <a:off x="1072334" y="1283005"/>
            <a:ext cx="4187786" cy="483094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571604" y="250030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PHEW! I’d be lost without my echo location.  </a:t>
            </a:r>
          </a:p>
          <a:p>
            <a:endParaRPr lang="en-GB" b="1" dirty="0" smtClean="0">
              <a:latin typeface="Comic Sans MS" pitchFamily="66" charset="0"/>
            </a:endParaRPr>
          </a:p>
          <a:p>
            <a:r>
              <a:rPr lang="en-GB" b="1" dirty="0" smtClean="0">
                <a:latin typeface="Comic Sans MS" pitchFamily="66" charset="0"/>
              </a:rPr>
              <a:t>Looking at that brick wall, it’s lucky I got it checked out... otherwise, I, Bat Fink, would have become a </a:t>
            </a:r>
            <a:r>
              <a:rPr lang="en-GB" b="1" dirty="0" err="1" smtClean="0">
                <a:latin typeface="Comic Sans MS" pitchFamily="66" charset="0"/>
              </a:rPr>
              <a:t>finkment</a:t>
            </a:r>
            <a:r>
              <a:rPr lang="en-GB" b="1" dirty="0" smtClean="0">
                <a:latin typeface="Comic Sans MS" pitchFamily="66" charset="0"/>
              </a:rPr>
              <a:t> of your imagination!</a:t>
            </a:r>
            <a:endParaRPr lang="en-GB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Some definitions…</a:t>
            </a:r>
          </a:p>
        </p:txBody>
      </p:sp>
      <p:pic>
        <p:nvPicPr>
          <p:cNvPr id="24579" name="Picture 3" descr="transverse waves"/>
          <p:cNvPicPr>
            <a:picLocks noChangeAspect="1" noChangeArrowheads="1"/>
          </p:cNvPicPr>
          <p:nvPr/>
        </p:nvPicPr>
        <p:blipFill>
          <a:blip r:embed="rId2" cstate="print"/>
          <a:srcRect t="9525" r="4449" b="4762"/>
          <a:stretch>
            <a:fillRect/>
          </a:stretch>
        </p:blipFill>
        <p:spPr bwMode="auto">
          <a:xfrm>
            <a:off x="228600" y="2514600"/>
            <a:ext cx="8686800" cy="919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24580" name="Picture 4" descr="Logitudinal waves"/>
          <p:cNvPicPr>
            <a:picLocks noChangeAspect="1" noChangeArrowheads="1"/>
          </p:cNvPicPr>
          <p:nvPr/>
        </p:nvPicPr>
        <p:blipFill>
          <a:blip r:embed="rId3" cstate="print"/>
          <a:srcRect t="19048" r="1077" b="14285"/>
          <a:stretch>
            <a:fillRect/>
          </a:stretch>
        </p:blipFill>
        <p:spPr bwMode="auto">
          <a:xfrm>
            <a:off x="0" y="5868988"/>
            <a:ext cx="914400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685800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 dirty="0">
                <a:latin typeface="Comic Sans MS" pitchFamily="66" charset="0"/>
              </a:rPr>
              <a:t>Transverse waves</a:t>
            </a:r>
            <a:r>
              <a:rPr lang="en-GB" sz="2400" dirty="0">
                <a:latin typeface="Comic Sans MS" pitchFamily="66" charset="0"/>
              </a:rPr>
              <a:t> are when the displacement is at right angles to the direction of the wave…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3886200"/>
            <a:ext cx="3429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i="1" dirty="0">
                <a:latin typeface="Comic Sans MS" pitchFamily="66" charset="0"/>
              </a:rPr>
              <a:t>Longitudinal waves</a:t>
            </a:r>
            <a:r>
              <a:rPr lang="en-GB" sz="2400" dirty="0">
                <a:latin typeface="Comic Sans MS" pitchFamily="66" charset="0"/>
              </a:rPr>
              <a:t> are when the displacement is parallel  to the direction of the wave…</a:t>
            </a:r>
          </a:p>
        </p:txBody>
      </p:sp>
      <p:pic>
        <p:nvPicPr>
          <p:cNvPr id="24583" name="Picture 7" descr="Twave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563" y="762000"/>
            <a:ext cx="553243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Lwave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60738" y="4038600"/>
            <a:ext cx="578326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8148" y="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2900"/>
            <a:ext cx="8229600" cy="838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Remember these definitions?…</a:t>
            </a:r>
          </a:p>
        </p:txBody>
      </p:sp>
      <p:pic>
        <p:nvPicPr>
          <p:cNvPr id="23555" name="Picture 3" descr="amplitude of w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3543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342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omic Sans MS" pitchFamily="66" charset="0"/>
              </a:rPr>
              <a:t>1) Amplitude</a:t>
            </a:r>
            <a:r>
              <a:rPr lang="en-GB" sz="2400" dirty="0">
                <a:latin typeface="Comic Sans MS" pitchFamily="66" charset="0"/>
              </a:rPr>
              <a:t> – this is “how high” the wave is: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3505200"/>
            <a:ext cx="480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omic Sans MS" pitchFamily="66" charset="0"/>
              </a:rPr>
              <a:t>2)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>
                <a:latin typeface="Comic Sans MS" pitchFamily="66" charset="0"/>
              </a:rPr>
              <a:t>Wavelength (</a:t>
            </a:r>
            <a:r>
              <a:rPr lang="en-GB" sz="2400" b="1" dirty="0">
                <a:latin typeface="Comic Sans MS" pitchFamily="66" charset="0"/>
                <a:sym typeface="Symbol" pitchFamily="18" charset="2"/>
              </a:rPr>
              <a:t>)</a:t>
            </a:r>
            <a:r>
              <a:rPr lang="en-GB" sz="24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GB" sz="2400" dirty="0">
                <a:latin typeface="Comic Sans MS" pitchFamily="66" charset="0"/>
              </a:rPr>
              <a:t>– this is the distance between two corresponding points on the wave and is measured in metres:</a:t>
            </a:r>
          </a:p>
        </p:txBody>
      </p:sp>
      <p:pic>
        <p:nvPicPr>
          <p:cNvPr id="23558" name="Picture 6" descr="waveleng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81400"/>
            <a:ext cx="3543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5812713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omic Sans MS" pitchFamily="66" charset="0"/>
              </a:rPr>
              <a:t>3) Frequency</a:t>
            </a:r>
            <a:r>
              <a:rPr lang="en-GB" sz="2400" dirty="0">
                <a:latin typeface="Comic Sans MS" pitchFamily="66" charset="0"/>
              </a:rPr>
              <a:t> – this is how many waves pass by every second and is measured in Hertz (Hz)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3850" y="2492375"/>
            <a:ext cx="453548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What is the equivalent for a longitudinal wave?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3850" y="5013325"/>
            <a:ext cx="453548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What is the equivalent for a longitudinal wave?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9586" y="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9" grpId="0" autoUpdateAnimBg="0"/>
      <p:bldP spid="23560" grpId="0" animBg="1"/>
      <p:bldP spid="235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dolphin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3867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7" descr="bats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750" y="0"/>
            <a:ext cx="40322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 descr="miniultrason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35375"/>
            <a:ext cx="385127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silent-dog-whis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3357563"/>
            <a:ext cx="4105275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3995738" y="5734050"/>
            <a:ext cx="4897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So what have these images have in common?</a:t>
            </a: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539750" y="1412875"/>
            <a:ext cx="755967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Ultrasound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921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Ultrasound </a:t>
            </a:r>
            <a:r>
              <a:rPr lang="en-GB" sz="2400" dirty="0" smtClean="0">
                <a:latin typeface="Comic Sans MS" pitchFamily="66" charset="0"/>
              </a:rPr>
              <a:t>is </a:t>
            </a:r>
            <a:r>
              <a:rPr lang="en-GB" sz="2400" dirty="0">
                <a:latin typeface="Comic Sans MS" pitchFamily="66" charset="0"/>
              </a:rPr>
              <a:t>longitudinal vibrations occurring at greater than 20kHz (20,000 vibrations per second!)</a:t>
            </a:r>
          </a:p>
        </p:txBody>
      </p:sp>
      <p:pic>
        <p:nvPicPr>
          <p:cNvPr id="27654" name="Picture 6" descr="W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213100"/>
            <a:ext cx="4391025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55650" y="2179638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Now let’s look at our own ‘threshold of hearing’!</a:t>
            </a:r>
          </a:p>
        </p:txBody>
      </p:sp>
      <p:pic>
        <p:nvPicPr>
          <p:cNvPr id="27657" name="Picture 9" descr="wp-hea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22923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nutshell!</a:t>
            </a:r>
            <a:endParaRPr lang="en-GB" dirty="0"/>
          </a:p>
        </p:txBody>
      </p:sp>
      <p:pic>
        <p:nvPicPr>
          <p:cNvPr id="4" name="Content Placeholder 3" descr="Aust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15074" y="0"/>
            <a:ext cx="2946788" cy="2357430"/>
          </a:xfrm>
        </p:spPr>
      </p:pic>
      <p:sp>
        <p:nvSpPr>
          <p:cNvPr id="5" name="TextBox 4"/>
          <p:cNvSpPr txBox="1"/>
          <p:nvPr/>
        </p:nvSpPr>
        <p:spPr>
          <a:xfrm>
            <a:off x="0" y="1500175"/>
            <a:ext cx="6215074" cy="450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Ultrasound is sound of a high </a:t>
            </a:r>
            <a:r>
              <a:rPr lang="en-GB" b="1" dirty="0" smtClean="0"/>
              <a:t>frequency </a:t>
            </a:r>
            <a:r>
              <a:rPr lang="en-GB" dirty="0" smtClean="0"/>
              <a:t>than humans can hear!</a:t>
            </a:r>
          </a:p>
          <a:p>
            <a:endParaRPr lang="en-GB" b="1" dirty="0" smtClean="0"/>
          </a:p>
          <a:p>
            <a:r>
              <a:rPr lang="en-GB" dirty="0" smtClean="0"/>
              <a:t>Ultrasound has a frequency greater than 20,000Hz (20kHz)</a:t>
            </a:r>
          </a:p>
          <a:p>
            <a:endParaRPr lang="en-GB" dirty="0" smtClean="0"/>
          </a:p>
          <a:p>
            <a:r>
              <a:rPr lang="en-GB" dirty="0" smtClean="0"/>
              <a:t>Ultrasound is a </a:t>
            </a:r>
            <a:r>
              <a:rPr lang="en-GB" b="1" dirty="0" smtClean="0"/>
              <a:t>longitudinal</a:t>
            </a:r>
            <a:r>
              <a:rPr lang="en-GB" dirty="0" smtClean="0"/>
              <a:t> wave. It travels as a pressure wave that is a series of </a:t>
            </a:r>
            <a:r>
              <a:rPr lang="en-GB" b="1" dirty="0" smtClean="0"/>
              <a:t>compressions</a:t>
            </a:r>
            <a:r>
              <a:rPr lang="en-GB" dirty="0" smtClean="0"/>
              <a:t> and </a:t>
            </a:r>
            <a:r>
              <a:rPr lang="en-GB" b="1" dirty="0" smtClean="0"/>
              <a:t>rarefactions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At the centre of a compression the pressure is greater. Why?</a:t>
            </a:r>
          </a:p>
          <a:p>
            <a:endParaRPr lang="en-GB" dirty="0" smtClean="0"/>
          </a:p>
          <a:p>
            <a:r>
              <a:rPr lang="en-GB" dirty="0" smtClean="0"/>
              <a:t>At the centre of the rarefaction the pressure is smaller than when no wave is present. Why?</a:t>
            </a:r>
          </a:p>
          <a:p>
            <a:endParaRPr lang="en-GB" dirty="0" smtClean="0"/>
          </a:p>
          <a:p>
            <a:r>
              <a:rPr lang="en-GB" dirty="0" smtClean="0"/>
              <a:t>A pressure wave can only exist in a medium.</a:t>
            </a:r>
          </a:p>
          <a:p>
            <a:endParaRPr lang="en-GB" dirty="0" smtClean="0"/>
          </a:p>
          <a:p>
            <a:r>
              <a:rPr lang="en-GB" dirty="0" smtClean="0"/>
              <a:t>The denser the medium, the faster a wave travels.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342900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Particles closer together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435769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Particles further apart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600076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If a wave was to travel through steel, air and water... Which medium would the wave travel quickest in and which would it travel slowest in?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68313" y="2060575"/>
            <a:ext cx="6119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Ultrasound is a transverse wave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9750" y="4005263"/>
            <a:ext cx="7920038" cy="854075"/>
          </a:xfrm>
          <a:prstGeom prst="rect">
            <a:avLst/>
          </a:prstGeom>
          <a:noFill/>
          <a:ln w="920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If the frequency of a wave doubles, then its wavelength doubles too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11188" y="2708275"/>
            <a:ext cx="2736850" cy="10969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folHlink"/>
                </a:solidFill>
              </a:rPr>
              <a:t>A compression is a place of high pressure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052638" y="5162550"/>
            <a:ext cx="5256212" cy="427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</a:rPr>
              <a:t>Ultrasound cannot travel in a vacuum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56100" y="2708275"/>
            <a:ext cx="3889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Ultrasound is a region in the electromagnetic spectrum</a:t>
            </a:r>
          </a:p>
        </p:txBody>
      </p:sp>
      <p:sp>
        <p:nvSpPr>
          <p:cNvPr id="18440" name="Text Box 19"/>
          <p:cNvSpPr txBox="1">
            <a:spLocks noChangeArrowheads="1"/>
          </p:cNvSpPr>
          <p:nvPr/>
        </p:nvSpPr>
        <p:spPr bwMode="auto">
          <a:xfrm>
            <a:off x="642910" y="1142984"/>
            <a:ext cx="770413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/>
              <a:t>TRUE </a:t>
            </a:r>
            <a:r>
              <a:rPr lang="en-GB" sz="2800" b="1" dirty="0"/>
              <a:t>OR FALSE!</a:t>
            </a:r>
            <a:endParaRPr lang="en-GB" sz="1000" b="1" dirty="0"/>
          </a:p>
          <a:p>
            <a:pPr algn="ctr">
              <a:spcBef>
                <a:spcPct val="50000"/>
              </a:spcBef>
            </a:pPr>
            <a:r>
              <a:rPr lang="en-GB" sz="1200" dirty="0" smtClean="0"/>
              <a:t>(5 questions</a:t>
            </a:r>
            <a:r>
              <a:rPr lang="en-GB" sz="1200" dirty="0"/>
              <a:t>)</a:t>
            </a:r>
            <a:endParaRPr lang="en-GB" sz="4000" dirty="0"/>
          </a:p>
        </p:txBody>
      </p:sp>
      <p:sp>
        <p:nvSpPr>
          <p:cNvPr id="18441" name="Text Box 20"/>
          <p:cNvSpPr txBox="1">
            <a:spLocks noChangeArrowheads="1"/>
          </p:cNvSpPr>
          <p:nvPr/>
        </p:nvSpPr>
        <p:spPr bwMode="auto">
          <a:xfrm>
            <a:off x="3071802" y="214290"/>
            <a:ext cx="2857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omic Sans MS" pitchFamily="66" charset="0"/>
              </a:rPr>
              <a:t>Plenary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5929330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Higher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Justify your answer. E.g. Explain why it’s true/false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 animBg="1"/>
      <p:bldP spid="7178" grpId="0" animBg="1"/>
      <p:bldP spid="7179" grpId="0" animBg="1"/>
      <p:bldP spid="71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9750" y="4292600"/>
            <a:ext cx="7920038" cy="938719"/>
          </a:xfrm>
          <a:prstGeom prst="rect">
            <a:avLst/>
          </a:prstGeom>
          <a:noFill/>
          <a:ln w="920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200" b="1" dirty="0" smtClean="0"/>
          </a:p>
          <a:p>
            <a:pPr>
              <a:spcBef>
                <a:spcPct val="50000"/>
              </a:spcBef>
            </a:pPr>
            <a:r>
              <a:rPr lang="en-GB" sz="2200" b="1" dirty="0" smtClean="0"/>
              <a:t>What </a:t>
            </a:r>
            <a:r>
              <a:rPr lang="en-GB" sz="2200" b="1" dirty="0"/>
              <a:t>evidence could you give that light travels faster than sound?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14282" y="2565400"/>
            <a:ext cx="3133756" cy="110799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 dirty="0" smtClean="0"/>
              <a:t>What would you notice if you increased the amplitude of a light wave</a:t>
            </a:r>
            <a:endParaRPr lang="en-GB" sz="2200" b="1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14282" y="5857892"/>
            <a:ext cx="8785225" cy="427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</a:rPr>
              <a:t>Ultrasound is sound vibrating under 20,000 Hz. - True or False?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56100" y="2708275"/>
            <a:ext cx="38893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The frequency of a wave is 330Hz. How many times does it vibrate in 1 second?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643174" y="214290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dirty="0" smtClean="0">
                <a:latin typeface="Comic Sans MS" pitchFamily="66" charset="0"/>
              </a:rPr>
              <a:t>Plenary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9520" y="0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7179" grpId="0" animBg="1"/>
      <p:bldP spid="71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ultrasound</a:t>
                      </a:r>
                      <a:r>
                        <a:rPr lang="en-GB" u="none" baseline="0" dirty="0" smtClean="0"/>
                        <a:t> is a longitudinal wave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features of longitudinal</a:t>
                      </a:r>
                      <a:r>
                        <a:rPr lang="en-GB" u="none" baseline="0" dirty="0" smtClean="0"/>
                        <a:t> waves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Compare</a:t>
                      </a:r>
                      <a:r>
                        <a:rPr lang="en-GB" u="none" baseline="0" dirty="0" smtClean="0"/>
                        <a:t> the motion of particles in longitudinal and transverse physical waves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wavelength, compression</a:t>
                      </a:r>
                      <a:r>
                        <a:rPr lang="en-GB" u="none" baseline="0" dirty="0" smtClean="0"/>
                        <a:t> and rarefaction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the</a:t>
                      </a:r>
                      <a:r>
                        <a:rPr lang="en-GB" u="none" baseline="0" dirty="0" smtClean="0"/>
                        <a:t> frequency of ultrasound is above the upper threshold of human hearing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ultrasound </a:t>
            </a:r>
            <a:r>
              <a:rPr lang="en-GB" dirty="0"/>
              <a:t>• frequency • longitudinal • transverse • rarefaction • compression • wavelength •  hertz • vibrate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7: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Kristen ITC" pitchFamily="66" charset="0"/>
              </a:rPr>
              <a:t>Ultrasound 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Understand that ultrasound is a longitudinal wave with a very high frequency.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ultrasound</a:t>
                      </a:r>
                      <a:r>
                        <a:rPr lang="en-GB" u="none" baseline="0" dirty="0" smtClean="0"/>
                        <a:t> is a longitudinal wave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features of longitudinal</a:t>
                      </a:r>
                      <a:r>
                        <a:rPr lang="en-GB" u="none" baseline="0" dirty="0" smtClean="0"/>
                        <a:t> waves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Compare</a:t>
                      </a:r>
                      <a:r>
                        <a:rPr lang="en-GB" u="none" baseline="0" dirty="0" smtClean="0"/>
                        <a:t> the motion of particles in longitudinal and transverse physical waves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wavelength, compression</a:t>
                      </a:r>
                      <a:r>
                        <a:rPr lang="en-GB" u="none" baseline="0" dirty="0" smtClean="0"/>
                        <a:t> and rarefaction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the</a:t>
                      </a:r>
                      <a:r>
                        <a:rPr lang="en-GB" u="none" baseline="0" dirty="0" smtClean="0"/>
                        <a:t> frequency of ultrasound is above the upper threshold of human hearing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ultrasound </a:t>
            </a:r>
            <a:r>
              <a:rPr lang="en-GB" dirty="0"/>
              <a:t>• frequency • longitudinal • transverse • rarefaction • compression • wavelength •  hertz • vibrate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0" descr="push_button_switch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420938"/>
            <a:ext cx="13509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6786578" y="4071942"/>
            <a:ext cx="164307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Who is brave enough to push the button?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500306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If you guessed the starter right, it’s treat time.... Push the button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If you guessed the starter wrong.... It’s time for your forfeit ;-)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2627313" y="908050"/>
            <a:ext cx="410527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333375"/>
            <a:ext cx="7777163" cy="6524625"/>
            <a:chOff x="521" y="210"/>
            <a:chExt cx="4899" cy="4110"/>
          </a:xfrm>
        </p:grpSpPr>
        <p:pic>
          <p:nvPicPr>
            <p:cNvPr id="6149" name="Picture 6" descr="mgtn180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47" y="210"/>
              <a:ext cx="2990" cy="4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521" y="210"/>
              <a:ext cx="4899" cy="4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000">
                  <a:latin typeface="Comic Sans MS" pitchFamily="66" charset="0"/>
                </a:rPr>
                <a:t>All together now for a Mexican Wave….</a:t>
              </a:r>
            </a:p>
            <a:p>
              <a:pPr>
                <a:spcBef>
                  <a:spcPct val="50000"/>
                </a:spcBef>
              </a:pPr>
              <a:endParaRPr lang="en-GB" sz="1000">
                <a:latin typeface="Comic Sans MS" pitchFamily="66" charset="0"/>
              </a:endParaRPr>
            </a:p>
          </p:txBody>
        </p:sp>
      </p:grpSp>
      <p:pic>
        <p:nvPicPr>
          <p:cNvPr id="21515" name="Picture 11" descr="simulationMovi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844675"/>
            <a:ext cx="46815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PanTuning_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412875"/>
            <a:ext cx="4117975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19"/>
          <p:cNvSpPr txBox="1">
            <a:spLocks noChangeArrowheads="1"/>
          </p:cNvSpPr>
          <p:nvPr/>
        </p:nvSpPr>
        <p:spPr bwMode="auto">
          <a:xfrm>
            <a:off x="1258888" y="76517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So what causes this?</a:t>
            </a:r>
          </a:p>
        </p:txBody>
      </p:sp>
      <p:sp>
        <p:nvSpPr>
          <p:cNvPr id="7172" name="Text Box 20"/>
          <p:cNvSpPr txBox="1">
            <a:spLocks noChangeArrowheads="1"/>
          </p:cNvSpPr>
          <p:nvPr/>
        </p:nvSpPr>
        <p:spPr bwMode="auto">
          <a:xfrm rot="-1682489">
            <a:off x="1692275" y="2852738"/>
            <a:ext cx="5761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Comic Sans MS" pitchFamily="66" charset="0"/>
              </a:rPr>
              <a:t>Shall we try it out?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0" y="5516563"/>
            <a:ext cx="91440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chemeClr val="accent2"/>
                </a:solidFill>
              </a:rPr>
              <a:t>What then is the fundamental difference between the ‘</a:t>
            </a:r>
            <a:r>
              <a:rPr lang="en-GB" sz="2800" b="1" dirty="0" err="1">
                <a:solidFill>
                  <a:schemeClr val="accent2"/>
                </a:solidFill>
              </a:rPr>
              <a:t>mexican</a:t>
            </a:r>
            <a:r>
              <a:rPr lang="en-GB" sz="2800" b="1" dirty="0">
                <a:solidFill>
                  <a:schemeClr val="accent2"/>
                </a:solidFill>
              </a:rPr>
              <a:t> wave’ wave, and the ‘tuning fork’ wave?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0083E-6 C 0.00226 -0.00971 0.00695 -0.01272 0.01406 -0.01503 C 0.02222 -0.0259 0.02986 -0.03353 0.03368 -0.0488 C 0.03247 -0.06036 0.02986 -0.06892 0.02517 -0.07886 C 0.02101 -0.08765 0.01302 -0.09181 0.00695 -0.09759 C -0.00677 -0.11101 -0.02274 -0.12141 -0.03958 -0.12581 C -0.05521 -0.13622 -0.0849 -0.1376 -0.10139 -0.13899 C -0.1276 -0.14385 -0.14479 -0.14523 -0.17465 -0.14639 C -0.18837 -0.1524 -0.20243 -0.1561 -0.21684 -0.15772 C -0.25885 -0.15587 -0.27483 -0.15449 -0.31979 -0.15587 C -0.37969 -0.17137 -0.44687 -0.1635 -0.50417 -0.16512 C -0.54427 -0.16628 -0.58403 -0.16767 -0.62413 -0.16906 C -0.64167 -0.17091 -0.65868 -0.17276 -0.67604 -0.18016 C -0.68229 -0.18293 -0.69167 -0.18733 -0.69861 -0.19149 C -0.70417 -0.19519 -0.70191 -0.19611 -0.70816 -0.19889 C -0.71615 -0.20213 -0.72552 -0.2056 -0.73333 -0.20837 C -0.73802 -0.20999 -0.74757 -0.21207 -0.74757 -0.21184 C -0.76163 -0.2241 -0.77691 -0.2315 -0.79271 -0.23844 C -0.81233 -0.25971 -0.82292 -0.27752 -0.83819 -0.30412 C -0.84132 -0.321 -0.83681 -0.3025 -0.84358 -0.3173 C -0.84687 -0.324 -0.84722 -0.33256 -0.84913 -0.33973 C -0.84878 -0.35592 -0.84913 -0.37234 -0.84792 -0.38853 C -0.84635 -0.4031 -0.8191 -0.40634 -0.81267 -0.40726 C -0.80556 -0.4061 -0.79861 -0.40587 -0.79149 -0.40356 C -0.78177 -0.40009 -0.7684 -0.38945 -0.75885 -0.38275 C -0.7467 -0.37373 -0.73333 -0.35823 -0.71927 -0.35291 C -0.68229 -0.33834 -0.67604 -0.34297 -0.62413 -0.34158 C -0.58958 -0.34343 -0.55521 -0.34297 -0.52066 -0.34713 C -0.50955 -0.34852 -0.49861 -0.35499 -0.48733 -0.35846 C -0.4625 -0.36586 -0.43767 -0.37188 -0.41285 -0.3772 C -0.37326 -0.38552 -0.33542 -0.40888 -0.29566 -0.41466 C -0.28889 -0.41813 -0.28142 -0.41998 -0.27483 -0.42414 C -0.2599 -0.43339 -0.25764 -0.43918 -0.2408 -0.44103 C -0.22899 -0.44241 -0.20555 -0.44473 -0.20555 -0.44449 C -0.17483 -0.45259 -0.1684 -0.4549 -0.14358 -0.46739 C -0.15538 -0.50694 -0.14132 -0.45721 -0.15087 -0.56869 C -0.15347 -0.60222 -0.17153 -0.6635 -0.19288 -0.68686 C -0.20729 -0.70236 -0.225 -0.71276 -0.2408 -0.72433 C -0.25608 -0.73543 -0.2717 -0.75 -0.28889 -0.75624 C -0.29774 -0.75948 -0.30764 -0.75856 -0.31684 -0.75994 C -0.32708 -0.75879 -0.33785 -0.75925 -0.34774 -0.75624 C -0.36528 -0.75092 -0.38003 -0.73728 -0.39427 -0.72433 C -0.41667 -0.72803 -0.43802 -0.73751 -0.46059 -0.74121 C -0.4658 -0.74306 -0.47083 -0.74584 -0.47621 -0.74676 C -0.4901 -0.74954 -0.51823 -0.75254 -0.51823 -0.75231 C -0.53559 -0.75185 -0.55295 -0.75185 -0.57014 -0.75069 C -0.59201 -0.74931 -0.61337 -0.74214 -0.63507 -0.73936 C -0.65347 -0.74237 -0.66979 -0.74144 -0.68611 -0.75254 C -0.6901 -0.76202 -0.69566 -0.76827 -0.70121 -0.77683 C -0.71615 -0.7988 -0.72535 -0.81429 -0.74653 -0.82562 C -0.75885 -0.83233 -0.77153 -0.83603 -0.78437 -0.84066 C -0.80851 -0.84944 -0.78281 -0.84412 -0.80677 -0.84806 C -0.83125 -0.84366 -0.84132 -0.84251 -0.86059 -0.82747 C -0.87344 -0.80805 -0.88437 -0.79116 -0.8941 -0.76943 C -0.91042 -0.73381 -0.91528 -0.68779 -0.91962 -0.64732 C -0.91892 -0.63182 -0.91823 -0.6161 -0.91667 -0.6006 C -0.91319 -0.56267 -0.87934 -0.50532 -0.85347 -0.48797 C -0.84062 -0.47942 -0.82535 -0.47502 -0.81111 -0.47294 C -0.79983 -0.47132 -0.77743 -0.46924 -0.77743 -0.46901 C -0.76198 -0.4704 -0.73108 -0.47017 -0.71285 -0.47849 C -0.7066 -0.48127 -0.70174 -0.48659 -0.69566 -0.48982 C -0.66337 -0.50786 -0.63073 -0.52544 -0.59844 -0.54232 C -0.58038 -0.5518 -0.55208 -0.56105 -0.53246 -0.56684 C -0.52708 -0.56822 -0.52205 -0.56961 -0.51684 -0.57054 C -0.50816 -0.57215 -0.49167 -0.57424 -0.49167 -0.574 C -0.48038 -0.57308 -0.46858 -0.57424 -0.45781 -0.57054 C -0.44983 -0.56776 -0.44878 -0.54255 -0.44792 -0.53492 C -0.44878 -0.52498 -0.45104 -0.47872 -0.45642 -0.46161 C -0.45868 -0.45351 -0.46319 -0.44704 -0.46632 -0.43918 C -0.47847 -0.4068 -0.4717 -0.41443 -0.48611 -0.38853 C -0.49149 -0.37881 -0.49792 -0.37072 -0.5026 -0.36031 C -0.50417 -0.35731 -0.50486 -0.35338 -0.50712 -0.35106 C -0.5184 -0.33719 -0.53871 -0.33302 -0.55347 -0.33025 C -0.56996 -0.3321 -0.58646 -0.33326 -0.60295 -0.33603 C -0.62604 -0.34019 -0.64774 -0.35823 -0.66892 -0.3698 C -0.68628 -0.37951 -0.7066 -0.3883 -0.72083 -0.40726 C -0.76163 -0.46138 -0.75972 -0.46623 -0.79271 -0.53284 C -0.80677 -0.56082 -0.82101 -0.58395 -0.84358 -0.6006 C -0.84792 -0.60384 -0.85278 -0.60661 -0.85781 -0.608 C -0.86684 -0.61054 -0.88594 -0.6117 -0.88594 -0.61147 C -0.90226 -0.61054 -0.91892 -0.61054 -0.93524 -0.608 C -0.94826 -0.60592 -0.95833 -0.58372 -0.96493 -0.57054 C -0.97587 -0.5481 -0.98733 -0.51896 -0.99306 -0.49352 C -0.99774 -0.47202 -1.00104 -0.44866 -1.00694 -0.42784 C -1.01076 -0.39639 -1.01371 -0.3617 -1 -0.33418 C -0.99757 -0.31799 -0.98993 -0.3055 -0.98455 -0.29093 C -0.98142 -0.28307 -0.98507 -0.28723 -0.98021 -0.2796 C -0.97847 -0.27683 -0.97621 -0.27498 -0.97483 -0.2722 C -0.96875 -0.26179 -0.97552 -0.26619 -0.96753 -0.26272 C -0.96441 -0.24931 -0.95469 -0.2426 -0.94792 -0.23265 C -0.94028 -0.22132 -0.93542 -0.2123 -0.92674 -0.20282 C -0.92326 -0.19912 -0.92118 -0.1938 -0.91667 -0.19149 C -0.91267 -0.18918 -0.90434 -0.18594 -0.90434 -0.18571 C -0.89496 -0.17715 -0.90434 -0.18478 -0.88437 -0.18016 C -0.88142 -0.17946 -0.87621 -0.17646 -0.87621 -0.17622 C -0.87587 -0.17646 -0.83194 -0.17715 -0.81944 -0.18016 C -0.80417 -0.18386 -0.78871 -0.1901 -0.77344 -0.19519 C -0.76528 -0.19449 -0.75729 -0.19496 -0.74913 -0.19334 C -0.74201 -0.19172 -0.74288 -0.17021 -0.73941 -0.16512 C -0.73576 -0.1598 -0.73021 -0.15726 -0.72691 -0.15217 C -0.69809 -0.11448 -0.66892 -0.07886 -0.6408 -0.0414 C -0.63229 -0.03029 -0.62361 -0.01896 -0.61424 -0.00948 C -0.6125 -0.00786 -0.60833 -0.00092 -0.60556 -1.10083E-6 C -0.57066 0.0118 -0.60087 -0.00277 -0.57726 0.0074 C -0.5717 0.00995 -0.56632 0.01434 -0.56059 0.01688 C -0.54809 0.0222 -0.5349 0.02544 -0.52222 0.03168 C -0.51684 0.03446 -0.51215 0.03862 -0.50712 0.04117 C -0.49392 0.04695 -0.46892 0.0562 -0.46892 0.05643 C -0.44826 0.05551 -0.42743 0.05712 -0.40712 0.05435 C -0.40521 0.05412 -0.39392 0.0451 -0.3901 0.04302 C -0.38507 0.04047 -0.37483 0.03562 -0.37483 0.03585 C -0.35573 0.01827 -0.33212 0.01596 -0.3099 0.0111 C -0.28316 -0.00069 -0.25156 -1.10083E-6 -0.22413 -0.00393 C -0.20729 -0.00647 -0.19132 -0.0148 -0.17465 -0.01896 C -0.15816 -0.02313 -0.14097 -0.02474 -0.12396 -0.02636 C -0.10434 -0.03145 -0.08837 -0.02937 -0.06753 -0.02821 C -0.0526 -0.02636 -0.03733 -0.02659 -0.0224 -0.02451 C -0.01944 -0.02405 -0.01406 -0.02081 -0.01406 -0.02058 C -0.01024 -0.01734 -0.00903 -0.01711 -0.00712 -0.01133 C -0.0026 0.00185 -0.00764 -1.10083E-6 -5.55556E-7 -1.10083E-6 Z " pathEditMode="relative" rAng="0" ptsTypes="ffffffffffffffffffffffffffffffffffffffffffffffffffffffffffffffffffffffffffffffffffffffffffffffffffffffffffffffffffffffff">
                                      <p:cBhvr>
                                        <p:cTn id="9" dur="2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" y="-3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animBg="1"/>
      <p:bldP spid="1538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692150"/>
            <a:ext cx="80645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latin typeface="Comic Sans MS" pitchFamily="66" charset="0"/>
              </a:rPr>
              <a:t>You will now see demonstrated, the use of a ‘slinky’ and a long narrow spring to illustrate some of the features of a transverse wave and a longitudinal wave.</a:t>
            </a:r>
          </a:p>
        </p:txBody>
      </p:sp>
      <p:pic>
        <p:nvPicPr>
          <p:cNvPr id="8195" name="Picture 3" descr="Twave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349500"/>
            <a:ext cx="553243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Lwave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4508500"/>
            <a:ext cx="5783263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763713" y="1700213"/>
            <a:ext cx="576262" cy="576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284663" y="1773238"/>
            <a:ext cx="71437" cy="2519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7848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928662" y="5214950"/>
            <a:ext cx="17272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276600" y="5300663"/>
            <a:ext cx="1655763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compression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1116013" y="54927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u="sng">
                <a:latin typeface="Comic Sans MS" pitchFamily="66" charset="0"/>
              </a:rPr>
              <a:t>Longitudinal waveform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743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Starter</vt:lpstr>
      <vt:lpstr>P4: Radiation for Life</vt:lpstr>
      <vt:lpstr>Lesson Objectives</vt:lpstr>
      <vt:lpstr>Slide 4</vt:lpstr>
      <vt:lpstr>Slide 5</vt:lpstr>
      <vt:lpstr>Slide 6</vt:lpstr>
      <vt:lpstr>Slide 7</vt:lpstr>
      <vt:lpstr>Slide 8</vt:lpstr>
      <vt:lpstr>Slide 9</vt:lpstr>
      <vt:lpstr>Some definitions…</vt:lpstr>
      <vt:lpstr>Remember these definitions?…</vt:lpstr>
      <vt:lpstr>Slide 12</vt:lpstr>
      <vt:lpstr>Slide 13</vt:lpstr>
      <vt:lpstr>In a nutshell!</vt:lpstr>
      <vt:lpstr>Slide 15</vt:lpstr>
      <vt:lpstr>Slide 16</vt:lpstr>
      <vt:lpstr>Slide 17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Varinder Singh</cp:lastModifiedBy>
  <cp:revision>18</cp:revision>
  <dcterms:created xsi:type="dcterms:W3CDTF">2012-08-26T14:24:09Z</dcterms:created>
  <dcterms:modified xsi:type="dcterms:W3CDTF">2013-03-19T08:35:38Z</dcterms:modified>
</cp:coreProperties>
</file>