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1" r:id="rId4"/>
    <p:sldId id="258" r:id="rId5"/>
    <p:sldId id="259" r:id="rId6"/>
    <p:sldId id="264" r:id="rId7"/>
    <p:sldId id="265" r:id="rId8"/>
    <p:sldId id="266" r:id="rId9"/>
    <p:sldId id="267" r:id="rId10"/>
    <p:sldId id="262" r:id="rId11"/>
    <p:sldId id="263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2/18/2013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2/18/2013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2/18/2013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2/18/2013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2/18/2013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2/18/2013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2/18/2013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2/18/2013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2/18/2013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2/18/2013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2/18/2013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4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41E36-C4D4-48FB-A292-6CB5D3E9F617}" type="datetimeFigureOut">
              <a:rPr lang="en-US" smtClean="0"/>
              <a:pPr/>
              <a:t>2/18/2013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5794"/>
            <a:ext cx="8643998" cy="6072206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Like last lesson, can you guess today’s topic from </a:t>
            </a:r>
          </a:p>
          <a:p>
            <a:pPr>
              <a:buNone/>
            </a:pPr>
            <a:r>
              <a:rPr lang="en-GB" dirty="0" smtClean="0"/>
              <a:t>the hint below? Today’s hint is key words...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scan • X-ray • vibrations • image • reflect • pulse • longitudinal • frequency • diagnosis • therapy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95288" y="5229226"/>
            <a:ext cx="5029200" cy="1016001"/>
            <a:chOff x="240" y="816"/>
            <a:chExt cx="3168" cy="640"/>
          </a:xfrm>
        </p:grpSpPr>
        <p:sp>
          <p:nvSpPr>
            <p:cNvPr id="14355" name="Text Box 4"/>
            <p:cNvSpPr txBox="1">
              <a:spLocks noChangeArrowheads="1"/>
            </p:cNvSpPr>
            <p:nvPr/>
          </p:nvSpPr>
          <p:spPr bwMode="auto">
            <a:xfrm>
              <a:off x="240" y="816"/>
              <a:ext cx="3168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>
                  <a:latin typeface="Comic Sans MS" pitchFamily="66" charset="0"/>
                </a:rPr>
                <a:t>Speed = distance (in metres)</a:t>
              </a:r>
            </a:p>
            <a:p>
              <a:pPr>
                <a:spcBef>
                  <a:spcPct val="50000"/>
                </a:spcBef>
              </a:pPr>
              <a:r>
                <a:rPr lang="en-GB" sz="2400">
                  <a:latin typeface="Comic Sans MS" pitchFamily="66" charset="0"/>
                </a:rPr>
                <a:t>	       time (in seconds)</a:t>
              </a:r>
            </a:p>
          </p:txBody>
        </p:sp>
        <p:sp>
          <p:nvSpPr>
            <p:cNvPr id="14356" name="Line 5"/>
            <p:cNvSpPr>
              <a:spLocks noChangeShapeType="1"/>
            </p:cNvSpPr>
            <p:nvPr/>
          </p:nvSpPr>
          <p:spPr bwMode="auto">
            <a:xfrm>
              <a:off x="1056" y="1152"/>
              <a:ext cx="1776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011863" y="3860800"/>
            <a:ext cx="2895600" cy="2438400"/>
            <a:chOff x="3744" y="768"/>
            <a:chExt cx="1824" cy="1536"/>
          </a:xfrm>
        </p:grpSpPr>
        <p:sp>
          <p:nvSpPr>
            <p:cNvPr id="14348" name="AutoShape 7"/>
            <p:cNvSpPr>
              <a:spLocks noChangeArrowheads="1"/>
            </p:cNvSpPr>
            <p:nvPr/>
          </p:nvSpPr>
          <p:spPr bwMode="auto">
            <a:xfrm>
              <a:off x="3744" y="768"/>
              <a:ext cx="1824" cy="1536"/>
            </a:xfrm>
            <a:prstGeom prst="flowChartExtract">
              <a:avLst/>
            </a:prstGeom>
            <a:noFill/>
            <a:ln w="38100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Text Box 8"/>
            <p:cNvSpPr txBox="1">
              <a:spLocks noChangeArrowheads="1"/>
            </p:cNvSpPr>
            <p:nvPr/>
          </p:nvSpPr>
          <p:spPr bwMode="auto">
            <a:xfrm>
              <a:off x="4512" y="1056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800">
                  <a:latin typeface="Comic Sans MS" pitchFamily="66" charset="0"/>
                </a:rPr>
                <a:t>D</a:t>
              </a:r>
            </a:p>
          </p:txBody>
        </p:sp>
        <p:sp>
          <p:nvSpPr>
            <p:cNvPr id="14350" name="Text Box 9"/>
            <p:cNvSpPr txBox="1">
              <a:spLocks noChangeArrowheads="1"/>
            </p:cNvSpPr>
            <p:nvPr/>
          </p:nvSpPr>
          <p:spPr bwMode="auto">
            <a:xfrm>
              <a:off x="4944" y="1920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8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14351" name="Text Box 10"/>
            <p:cNvSpPr txBox="1">
              <a:spLocks noChangeArrowheads="1"/>
            </p:cNvSpPr>
            <p:nvPr/>
          </p:nvSpPr>
          <p:spPr bwMode="auto">
            <a:xfrm>
              <a:off x="4032" y="1920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800">
                  <a:latin typeface="Comic Sans MS" pitchFamily="66" charset="0"/>
                </a:rPr>
                <a:t>S</a:t>
              </a:r>
            </a:p>
          </p:txBody>
        </p:sp>
        <p:sp>
          <p:nvSpPr>
            <p:cNvPr id="14352" name="Line 11"/>
            <p:cNvSpPr>
              <a:spLocks noChangeShapeType="1"/>
            </p:cNvSpPr>
            <p:nvPr/>
          </p:nvSpPr>
          <p:spPr bwMode="auto">
            <a:xfrm>
              <a:off x="4224" y="1632"/>
              <a:ext cx="81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53" name="Line 12"/>
            <p:cNvSpPr>
              <a:spLocks noChangeShapeType="1"/>
            </p:cNvSpPr>
            <p:nvPr/>
          </p:nvSpPr>
          <p:spPr bwMode="auto">
            <a:xfrm flipV="1">
              <a:off x="4512" y="1920"/>
              <a:ext cx="24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54" name="Line 13"/>
            <p:cNvSpPr>
              <a:spLocks noChangeShapeType="1"/>
            </p:cNvSpPr>
            <p:nvPr/>
          </p:nvSpPr>
          <p:spPr bwMode="auto">
            <a:xfrm flipH="1" flipV="1">
              <a:off x="4512" y="1920"/>
              <a:ext cx="24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4340" name="Text Box 14"/>
          <p:cNvSpPr txBox="1">
            <a:spLocks noChangeArrowheads="1"/>
          </p:cNvSpPr>
          <p:nvPr/>
        </p:nvSpPr>
        <p:spPr bwMode="auto">
          <a:xfrm>
            <a:off x="539750" y="2060575"/>
            <a:ext cx="3529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The unit of distance is: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4211638" y="2060575"/>
            <a:ext cx="2447925" cy="457200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The metre (m)</a:t>
            </a:r>
          </a:p>
        </p:txBody>
      </p:sp>
      <p:sp>
        <p:nvSpPr>
          <p:cNvPr id="14342" name="Text Box 16"/>
          <p:cNvSpPr txBox="1">
            <a:spLocks noChangeArrowheads="1"/>
          </p:cNvSpPr>
          <p:nvPr/>
        </p:nvSpPr>
        <p:spPr bwMode="auto">
          <a:xfrm>
            <a:off x="611188" y="2924175"/>
            <a:ext cx="3024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The unit of time is: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3708400" y="2924175"/>
            <a:ext cx="3024188" cy="457200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The second (s)</a:t>
            </a:r>
          </a:p>
        </p:txBody>
      </p:sp>
      <p:sp>
        <p:nvSpPr>
          <p:cNvPr id="14344" name="Text Box 18"/>
          <p:cNvSpPr txBox="1">
            <a:spLocks noChangeArrowheads="1"/>
          </p:cNvSpPr>
          <p:nvPr/>
        </p:nvSpPr>
        <p:spPr bwMode="auto">
          <a:xfrm>
            <a:off x="611188" y="3860800"/>
            <a:ext cx="3240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The unit of speed is: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3708400" y="3573463"/>
            <a:ext cx="2951163" cy="1015663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metres per second</a:t>
            </a:r>
          </a:p>
          <a:p>
            <a:pPr algn="ctr"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(m/s or m</a:t>
            </a:r>
            <a:r>
              <a:rPr lang="en-GB" sz="2400" b="1">
                <a:latin typeface="Comic Sans MS" pitchFamily="66" charset="0"/>
              </a:rPr>
              <a:t>s</a:t>
            </a:r>
            <a:r>
              <a:rPr lang="en-GB" sz="2400" b="1" baseline="30000">
                <a:latin typeface="Comic Sans MS" pitchFamily="66" charset="0"/>
              </a:rPr>
              <a:t>-1)</a:t>
            </a:r>
          </a:p>
        </p:txBody>
      </p:sp>
      <p:sp>
        <p:nvSpPr>
          <p:cNvPr id="14346" name="Text Box 20"/>
          <p:cNvSpPr txBox="1">
            <a:spLocks noChangeArrowheads="1"/>
          </p:cNvSpPr>
          <p:nvPr/>
        </p:nvSpPr>
        <p:spPr bwMode="auto">
          <a:xfrm>
            <a:off x="468313" y="260350"/>
            <a:ext cx="82073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>
                <a:latin typeface="Comic Sans MS" pitchFamily="66" charset="0"/>
              </a:rPr>
              <a:t>….and remember that we can actually measure distance using sound, if we know the speed at which the sound travels and the time it takes to rebound from a hard surface!</a:t>
            </a:r>
          </a:p>
          <a:p>
            <a:pPr>
              <a:spcBef>
                <a:spcPct val="50000"/>
              </a:spcBef>
            </a:pPr>
            <a:r>
              <a:rPr lang="en-GB" sz="2200" b="1" u="sng" dirty="0">
                <a:latin typeface="Comic Sans MS" pitchFamily="66" charset="0"/>
              </a:rPr>
              <a:t>Remember too that</a:t>
            </a:r>
            <a:r>
              <a:rPr lang="en-GB" sz="2200" dirty="0">
                <a:latin typeface="Comic Sans MS" pitchFamily="66" charset="0"/>
              </a:rPr>
              <a:t>:</a:t>
            </a: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323850" y="4581525"/>
            <a:ext cx="172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u="sng" dirty="0">
                <a:latin typeface="Comic Sans MS" pitchFamily="66" charset="0"/>
              </a:rPr>
              <a:t>And that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43834" y="0"/>
            <a:ext cx="150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Higher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9" grpId="0" animBg="1"/>
      <p:bldP spid="31761" grpId="0" animBg="1"/>
      <p:bldP spid="31763" grpId="0" animBg="1"/>
      <p:bldP spid="317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755650" y="765175"/>
            <a:ext cx="78486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600">
                <a:latin typeface="Comic Sans MS" pitchFamily="66" charset="0"/>
              </a:rPr>
              <a:t>The speed of ultrasound in soft tissue is 1500 m/s. The time delay for an echo from ultrasound in soft tissue was 0.0002 s.</a:t>
            </a:r>
          </a:p>
          <a:p>
            <a:pPr>
              <a:spcBef>
                <a:spcPct val="50000"/>
              </a:spcBef>
            </a:pPr>
            <a:r>
              <a:rPr lang="en-GB" sz="2600">
                <a:latin typeface="Comic Sans MS" pitchFamily="66" charset="0"/>
              </a:rPr>
              <a:t>At what depth was it reflected?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11188" y="3357563"/>
            <a:ext cx="8064500" cy="2860675"/>
          </a:xfrm>
          <a:prstGeom prst="rect">
            <a:avLst/>
          </a:prstGeom>
          <a:noFill/>
          <a:ln w="85725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/>
              <a:t>Distance = speed x time</a:t>
            </a:r>
          </a:p>
          <a:p>
            <a:pPr>
              <a:spcBef>
                <a:spcPct val="50000"/>
              </a:spcBef>
            </a:pPr>
            <a:r>
              <a:rPr lang="en-GB" sz="2200"/>
              <a:t>               = 1500 x .0002</a:t>
            </a:r>
          </a:p>
          <a:p>
            <a:pPr>
              <a:spcBef>
                <a:spcPct val="50000"/>
              </a:spcBef>
            </a:pPr>
            <a:r>
              <a:rPr lang="en-GB" sz="2200"/>
              <a:t>               = 0.3m</a:t>
            </a:r>
          </a:p>
          <a:p>
            <a:pPr>
              <a:spcBef>
                <a:spcPct val="50000"/>
              </a:spcBef>
            </a:pPr>
            <a:r>
              <a:rPr lang="en-GB" sz="2200"/>
              <a:t>BUT, the wave had to go there and back, so actual distance travelled was TWICE as far as the depth.</a:t>
            </a:r>
          </a:p>
          <a:p>
            <a:pPr>
              <a:spcBef>
                <a:spcPct val="50000"/>
              </a:spcBef>
            </a:pPr>
            <a:r>
              <a:rPr lang="en-GB" sz="2200"/>
              <a:t>ANSWER, therefore = 0.3 / 2 meters = 0.15 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29586" y="0"/>
            <a:ext cx="1214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Higher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1143000"/>
          </a:xfrm>
        </p:spPr>
        <p:txBody>
          <a:bodyPr/>
          <a:lstStyle/>
          <a:p>
            <a:r>
              <a:rPr lang="en-GB" dirty="0" smtClean="0"/>
              <a:t>Factors to Consider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643998" cy="59293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The proportion of ultrasound reflected depends </a:t>
            </a:r>
          </a:p>
          <a:p>
            <a:pPr>
              <a:buNone/>
            </a:pPr>
            <a:r>
              <a:rPr lang="en-GB" dirty="0" smtClean="0"/>
              <a:t>upon:</a:t>
            </a:r>
          </a:p>
          <a:p>
            <a:pPr marL="571500" indent="-571500">
              <a:buAutoNum type="romanLcPeriod"/>
            </a:pPr>
            <a:r>
              <a:rPr lang="en-GB" dirty="0" smtClean="0"/>
              <a:t>The densities of the adjoining tissues</a:t>
            </a:r>
          </a:p>
          <a:p>
            <a:pPr marL="571500" indent="-571500">
              <a:buAutoNum type="romanLcPeriod"/>
            </a:pPr>
            <a:r>
              <a:rPr lang="en-GB" dirty="0" smtClean="0"/>
              <a:t>The speed of sound in the adjoining tissues</a:t>
            </a:r>
          </a:p>
          <a:p>
            <a:pPr marL="571500" indent="-571500">
              <a:buAutoNum type="romanLcPeriod"/>
            </a:pPr>
            <a:endParaRPr lang="en-GB" dirty="0" smtClean="0"/>
          </a:p>
          <a:p>
            <a:pPr marL="571500" indent="-571500">
              <a:buNone/>
            </a:pPr>
            <a:r>
              <a:rPr lang="en-GB" dirty="0" smtClean="0"/>
              <a:t>3-D computer assisted scans are now used in </a:t>
            </a:r>
          </a:p>
          <a:p>
            <a:pPr marL="571500" indent="-571500">
              <a:buNone/>
            </a:pPr>
            <a:r>
              <a:rPr lang="en-GB" dirty="0" smtClean="0"/>
              <a:t>foetal scanning</a:t>
            </a:r>
          </a:p>
          <a:p>
            <a:pPr marL="571500" indent="-571500">
              <a:buNone/>
            </a:pPr>
            <a:endParaRPr lang="en-GB" dirty="0" smtClean="0"/>
          </a:p>
          <a:p>
            <a:pPr marL="571500" indent="-571500">
              <a:buNone/>
            </a:pPr>
            <a:endParaRPr lang="en-GB" dirty="0" smtClean="0"/>
          </a:p>
          <a:p>
            <a:pPr marL="571500" indent="-57150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929586" y="0"/>
            <a:ext cx="1214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Higher</a:t>
            </a:r>
            <a:endParaRPr lang="en-GB" dirty="0"/>
          </a:p>
        </p:txBody>
      </p:sp>
      <p:pic>
        <p:nvPicPr>
          <p:cNvPr id="5" name="Picture 7" descr="fetus_walking2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4357694"/>
            <a:ext cx="2285984" cy="2500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1143000"/>
          </a:xfrm>
        </p:spPr>
        <p:txBody>
          <a:bodyPr/>
          <a:lstStyle/>
          <a:p>
            <a:r>
              <a:rPr lang="en-GB" dirty="0" smtClean="0"/>
              <a:t>Cooler Still...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229600" cy="5500726"/>
          </a:xfrm>
        </p:spPr>
        <p:txBody>
          <a:bodyPr/>
          <a:lstStyle/>
          <a:p>
            <a:pPr>
              <a:buNone/>
            </a:pPr>
            <a:r>
              <a:rPr lang="en-GB" b="1" u="sng" dirty="0" smtClean="0"/>
              <a:t>Doppler </a:t>
            </a:r>
            <a:r>
              <a:rPr lang="en-GB" sz="2000" b="1" u="sng" dirty="0" smtClean="0"/>
              <a:t>Ultrasound</a:t>
            </a:r>
            <a:r>
              <a:rPr lang="en-GB" b="1" u="sng" dirty="0" smtClean="0"/>
              <a:t> </a:t>
            </a:r>
            <a:r>
              <a:rPr lang="en-GB" sz="1100" b="1" u="sng" dirty="0" smtClean="0"/>
              <a:t>Scanner</a:t>
            </a:r>
          </a:p>
          <a:p>
            <a:pPr>
              <a:buNone/>
            </a:pPr>
            <a:r>
              <a:rPr lang="en-GB" sz="2400" dirty="0" smtClean="0"/>
              <a:t>If ultrasound waves hit a moving object the frequency of the </a:t>
            </a:r>
          </a:p>
          <a:p>
            <a:pPr>
              <a:buNone/>
            </a:pPr>
            <a:r>
              <a:rPr lang="en-GB" sz="2400" dirty="0" smtClean="0"/>
              <a:t>echoes alters. This allows us to detect movement and measure </a:t>
            </a:r>
          </a:p>
          <a:p>
            <a:pPr>
              <a:buNone/>
            </a:pPr>
            <a:r>
              <a:rPr lang="en-GB" sz="2400" dirty="0" smtClean="0"/>
              <a:t>speed of blood flow or foetal heart rate.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b="1" u="sng" dirty="0" smtClean="0"/>
              <a:t>Why not X-rays</a:t>
            </a:r>
            <a:r>
              <a:rPr lang="en-GB" b="1" dirty="0" smtClean="0"/>
              <a:t>?</a:t>
            </a:r>
          </a:p>
          <a:p>
            <a:pPr>
              <a:buNone/>
            </a:pPr>
            <a:endParaRPr lang="en-GB" sz="1200" b="1" dirty="0" smtClean="0"/>
          </a:p>
          <a:p>
            <a:pPr>
              <a:buNone/>
            </a:pPr>
            <a:r>
              <a:rPr lang="en-GB" sz="2400" dirty="0" smtClean="0"/>
              <a:t>Ultrasound can differentiate between soft tissues better... But X-</a:t>
            </a:r>
          </a:p>
          <a:p>
            <a:pPr>
              <a:buNone/>
            </a:pPr>
            <a:r>
              <a:rPr lang="en-GB" sz="2400" dirty="0" smtClean="0"/>
              <a:t>rays show bones better.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Ultrasound does not damage living cells... Whilst X-rays can kill </a:t>
            </a:r>
          </a:p>
          <a:p>
            <a:pPr>
              <a:buNone/>
            </a:pPr>
            <a:r>
              <a:rPr lang="en-GB" sz="2400" dirty="0" smtClean="0"/>
              <a:t>cells or bring about changes in them that can lead to cancers.</a:t>
            </a:r>
          </a:p>
          <a:p>
            <a:pPr>
              <a:buNone/>
            </a:pPr>
            <a:endParaRPr lang="en-GB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715272" y="0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Higher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1143000"/>
          </a:xfrm>
        </p:spPr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3116"/>
            <a:ext cx="8229600" cy="4525963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616575" algn="r"/>
              </a:tabLst>
            </a:pPr>
            <a:r>
              <a:rPr lang="en-GB" sz="1600" dirty="0" smtClean="0">
                <a:latin typeface="Arial" pitchFamily="34" charset="0"/>
                <a:ea typeface="Cambria" pitchFamily="18" charset="0"/>
                <a:cs typeface="Arial" pitchFamily="34" charset="0"/>
              </a:rPr>
              <a:t>1. Look at the diagram of a slinky below: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616575" algn="r"/>
              </a:tabLst>
            </a:pPr>
            <a:endParaRPr lang="en-GB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616575" algn="r"/>
              </a:tabLst>
            </a:pPr>
            <a:r>
              <a:rPr lang="en-GB" sz="1600" dirty="0" err="1" smtClean="0">
                <a:latin typeface="Arial" pitchFamily="34" charset="0"/>
                <a:ea typeface="Cambria" pitchFamily="18" charset="0"/>
                <a:cs typeface="Arial" pitchFamily="34" charset="0"/>
              </a:rPr>
              <a:t>i</a:t>
            </a:r>
            <a:r>
              <a:rPr lang="en-GB" sz="1600" dirty="0" smtClean="0">
                <a:latin typeface="Arial" pitchFamily="34" charset="0"/>
                <a:ea typeface="Cambria" pitchFamily="18" charset="0"/>
                <a:cs typeface="Arial" pitchFamily="34" charset="0"/>
              </a:rPr>
              <a:t>. Label the compressions and rarefactions on the wave.</a:t>
            </a:r>
            <a:endParaRPr lang="en-GB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616575" algn="r"/>
              </a:tabLst>
            </a:pPr>
            <a:endParaRPr lang="en-GB" sz="1600" dirty="0" smtClean="0">
              <a:latin typeface="Arial" pitchFamily="34" charset="0"/>
              <a:ea typeface="Cambria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616575" algn="r"/>
              </a:tabLst>
            </a:pPr>
            <a:r>
              <a:rPr lang="en-GB" sz="1600" dirty="0" smtClean="0">
                <a:latin typeface="Arial" pitchFamily="34" charset="0"/>
                <a:ea typeface="Cambria" pitchFamily="18" charset="0"/>
                <a:cs typeface="Arial" pitchFamily="34" charset="0"/>
              </a:rPr>
              <a:t>ii. What is the wavelength of this wave?</a:t>
            </a:r>
            <a:endParaRPr lang="en-GB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616575" algn="r"/>
              </a:tabLst>
            </a:pPr>
            <a:endParaRPr lang="en-GB" sz="1600" dirty="0" smtClean="0">
              <a:latin typeface="Arial" pitchFamily="34" charset="0"/>
              <a:ea typeface="Cambria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616575" algn="r"/>
              </a:tabLst>
            </a:pPr>
            <a:r>
              <a:rPr lang="en-GB" sz="1600" dirty="0" smtClean="0">
                <a:latin typeface="Arial" pitchFamily="34" charset="0"/>
                <a:ea typeface="Cambria" pitchFamily="18" charset="0"/>
                <a:cs typeface="Arial" pitchFamily="34" charset="0"/>
              </a:rPr>
              <a:t>iii. Name an animal that makes use of ultrasound.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616575" algn="r"/>
              </a:tabLst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616575" algn="r"/>
              </a:tabLst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2. What do we use ultrasound in medicine for?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616575" algn="r"/>
              </a:tabLst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616575" algn="r"/>
              </a:tabLst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3. List 3 uses of ultrasound in medicine.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616575" algn="r"/>
              </a:tabLst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616575" algn="r"/>
              </a:tabLst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616575" algn="r"/>
              </a:tabLst>
            </a:pPr>
            <a:r>
              <a:rPr lang="en-GB" sz="1600" b="1" u="sng" dirty="0" smtClean="0">
                <a:latin typeface="Arial" pitchFamily="34" charset="0"/>
                <a:cs typeface="Arial" pitchFamily="34" charset="0"/>
              </a:rPr>
              <a:t>HIGHER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616575" algn="r"/>
              </a:tabLst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616575" algn="r"/>
              </a:tabLst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4. Explain  how ultrasound is used in medicine for treatment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616575" algn="r"/>
              </a:tabLst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616575" algn="r"/>
              </a:tabLst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5. Suggest why a pregnant woman is scanned using ultrasound but is </a:t>
            </a:r>
            <a:r>
              <a:rPr lang="en-GB" sz="1600" smtClean="0">
                <a:latin typeface="Arial" pitchFamily="34" charset="0"/>
                <a:cs typeface="Arial" pitchFamily="34" charset="0"/>
              </a:rPr>
              <a:t>never X-rayed.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616575" algn="r"/>
              </a:tabLst>
            </a:pPr>
            <a:endParaRPr lang="en-GB" sz="1600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1643042" y="857232"/>
            <a:ext cx="5719763" cy="990600"/>
            <a:chOff x="1456" y="3345"/>
            <a:chExt cx="9007" cy="1560"/>
          </a:xfrm>
        </p:grpSpPr>
        <p:pic>
          <p:nvPicPr>
            <p:cNvPr id="2053" name="Picture 1" descr="slinky"/>
            <p:cNvPicPr>
              <a:picLocks noChangeAspect="1" noChangeArrowheads="1"/>
            </p:cNvPicPr>
            <p:nvPr/>
          </p:nvPicPr>
          <p:blipFill>
            <a:blip r:embed="rId2" cstate="print"/>
            <a:srcRect t="5785" b="38017"/>
            <a:stretch>
              <a:fillRect/>
            </a:stretch>
          </p:blipFill>
          <p:spPr bwMode="auto">
            <a:xfrm>
              <a:off x="1456" y="3345"/>
              <a:ext cx="9007" cy="1020"/>
            </a:xfrm>
            <a:prstGeom prst="rect">
              <a:avLst/>
            </a:prstGeom>
            <a:noFill/>
          </p:spPr>
        </p:pic>
        <p:grpSp>
          <p:nvGrpSpPr>
            <p:cNvPr id="2050" name="Group 2"/>
            <p:cNvGrpSpPr>
              <a:grpSpLocks/>
            </p:cNvGrpSpPr>
            <p:nvPr/>
          </p:nvGrpSpPr>
          <p:grpSpPr bwMode="auto">
            <a:xfrm>
              <a:off x="2700" y="4455"/>
              <a:ext cx="6378" cy="450"/>
              <a:chOff x="2700" y="5340"/>
              <a:chExt cx="6378" cy="450"/>
            </a:xfrm>
          </p:grpSpPr>
          <p:sp>
            <p:nvSpPr>
              <p:cNvPr id="2052" name="AutoShape 4"/>
              <p:cNvSpPr>
                <a:spLocks noChangeShapeType="1"/>
              </p:cNvSpPr>
              <p:nvPr/>
            </p:nvSpPr>
            <p:spPr bwMode="auto">
              <a:xfrm flipV="1">
                <a:off x="2700" y="5340"/>
                <a:ext cx="6378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51" name="Text Box 3"/>
              <p:cNvSpPr txBox="1">
                <a:spLocks noChangeArrowheads="1"/>
              </p:cNvSpPr>
              <p:nvPr/>
            </p:nvSpPr>
            <p:spPr bwMode="auto">
              <a:xfrm>
                <a:off x="5655" y="5340"/>
                <a:ext cx="1710" cy="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647700" algn="l"/>
                  </a:tabLst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mbria" pitchFamily="18" charset="0"/>
                    <a:cs typeface="Arial" pitchFamily="34" charset="0"/>
                  </a:rPr>
                  <a:t>6 cm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4400">
                <a:solidFill>
                  <a:schemeClr val="tx2"/>
                </a:solidFill>
                <a:latin typeface="Kristen ITC" pitchFamily="66" charset="0"/>
              </a:rPr>
              <a:t>Success Criteria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214422"/>
          <a:ext cx="8715435" cy="2582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31636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Recognise</a:t>
                      </a:r>
                      <a:r>
                        <a:rPr lang="en-GB" u="none" dirty="0" smtClean="0"/>
                        <a:t> that ultrasound can be used in medicine</a:t>
                      </a:r>
                      <a:r>
                        <a:rPr lang="en-GB" u="none" baseline="0" dirty="0" smtClean="0"/>
                        <a:t> for diagnosis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Recognise</a:t>
                      </a:r>
                      <a:r>
                        <a:rPr lang="en-GB" u="none" dirty="0" smtClean="0"/>
                        <a:t> that ultrasound can be used in medicine for therapy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how ultrasound is used in medicine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baseline="0" dirty="0" smtClean="0"/>
                        <a:t> why ultrasound is used instead of X-rays for some scans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535782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/>
              <a:t>Key </a:t>
            </a:r>
            <a:r>
              <a:rPr lang="en-GB" b="1" u="sng" dirty="0" smtClean="0"/>
              <a:t>Words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pPr algn="ctr"/>
            <a:r>
              <a:rPr lang="en-GB" dirty="0"/>
              <a:t>scan • ultrasound • X-ray • vibrations • image • reflect • pulse • longitudinal • frequency • diagnosis •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b="1" u="sng" dirty="0" smtClean="0">
                <a:latin typeface="Kristen ITC" pitchFamily="66" charset="0"/>
              </a:rPr>
              <a:t>P4: Radiation for Life</a:t>
            </a:r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Lesson 8:</a:t>
            </a:r>
          </a:p>
          <a:p>
            <a:pPr eaLnBrk="1" hangingPunct="1"/>
            <a:r>
              <a:rPr lang="en-GB" smtClean="0">
                <a:solidFill>
                  <a:schemeClr val="tx1"/>
                </a:solidFill>
                <a:latin typeface="Kristen ITC" pitchFamily="66" charset="0"/>
              </a:rPr>
              <a:t>Ultrasound </a:t>
            </a:r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(</a:t>
            </a:r>
            <a:r>
              <a:rPr lang="en-GB" smtClean="0">
                <a:solidFill>
                  <a:schemeClr val="tx1"/>
                </a:solidFill>
                <a:latin typeface="Kristen ITC" pitchFamily="66" charset="0"/>
              </a:rPr>
              <a:t>part 2)</a:t>
            </a:r>
            <a:endParaRPr lang="en-GB" dirty="0" smtClean="0">
              <a:solidFill>
                <a:schemeClr val="tx1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1143000"/>
          </a:xfrm>
        </p:spPr>
        <p:txBody>
          <a:bodyPr/>
          <a:lstStyle/>
          <a:p>
            <a:r>
              <a:rPr lang="en-GB" dirty="0" smtClean="0"/>
              <a:t>Guessed It?</a:t>
            </a:r>
            <a:endParaRPr lang="en-GB" dirty="0"/>
          </a:p>
        </p:txBody>
      </p:sp>
      <p:pic>
        <p:nvPicPr>
          <p:cNvPr id="7" name="Content Placeholder 6" descr="rock-star-bab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19" y="1000108"/>
            <a:ext cx="3989395" cy="3071834"/>
          </a:xfrm>
        </p:spPr>
      </p:pic>
      <p:pic>
        <p:nvPicPr>
          <p:cNvPr id="8" name="Picture 7" descr="ultrasoun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1035827"/>
            <a:ext cx="3952879" cy="29646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57224" y="4857760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The two coolest unborn babies ever... For now!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285860"/>
            <a:ext cx="8072494" cy="4438842"/>
          </a:xfrm>
        </p:spPr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/>
              <a:t>Recognise the use of ultrasound in medicine for diagnosis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Explain how ultrasound can be used to break down, e.g. kidney stones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Understand why ultrasound is preferable to X-rays for certain scans.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4400">
                <a:solidFill>
                  <a:schemeClr val="tx2"/>
                </a:solidFill>
                <a:latin typeface="Kristen ITC" pitchFamily="66" charset="0"/>
              </a:rPr>
              <a:t>Success Criteria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214422"/>
          <a:ext cx="8715435" cy="2582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31636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Recognise</a:t>
                      </a:r>
                      <a:r>
                        <a:rPr lang="en-GB" u="none" dirty="0" smtClean="0"/>
                        <a:t> that ultrasound can be used in medicine</a:t>
                      </a:r>
                      <a:r>
                        <a:rPr lang="en-GB" u="none" baseline="0" dirty="0" smtClean="0"/>
                        <a:t> for diagnosis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Recognise</a:t>
                      </a:r>
                      <a:r>
                        <a:rPr lang="en-GB" u="none" dirty="0" smtClean="0"/>
                        <a:t> that ultrasound can be used in medicine for therapy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how ultrasound is used in medicine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baseline="0" dirty="0" smtClean="0"/>
                        <a:t> why ultrasound is used instead of X-rays for some scans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535782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/>
              <a:t>Key </a:t>
            </a:r>
            <a:r>
              <a:rPr lang="en-GB" b="1" u="sng" dirty="0" smtClean="0"/>
              <a:t>Words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pPr algn="ctr"/>
            <a:r>
              <a:rPr lang="en-GB" dirty="0"/>
              <a:t>scan • ultrasound • X-ray • vibrations • image • reflect • pulse • longitudinal • frequency • diagnosis •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57158" y="1348800"/>
            <a:ext cx="80645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 dirty="0" smtClean="0">
                <a:latin typeface="Comic Sans MS" pitchFamily="66" charset="0"/>
              </a:rPr>
              <a:t>Ultrasound is used in medicine to</a:t>
            </a:r>
            <a:r>
              <a:rPr lang="en-GB" sz="2200" dirty="0" smtClean="0">
                <a:latin typeface="Comic Sans MS" pitchFamily="66" charset="0"/>
              </a:rPr>
              <a:t>:</a:t>
            </a:r>
          </a:p>
          <a:p>
            <a:pPr>
              <a:spcBef>
                <a:spcPct val="50000"/>
              </a:spcBef>
            </a:pPr>
            <a:endParaRPr lang="en-GB" sz="22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  <a:buClr>
                <a:srgbClr val="FF00FF"/>
              </a:buClr>
              <a:buFontTx/>
              <a:buChar char="o"/>
            </a:pPr>
            <a:r>
              <a:rPr lang="en-GB" sz="2200" dirty="0" smtClean="0">
                <a:latin typeface="Comic Sans MS" pitchFamily="66" charset="0"/>
              </a:rPr>
              <a:t> Check the condition of a foetus</a:t>
            </a:r>
          </a:p>
          <a:p>
            <a:pPr>
              <a:spcBef>
                <a:spcPct val="50000"/>
              </a:spcBef>
              <a:buClr>
                <a:srgbClr val="FF00FF"/>
              </a:buClr>
              <a:buFontTx/>
              <a:buChar char="o"/>
            </a:pPr>
            <a:r>
              <a:rPr lang="en-GB" sz="2200" dirty="0" smtClean="0">
                <a:latin typeface="Comic Sans MS" pitchFamily="66" charset="0"/>
              </a:rPr>
              <a:t>  </a:t>
            </a:r>
            <a:r>
              <a:rPr lang="en-GB" sz="2200" dirty="0">
                <a:latin typeface="Comic Sans MS" pitchFamily="66" charset="0"/>
              </a:rPr>
              <a:t>Investigate heart and liver </a:t>
            </a:r>
            <a:r>
              <a:rPr lang="en-GB" sz="2200" dirty="0" smtClean="0">
                <a:latin typeface="Comic Sans MS" pitchFamily="66" charset="0"/>
              </a:rPr>
              <a:t>problems</a:t>
            </a:r>
          </a:p>
          <a:p>
            <a:pPr>
              <a:spcBef>
                <a:spcPct val="50000"/>
              </a:spcBef>
              <a:buClr>
                <a:srgbClr val="FF00FF"/>
              </a:buClr>
              <a:buFontTx/>
              <a:buChar char="o"/>
            </a:pPr>
            <a:r>
              <a:rPr lang="en-GB" sz="2200" dirty="0" smtClean="0">
                <a:latin typeface="Comic Sans MS" pitchFamily="66" charset="0"/>
              </a:rPr>
              <a:t>  </a:t>
            </a:r>
            <a:r>
              <a:rPr lang="en-GB" sz="2200" dirty="0">
                <a:latin typeface="Comic Sans MS" pitchFamily="66" charset="0"/>
              </a:rPr>
              <a:t>Look for tumours in the body</a:t>
            </a:r>
          </a:p>
          <a:p>
            <a:pPr>
              <a:spcBef>
                <a:spcPct val="50000"/>
              </a:spcBef>
              <a:buClr>
                <a:srgbClr val="FF00FF"/>
              </a:buClr>
              <a:buFontTx/>
              <a:buChar char="o"/>
            </a:pPr>
            <a:r>
              <a:rPr lang="en-GB" sz="2200" dirty="0">
                <a:latin typeface="Comic Sans MS" pitchFamily="66" charset="0"/>
              </a:rPr>
              <a:t>  Break down kidney stones and stones elsewhere in </a:t>
            </a:r>
            <a:r>
              <a:rPr lang="en-GB" sz="2200" dirty="0" smtClean="0">
                <a:latin typeface="Comic Sans MS" pitchFamily="66" charset="0"/>
              </a:rPr>
              <a:t>the         body</a:t>
            </a:r>
            <a:endParaRPr lang="en-GB" sz="2200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buClr>
                <a:srgbClr val="FF00FF"/>
              </a:buClr>
              <a:buFontTx/>
              <a:buChar char="o"/>
            </a:pPr>
            <a:r>
              <a:rPr lang="en-GB" sz="2200" dirty="0">
                <a:latin typeface="Comic Sans MS" pitchFamily="66" charset="0"/>
              </a:rPr>
              <a:t>  Measure the speed of blood flow in blood vessels when a blockage of a vein or artery is suspected</a:t>
            </a:r>
          </a:p>
          <a:p>
            <a:pPr>
              <a:spcBef>
                <a:spcPct val="50000"/>
              </a:spcBef>
              <a:buClr>
                <a:srgbClr val="FF00FF"/>
              </a:buClr>
              <a:buFontTx/>
              <a:buChar char="o"/>
            </a:pPr>
            <a:r>
              <a:rPr lang="en-GB" sz="2200" dirty="0" smtClean="0">
                <a:latin typeface="Comic Sans MS" pitchFamily="66" charset="0"/>
              </a:rPr>
              <a:t> </a:t>
            </a:r>
            <a:r>
              <a:rPr lang="en-GB" sz="2200" dirty="0">
                <a:latin typeface="Comic Sans MS" pitchFamily="66" charset="0"/>
              </a:rPr>
              <a:t>Removing cataracts from the cornea of the eye</a:t>
            </a:r>
          </a:p>
          <a:p>
            <a:pPr>
              <a:spcBef>
                <a:spcPct val="50000"/>
              </a:spcBef>
            </a:pPr>
            <a:endParaRPr lang="en-GB" sz="2200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/>
          <a:lstStyle/>
          <a:p>
            <a:r>
              <a:rPr lang="en-GB" dirty="0" smtClean="0"/>
              <a:t>Ultrasound in Medicine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GB" dirty="0" smtClean="0"/>
              <a:t>Kidney Stones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 smtClean="0"/>
              <a:t>A high powered ultrasound beam is used to break down stones in the kidney/elsewhere.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Even large stones can be broken down into </a:t>
            </a:r>
          </a:p>
          <a:p>
            <a:pPr>
              <a:buNone/>
            </a:pPr>
            <a:r>
              <a:rPr lang="en-GB" sz="2800" dirty="0" smtClean="0"/>
              <a:t>smaller fragments to make it easier to excrete </a:t>
            </a:r>
          </a:p>
          <a:p>
            <a:pPr>
              <a:buNone/>
            </a:pPr>
            <a:r>
              <a:rPr lang="en-GB" sz="2800" dirty="0" smtClean="0"/>
              <a:t>from the body... OUCH!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Before this method, stones required major surgery.</a:t>
            </a:r>
            <a:endParaRPr lang="en-GB" sz="2800" dirty="0"/>
          </a:p>
        </p:txBody>
      </p:sp>
      <p:pic>
        <p:nvPicPr>
          <p:cNvPr id="4" name="Picture 11" descr="KidneyStone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9" y="5000636"/>
            <a:ext cx="3857652" cy="1857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/>
          <a:lstStyle/>
          <a:p>
            <a:r>
              <a:rPr lang="en-GB" dirty="0" smtClean="0"/>
              <a:t>Cataracts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Cataracts is when you lose the transparency in </a:t>
            </a:r>
          </a:p>
          <a:p>
            <a:pPr>
              <a:buNone/>
            </a:pPr>
            <a:r>
              <a:rPr lang="en-GB" dirty="0" smtClean="0"/>
              <a:t>the lens of your eye.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 surgeon uses ultrasound to break up the </a:t>
            </a:r>
          </a:p>
          <a:p>
            <a:pPr>
              <a:buNone/>
            </a:pPr>
            <a:r>
              <a:rPr lang="en-GB" dirty="0" smtClean="0"/>
              <a:t>opaque lens of a patient.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The defective lens is surgically removed and </a:t>
            </a:r>
          </a:p>
          <a:p>
            <a:pPr>
              <a:buNone/>
            </a:pPr>
            <a:r>
              <a:rPr lang="en-GB" dirty="0" smtClean="0"/>
              <a:t>replaced by an artificial one.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4" name="Picture 8" descr="Cataract%20Peru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529978"/>
            <a:ext cx="4000496" cy="23280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838200"/>
          </a:xfrm>
        </p:spPr>
        <p:txBody>
          <a:bodyPr/>
          <a:lstStyle/>
          <a:p>
            <a:r>
              <a:rPr lang="en-GB" sz="3200" dirty="0"/>
              <a:t>So how does ultrasound work for imaging?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323850" y="935038"/>
            <a:ext cx="8534400" cy="193899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Ultrasonic waves are partly _________ at the boundary as they pass from one _______ to another.  The time taken for these reflections can be used to measure the _______ of the reflecting surface and this information is used to build up a __________ of the object.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04800" y="6096000"/>
            <a:ext cx="8534400" cy="461665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i="1" u="sng" dirty="0">
                <a:latin typeface="Comic Sans MS" pitchFamily="66" charset="0"/>
              </a:rPr>
              <a:t>Words </a:t>
            </a:r>
            <a:r>
              <a:rPr lang="en-GB" sz="2400" i="1" dirty="0">
                <a:latin typeface="Comic Sans MS" pitchFamily="66" charset="0"/>
              </a:rPr>
              <a:t>– depth, reflected, picture, medium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 rot="2700000">
            <a:off x="1511300" y="3321050"/>
            <a:ext cx="1079500" cy="431800"/>
            <a:chOff x="703" y="1933"/>
            <a:chExt cx="680" cy="272"/>
          </a:xfrm>
        </p:grpSpPr>
        <p:sp>
          <p:nvSpPr>
            <p:cNvPr id="41990" name="Rectangle 6"/>
            <p:cNvSpPr>
              <a:spLocks noChangeArrowheads="1"/>
            </p:cNvSpPr>
            <p:nvPr/>
          </p:nvSpPr>
          <p:spPr bwMode="auto">
            <a:xfrm>
              <a:off x="703" y="1979"/>
              <a:ext cx="589" cy="181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46275"/>
                    <a:invGamma/>
                  </a:srgbClr>
                </a:gs>
              </a:gsLst>
              <a:path path="rect">
                <a:fillToRect r="100000" b="100000"/>
              </a:path>
            </a:gradFill>
            <a:ln w="317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991" name="Rectangle 7"/>
            <p:cNvSpPr>
              <a:spLocks noChangeArrowheads="1"/>
            </p:cNvSpPr>
            <p:nvPr/>
          </p:nvSpPr>
          <p:spPr bwMode="auto">
            <a:xfrm>
              <a:off x="1292" y="1933"/>
              <a:ext cx="91" cy="272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46275"/>
                    <a:invGamma/>
                  </a:srgbClr>
                </a:gs>
              </a:gsLst>
              <a:path path="rect">
                <a:fillToRect r="100000" b="100000"/>
              </a:path>
            </a:gradFill>
            <a:ln w="317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116013" y="3933825"/>
            <a:ext cx="7129462" cy="1943100"/>
            <a:chOff x="703" y="2478"/>
            <a:chExt cx="4491" cy="1224"/>
          </a:xfrm>
        </p:grpSpPr>
        <p:sp>
          <p:nvSpPr>
            <p:cNvPr id="41993" name="AutoShape 9" descr="Paper bag"/>
            <p:cNvSpPr>
              <a:spLocks noChangeArrowheads="1"/>
            </p:cNvSpPr>
            <p:nvPr/>
          </p:nvSpPr>
          <p:spPr bwMode="auto">
            <a:xfrm>
              <a:off x="703" y="2478"/>
              <a:ext cx="4491" cy="1179"/>
            </a:xfrm>
            <a:prstGeom prst="flowChartPunchedTap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317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994" name="AutoShape 10" descr="Brown marble"/>
            <p:cNvSpPr>
              <a:spLocks noChangeArrowheads="1"/>
            </p:cNvSpPr>
            <p:nvPr/>
          </p:nvSpPr>
          <p:spPr bwMode="auto">
            <a:xfrm>
              <a:off x="703" y="2704"/>
              <a:ext cx="4491" cy="907"/>
            </a:xfrm>
            <a:prstGeom prst="flowChartPunchedTape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317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995" name="AutoShape 11" descr="Granite"/>
            <p:cNvSpPr>
              <a:spLocks noChangeArrowheads="1"/>
            </p:cNvSpPr>
            <p:nvPr/>
          </p:nvSpPr>
          <p:spPr bwMode="auto">
            <a:xfrm>
              <a:off x="703" y="3158"/>
              <a:ext cx="4491" cy="408"/>
            </a:xfrm>
            <a:prstGeom prst="flowChartPunchedTape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317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996" name="Rectangle 12" descr="Granite"/>
            <p:cNvSpPr>
              <a:spLocks noChangeArrowheads="1"/>
            </p:cNvSpPr>
            <p:nvPr/>
          </p:nvSpPr>
          <p:spPr bwMode="auto">
            <a:xfrm>
              <a:off x="703" y="3475"/>
              <a:ext cx="4490" cy="227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3175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2484438" y="3933825"/>
            <a:ext cx="1727200" cy="1727200"/>
          </a:xfrm>
          <a:prstGeom prst="line">
            <a:avLst/>
          </a:prstGeom>
          <a:noFill/>
          <a:ln w="31750">
            <a:solidFill>
              <a:srgbClr val="00FF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V="1">
            <a:off x="2843213" y="3573463"/>
            <a:ext cx="647700" cy="720725"/>
          </a:xfrm>
          <a:prstGeom prst="line">
            <a:avLst/>
          </a:prstGeom>
          <a:noFill/>
          <a:ln w="31750">
            <a:solidFill>
              <a:srgbClr val="00FF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V="1">
            <a:off x="3132138" y="3860800"/>
            <a:ext cx="647700" cy="720725"/>
          </a:xfrm>
          <a:prstGeom prst="line">
            <a:avLst/>
          </a:prstGeom>
          <a:noFill/>
          <a:ln w="31750">
            <a:solidFill>
              <a:srgbClr val="00FF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V="1">
            <a:off x="3708400" y="4437063"/>
            <a:ext cx="647700" cy="720725"/>
          </a:xfrm>
          <a:prstGeom prst="line">
            <a:avLst/>
          </a:prstGeom>
          <a:noFill/>
          <a:ln w="31750">
            <a:solidFill>
              <a:srgbClr val="00FF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2627313" y="2781300"/>
            <a:ext cx="597693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 gel is used to make </a:t>
            </a:r>
            <a:r>
              <a:rPr lang="en-GB" smtClean="0"/>
              <a:t>a good</a:t>
            </a:r>
            <a:r>
              <a:rPr lang="en-GB" smtClean="0"/>
              <a:t> </a:t>
            </a:r>
            <a:r>
              <a:rPr lang="en-GB"/>
              <a:t>contact. </a:t>
            </a:r>
            <a:r>
              <a:rPr lang="en-GB" dirty="0"/>
              <a:t>If this was not used nearly all of the ultrasound would be reflected at the skin surface.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143900" y="0"/>
            <a:ext cx="10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Higher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0.02567 C -0.02708 -0.00231 -0.05642 -0.01342 -0.09305 -0.01735 C -0.13576 -0.01619 -0.17847 -0.01573 -0.22118 -0.01365 C -0.23021 -0.01318 -0.24791 -0.00995 -0.24791 -0.00972 C -0.26528 -0.01064 -0.28281 -0.00833 -0.3 -0.0118 C -0.30677 -0.01318 -0.30069 -0.02914 -0.3 -0.03053 C -0.29132 -0.04787 -0.2783 -0.05736 -0.26632 -0.07008 C -0.22968 -0.10893 -0.19982 -0.13136 -0.15208 -0.13761 C -0.10555 -0.13321 -0.07343 -0.12396 -0.02968 -0.10199 C -0.025 -0.09968 -0.021 -0.09505 -0.01701 -0.09066 C -0.01024 -0.08349 0.00278 -0.06823 0.00278 -0.06799 C 0.00695 -0.05828 0.01129 -0.04811 0.01545 -0.03816 C 0.01962 -0.02822 0.02101 -0.0044 0.02101 -0.00417 C 0.01841 0.0148 0.01563 0.03561 0.0099 0.05388 C -0.01406 0.12928 -0.07725 0.16905 -0.13524 0.17761 C -0.15972 0.18108 -0.18403 0.18409 -0.2085 0.18709 C -0.21892 0.18825 -0.23941 0.19449 -0.23941 0.19472 C -0.25399 0.20166 -0.26823 0.20791 -0.28316 0.21323 C -0.31927 0.24237 -0.35208 0.26989 -0.37743 0.3166 C -0.3809 0.32308 -0.39427 0.35268 -0.39722 0.36147 C -0.40191 0.37511 -0.40989 0.40287 -0.40989 0.4031 C -0.41302 0.43085 -0.41614 0.4549 -0.41128 0.48358 C -0.4085 0.50023 -0.39218 0.51341 -0.38177 0.51919 C -0.35191 0.53584 -0.31927 0.53816 -0.28732 0.53978 C -0.25208 0.53608 -0.21684 0.53446 -0.18177 0.52844 C -0.08003 0.51064 0.01042 0.42206 0.08872 0.34089 C 0.13212 0.29579 0.1717 0.2493 0.18455 0.17576 C 0.18802 0.12373 0.18229 0.07238 0.14792 0.04255 C 0.13386 0.03029 0.1125 0.01619 0.09566 0.01225 C 0.08403 0.00994 0.06059 0.00879 0.06059 0.00902 C 0.04045 0.00948 0.02014 0.00786 -2.5E-6 0.01064 C -0.02396 0.01411 -0.04132 0.02937 -0.06337 0.03885 C -0.08437 0.04787 -0.10538 0.0599 -0.12673 0.06707 C -0.14722 0.074 -0.12552 0.0599 -0.15642 0.07632 C -0.16701 0.08187 -0.1776 0.08649 -0.18871 0.0895 C -0.20312 0.09898 -0.2151 0.10199 -0.23107 0.10453 C -0.24496 0.10916 -0.25972 0.10916 -0.27326 0.11586 C -0.29323 0.11378 -0.30104 0.10777 -0.31979 0.10268 C -0.34757 0.09505 -0.37396 0.08325 -0.4 0.06892 C -0.43177 0.05157 -0.46614 0.03723 -0.49166 0.00509 C -0.49375 -0.00301 -0.49687 -0.00393 -0.5 -0.0118 C -0.49791 -0.07378 -0.49687 -0.10245 -0.48593 -0.15819 C -0.48455 -0.16536 -0.48107 -0.17183 -0.47899 -0.17877 C -0.45451 -0.26249 -0.40087 -0.32146 -0.33802 -0.35338 C -0.32014 -0.3624 -0.29913 -0.3654 -0.28038 -0.37026 C -0.23003 -0.3691 -0.18524 -0.3698 -0.13802 -0.3476 C -0.12413 -0.34112 -0.10989 -0.32655 -0.1 -0.31198 C -0.09375 -0.30273 -0.08177 -0.28377 -0.08177 -0.28354 C -0.07986 -0.27752 -0.07778 -0.27128 -0.07604 -0.26503 C -0.07205 -0.2507 -0.06475 -0.22202 -0.06475 -0.22179 C -0.0585 -0.17045 -0.05989 -0.19034 -0.06337 -0.09991 C -0.06406 -0.08395 -0.07951 -0.06291 -0.08871 -0.05504 C -0.1276 -0.02174 -0.1684 -0.00671 -0.21406 0.00324 C -0.23246 0.00139 -0.25087 0.00046 -0.26909 -0.00255 C -0.27396 -0.00324 -0.27864 -0.00532 -0.28316 -0.0081 C -0.28993 -0.01226 -0.30278 -0.02313 -0.30278 -0.0229 C -0.31354 -0.04071 -0.31805 -0.04695 -0.32257 -0.06823 C -0.3309 -0.1568 -0.30521 -0.19866 -0.27326 -0.26897 C -0.25538 -0.30828 -0.23906 -0.35037 -0.21267 -0.38136 C -0.20347 -0.392 -0.19218 -0.39778 -0.18177 -0.40588 C -0.17118 -0.4142 -0.16163 -0.42322 -0.1493 -0.42646 C -0.14097 -0.43085 -0.13281 -0.43201 -0.12396 -0.43386 C -0.11458 -0.4327 -0.10503 -0.43247 -0.09583 -0.43016 C -0.08316 -0.42715 -0.07343 -0.41143 -0.06198 -0.40403 C -0.05729 -0.39755 -0.05052 -0.39246 -0.04653 -0.38529 C -0.03455 -0.36379 -0.02951 -0.33765 -0.02534 -0.31198 C -0.02396 -0.26966 -0.02291 -0.23266 -0.02396 -0.1901 C -0.01823 -0.18247 -0.01475 -0.17415 -0.00989 -0.16559 C -0.00173 -0.15102 0.00729 -0.14385 0.01268 -0.12442 C 0.02049 -0.09644 0.01268 -0.12234 0.02257 -0.09436 C 0.02413 -0.08997 0.02552 -0.08557 0.02674 -0.08118 C 0.02778 -0.07748 0.0283 -0.07355 0.02952 -0.07008 C 0.03403 -0.05666 0.03334 -0.06499 0.03663 -0.05134 C 0.04115 -0.03192 0.03611 -0.04094 0.04358 -0.03053 C 0.04532 -0.02359 0.04775 -0.01781 0.0507 -0.0118 C 0.05382 0.00462 0.05834 0.02659 0.04653 0.037 C 0.03907 0.03631 0.03143 0.03608 0.02396 0.03515 C 0.01962 0.03446 0.01372 0.02844 0.01129 0.02567 C 0.01025 0.02451 0.00972 0.02197 0.00834 0.02197 C 0.00625 0.02197 0.00469 0.02451 0.00278 0.02567 Z " pathEditMode="relative" rAng="0" ptsTypes="ffffffffffffffffffffffffffffffffffffffffffffffffffffffffffffffffffffffffffffffff">
                                      <p:cBhvr>
                                        <p:cTn id="50" dur="20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" y="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utoUpdateAnimBg="0"/>
      <p:bldP spid="41988" grpId="0" animBg="1" autoUpdateAnimBg="0"/>
      <p:bldP spid="41997" grpId="0" animBg="1"/>
      <p:bldP spid="41998" grpId="0" animBg="1"/>
      <p:bldP spid="41999" grpId="0" animBg="1"/>
      <p:bldP spid="42000" grpId="0" animBg="1"/>
      <p:bldP spid="42001" grpId="0"/>
      <p:bldP spid="42001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880</Words>
  <Application>Microsoft Office PowerPoint</Application>
  <PresentationFormat>On-screen Show (4:3)</PresentationFormat>
  <Paragraphs>145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Starter</vt:lpstr>
      <vt:lpstr>P4: Radiation for Life</vt:lpstr>
      <vt:lpstr>Guessed It?</vt:lpstr>
      <vt:lpstr>Lesson Objectives</vt:lpstr>
      <vt:lpstr>Slide 5</vt:lpstr>
      <vt:lpstr>Ultrasound in Medicine</vt:lpstr>
      <vt:lpstr>Kidney Stones</vt:lpstr>
      <vt:lpstr>Cataracts</vt:lpstr>
      <vt:lpstr>So how does ultrasound work for imaging?</vt:lpstr>
      <vt:lpstr>Slide 10</vt:lpstr>
      <vt:lpstr>Slide 11</vt:lpstr>
      <vt:lpstr>Factors to Consider</vt:lpstr>
      <vt:lpstr>Cooler Still...</vt:lpstr>
      <vt:lpstr>Plenary</vt:lpstr>
      <vt:lpstr>Slide 15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C2: Chemical Resources</dc:title>
  <dc:creator> </dc:creator>
  <cp:lastModifiedBy>Marcus</cp:lastModifiedBy>
  <cp:revision>18</cp:revision>
  <dcterms:created xsi:type="dcterms:W3CDTF">2012-08-26T14:24:09Z</dcterms:created>
  <dcterms:modified xsi:type="dcterms:W3CDTF">2013-02-18T12:13:21Z</dcterms:modified>
</cp:coreProperties>
</file>