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59" r:id="rId5"/>
    <p:sldId id="261" r:id="rId6"/>
    <p:sldId id="270" r:id="rId7"/>
    <p:sldId id="269" r:id="rId8"/>
    <p:sldId id="263" r:id="rId9"/>
    <p:sldId id="262" r:id="rId10"/>
    <p:sldId id="271" r:id="rId11"/>
    <p:sldId id="264" r:id="rId12"/>
    <p:sldId id="265" r:id="rId13"/>
    <p:sldId id="268" r:id="rId14"/>
    <p:sldId id="267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387B3-4344-43F7-9C7A-B8E393654D15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83A53-C419-4B53-852C-88262B24769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Practical sheet</a:t>
            </a:r>
            <a:r>
              <a:rPr lang="en-GB" baseline="0" dirty="0" smtClean="0"/>
              <a:t> available with full instructions.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3A53-C419-4B53-852C-88262B24769A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Available </a:t>
            </a:r>
            <a:r>
              <a:rPr lang="en-GB" smtClean="0"/>
              <a:t>on worksheet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3A53-C419-4B53-852C-88262B24769A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Answers provided in ‘Answers’ folder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F83A53-C419-4B53-852C-88262B24769A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4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41E36-C4D4-48FB-A292-6CB5D3E9F617}" type="datetimeFigureOut">
              <a:rPr lang="en-US" smtClean="0"/>
              <a:pPr/>
              <a:t>3/21/2013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20F30-D654-4FA8-B695-AEEA3E594B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u="sng" dirty="0" smtClean="0">
                <a:latin typeface="Kristen ITC" pitchFamily="66" charset="0"/>
              </a:rPr>
              <a:t>P4: Radiation for Life</a:t>
            </a:r>
          </a:p>
        </p:txBody>
      </p:sp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Lesson </a:t>
            </a:r>
            <a:r>
              <a:rPr lang="en-GB" dirty="0">
                <a:solidFill>
                  <a:schemeClr val="tx1"/>
                </a:solidFill>
                <a:latin typeface="Kristen ITC" pitchFamily="66" charset="0"/>
              </a:rPr>
              <a:t>9</a:t>
            </a:r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: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What is Radioactivity</a:t>
            </a:r>
          </a:p>
          <a:p>
            <a:pPr eaLnBrk="1" hangingPunct="1"/>
            <a:r>
              <a:rPr lang="en-GB" dirty="0" smtClean="0">
                <a:solidFill>
                  <a:schemeClr val="tx1"/>
                </a:solidFill>
                <a:latin typeface="Kristen ITC" pitchFamily="66" charset="0"/>
              </a:rPr>
              <a:t>(part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36504"/>
            <a:ext cx="2636911" cy="2636912"/>
          </a:xfrm>
          <a:prstGeom prst="rect">
            <a:avLst/>
          </a:prstGeom>
          <a:noFill/>
        </p:spPr>
      </p:pic>
      <p:pic>
        <p:nvPicPr>
          <p:cNvPr id="3" name="Picture 2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44216"/>
            <a:ext cx="2636911" cy="2636912"/>
          </a:xfrm>
          <a:prstGeom prst="rect">
            <a:avLst/>
          </a:prstGeom>
          <a:noFill/>
        </p:spPr>
      </p:pic>
      <p:pic>
        <p:nvPicPr>
          <p:cNvPr id="4" name="Picture 2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3161" y="4536504"/>
            <a:ext cx="2636911" cy="2636912"/>
          </a:xfrm>
          <a:prstGeom prst="rect">
            <a:avLst/>
          </a:prstGeom>
          <a:noFill/>
        </p:spPr>
      </p:pic>
      <p:pic>
        <p:nvPicPr>
          <p:cNvPr id="5" name="Picture 4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3161" y="1944216"/>
            <a:ext cx="2636911" cy="2636912"/>
          </a:xfrm>
          <a:prstGeom prst="rect">
            <a:avLst/>
          </a:prstGeom>
          <a:noFill/>
        </p:spPr>
      </p:pic>
      <p:pic>
        <p:nvPicPr>
          <p:cNvPr id="6" name="Picture 2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5449" y="4536504"/>
            <a:ext cx="2636911" cy="2636912"/>
          </a:xfrm>
          <a:prstGeom prst="rect">
            <a:avLst/>
          </a:prstGeom>
          <a:noFill/>
        </p:spPr>
      </p:pic>
      <p:pic>
        <p:nvPicPr>
          <p:cNvPr id="7" name="Picture 6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5449" y="1944216"/>
            <a:ext cx="2636911" cy="2636912"/>
          </a:xfrm>
          <a:prstGeom prst="rect">
            <a:avLst/>
          </a:prstGeom>
          <a:noFill/>
        </p:spPr>
      </p:pic>
      <p:pic>
        <p:nvPicPr>
          <p:cNvPr id="8" name="Picture 2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4536504"/>
            <a:ext cx="2636911" cy="2636912"/>
          </a:xfrm>
          <a:prstGeom prst="rect">
            <a:avLst/>
          </a:prstGeom>
          <a:noFill/>
        </p:spPr>
      </p:pic>
      <p:pic>
        <p:nvPicPr>
          <p:cNvPr id="9" name="Picture 8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944216"/>
            <a:ext cx="2636911" cy="2636912"/>
          </a:xfrm>
          <a:prstGeom prst="rect">
            <a:avLst/>
          </a:prstGeom>
          <a:noFill/>
        </p:spPr>
      </p:pic>
      <p:pic>
        <p:nvPicPr>
          <p:cNvPr id="14" name="Picture 13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75456"/>
            <a:ext cx="2636911" cy="2636912"/>
          </a:xfrm>
          <a:prstGeom prst="rect">
            <a:avLst/>
          </a:prstGeom>
          <a:noFill/>
        </p:spPr>
      </p:pic>
      <p:pic>
        <p:nvPicPr>
          <p:cNvPr id="15" name="Picture 14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3161" y="-675456"/>
            <a:ext cx="2636911" cy="2636912"/>
          </a:xfrm>
          <a:prstGeom prst="rect">
            <a:avLst/>
          </a:prstGeom>
          <a:noFill/>
        </p:spPr>
      </p:pic>
      <p:pic>
        <p:nvPicPr>
          <p:cNvPr id="16" name="Picture 15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5449" y="-675456"/>
            <a:ext cx="2636911" cy="2636912"/>
          </a:xfrm>
          <a:prstGeom prst="rect">
            <a:avLst/>
          </a:prstGeom>
          <a:noFill/>
        </p:spPr>
      </p:pic>
      <p:pic>
        <p:nvPicPr>
          <p:cNvPr id="17" name="Picture 16" descr="http://static5.depositphotos.com/1027309/527/v/950/depositphotos_5272933-Graph-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-675456"/>
            <a:ext cx="2636911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71472" y="1500174"/>
            <a:ext cx="8072494" cy="440120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dirty="0" smtClean="0"/>
              <a:t>A </a:t>
            </a:r>
            <a:r>
              <a:rPr lang="en-GB" sz="2800" b="1" dirty="0" smtClean="0"/>
              <a:t>radioisotope  </a:t>
            </a:r>
            <a:r>
              <a:rPr lang="en-GB" sz="2800" dirty="0" smtClean="0"/>
              <a:t>has nuclei that are unstable because its nuclear particles are not held together strongly enough. </a:t>
            </a:r>
            <a:endParaRPr lang="en-GB" sz="2800" b="1" dirty="0" smtClean="0"/>
          </a:p>
          <a:p>
            <a:pPr>
              <a:spcBef>
                <a:spcPct val="50000"/>
              </a:spcBef>
            </a:pPr>
            <a:endParaRPr lang="en-GB" sz="2800" dirty="0" smtClean="0"/>
          </a:p>
          <a:p>
            <a:pPr>
              <a:spcBef>
                <a:spcPct val="50000"/>
              </a:spcBef>
            </a:pPr>
            <a:r>
              <a:rPr lang="en-GB" sz="2800" dirty="0" smtClean="0"/>
              <a:t>The </a:t>
            </a:r>
            <a:r>
              <a:rPr lang="en-GB" sz="2800" dirty="0"/>
              <a:t>largest stable nucleus is an isotope of lead. This is why lead is often found near radioactive rocks</a:t>
            </a:r>
            <a:r>
              <a:rPr lang="en-GB" sz="2800" dirty="0" smtClean="0"/>
              <a:t>.</a:t>
            </a:r>
          </a:p>
          <a:p>
            <a:pPr>
              <a:spcBef>
                <a:spcPct val="50000"/>
              </a:spcBef>
            </a:pPr>
            <a:endParaRPr lang="en-GB" sz="2800" dirty="0" smtClean="0"/>
          </a:p>
          <a:p>
            <a:pPr>
              <a:spcBef>
                <a:spcPct val="50000"/>
              </a:spcBef>
            </a:pPr>
            <a:endParaRPr lang="en-GB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n-GB" dirty="0" smtClean="0"/>
              <a:t>Radioisotopes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Half-Life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The rate of radioactive decay is different for </a:t>
            </a:r>
          </a:p>
          <a:p>
            <a:pPr>
              <a:buNone/>
            </a:pPr>
            <a:r>
              <a:rPr lang="en-GB" dirty="0" smtClean="0"/>
              <a:t>different radioisotopes.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It depends on the number of nuclei of the </a:t>
            </a:r>
          </a:p>
          <a:p>
            <a:pPr>
              <a:buNone/>
            </a:pPr>
            <a:r>
              <a:rPr lang="en-GB" dirty="0" smtClean="0"/>
              <a:t>radioisotope present – the more nuclei present </a:t>
            </a:r>
          </a:p>
          <a:p>
            <a:pPr>
              <a:buNone/>
            </a:pPr>
            <a:r>
              <a:rPr lang="en-GB" dirty="0" smtClean="0"/>
              <a:t>the greater the rate of decay.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half-lives of different radioactive isotopes vary </a:t>
            </a:r>
          </a:p>
          <a:p>
            <a:pPr>
              <a:buNone/>
            </a:pPr>
            <a:r>
              <a:rPr lang="en-GB" dirty="0" smtClean="0"/>
              <a:t>from a fraction of a second to millions of years.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u="sng" dirty="0" smtClean="0"/>
              <a:t>IMPORTANT</a:t>
            </a:r>
            <a:r>
              <a:rPr lang="en-GB" dirty="0" smtClean="0"/>
              <a:t> – the half-life of a radioisotope cannot be 		   changed.</a:t>
            </a:r>
            <a:endParaRPr lang="en-GB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7500958" y="0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142900"/>
            <a:ext cx="8229600" cy="1143000"/>
          </a:xfrm>
        </p:spPr>
        <p:txBody>
          <a:bodyPr/>
          <a:lstStyle/>
          <a:p>
            <a:r>
              <a:rPr lang="en-GB" smtClean="0"/>
              <a:t>Interpreting Graphs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5725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Using the graph, work out the half-life of the sample.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smtClean="0"/>
              <a:t>How can you check your calculation of half-life?</a:t>
            </a:r>
          </a:p>
          <a:p>
            <a:pPr>
              <a:buNone/>
            </a:pP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786710" y="0"/>
            <a:ext cx="1357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Higher</a:t>
            </a:r>
            <a:endParaRPr lang="en-GB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071678"/>
            <a:ext cx="8786842" cy="4792672"/>
            <a:chOff x="1440" y="9337"/>
            <a:chExt cx="7735" cy="6308"/>
          </a:xfrm>
        </p:grpSpPr>
        <p:grpSp>
          <p:nvGrpSpPr>
            <p:cNvPr id="1027" name="Group 3"/>
            <p:cNvGrpSpPr>
              <a:grpSpLocks/>
            </p:cNvGrpSpPr>
            <p:nvPr/>
          </p:nvGrpSpPr>
          <p:grpSpPr bwMode="auto">
            <a:xfrm>
              <a:off x="1440" y="9337"/>
              <a:ext cx="7735" cy="6308"/>
              <a:chOff x="1440" y="9337"/>
              <a:chExt cx="7735" cy="6308"/>
            </a:xfrm>
          </p:grpSpPr>
          <p:grpSp>
            <p:nvGrpSpPr>
              <p:cNvPr id="1028" name="Group 4"/>
              <p:cNvGrpSpPr>
                <a:grpSpLocks/>
              </p:cNvGrpSpPr>
              <p:nvPr/>
            </p:nvGrpSpPr>
            <p:grpSpPr bwMode="auto">
              <a:xfrm>
                <a:off x="2205" y="9337"/>
                <a:ext cx="6895" cy="5685"/>
                <a:chOff x="2505" y="8677"/>
                <a:chExt cx="6895" cy="5685"/>
              </a:xfrm>
            </p:grpSpPr>
            <p:pic>
              <p:nvPicPr>
                <p:cNvPr id="1029" name="Picture 1" descr="C:\Documents and Settings\All Users\Documents\Collins Science\Additional Science\Additional science AW\graphpaper100.jpg"/>
                <p:cNvPicPr>
                  <a:picLocks noChangeAspect="1" noChangeArrowheads="1"/>
                </p:cNvPicPr>
                <p:nvPr/>
              </p:nvPicPr>
              <p:blipFill>
                <a:blip r:embed="rId3" cstate="print"/>
                <a:srcRect r="13835"/>
                <a:stretch>
                  <a:fillRect/>
                </a:stretch>
              </p:blipFill>
              <p:spPr bwMode="auto">
                <a:xfrm>
                  <a:off x="2505" y="8677"/>
                  <a:ext cx="6863" cy="56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1030" name="AutoShape 6"/>
                <p:cNvCxnSpPr>
                  <a:cxnSpLocks noChangeShapeType="1"/>
                </p:cNvCxnSpPr>
                <p:nvPr/>
              </p:nvCxnSpPr>
              <p:spPr bwMode="auto">
                <a:xfrm>
                  <a:off x="9400" y="8677"/>
                  <a:ext cx="0" cy="5685"/>
                </a:xfrm>
                <a:prstGeom prst="straightConnector1">
                  <a:avLst/>
                </a:prstGeom>
                <a:noFill/>
                <a:ln w="76200">
                  <a:solidFill>
                    <a:srgbClr val="FFFFFF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1031" name="Group 7"/>
              <p:cNvGrpSpPr>
                <a:grpSpLocks/>
              </p:cNvGrpSpPr>
              <p:nvPr/>
            </p:nvGrpSpPr>
            <p:grpSpPr bwMode="auto">
              <a:xfrm>
                <a:off x="1440" y="10310"/>
                <a:ext cx="7735" cy="5335"/>
                <a:chOff x="1740" y="9650"/>
                <a:chExt cx="7735" cy="5335"/>
              </a:xfrm>
            </p:grpSpPr>
            <p:grpSp>
              <p:nvGrpSpPr>
                <p:cNvPr id="1032" name="Group 8"/>
                <p:cNvGrpSpPr>
                  <a:grpSpLocks/>
                </p:cNvGrpSpPr>
                <p:nvPr/>
              </p:nvGrpSpPr>
              <p:grpSpPr bwMode="auto">
                <a:xfrm>
                  <a:off x="2440" y="14368"/>
                  <a:ext cx="7035" cy="617"/>
                  <a:chOff x="2440" y="14368"/>
                  <a:chExt cx="7035" cy="617"/>
                </a:xfrm>
              </p:grpSpPr>
              <p:sp>
                <p:nvSpPr>
                  <p:cNvPr id="1033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860" y="14700"/>
                    <a:ext cx="1350" cy="28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96000"/>
                      </a:lnSpc>
                      <a:spcBef>
                        <a:spcPct val="0"/>
                      </a:spcBef>
                      <a:spcAft>
                        <a:spcPts val="6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rPr>
                      <a:t>time in days</a:t>
                    </a:r>
                    <a:endParaRPr kumimoji="0" lang="en-US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034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2440" y="14368"/>
                    <a:ext cx="7035" cy="309"/>
                    <a:chOff x="2440" y="14368"/>
                    <a:chExt cx="7035" cy="309"/>
                  </a:xfrm>
                </p:grpSpPr>
                <p:sp>
                  <p:nvSpPr>
                    <p:cNvPr id="1035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40" y="14392"/>
                      <a:ext cx="300" cy="28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pitchFamily="34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36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85" y="14385"/>
                      <a:ext cx="300" cy="28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37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25" y="14368"/>
                      <a:ext cx="300" cy="28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38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785" y="14392"/>
                      <a:ext cx="300" cy="28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39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915" y="14377"/>
                      <a:ext cx="300" cy="28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40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65" y="14370"/>
                      <a:ext cx="300" cy="28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41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175" y="14368"/>
                      <a:ext cx="300" cy="285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6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  <p:grpSp>
              <p:nvGrpSpPr>
                <p:cNvPr id="1042" name="Group 18"/>
                <p:cNvGrpSpPr>
                  <a:grpSpLocks/>
                </p:cNvGrpSpPr>
                <p:nvPr/>
              </p:nvGrpSpPr>
              <p:grpSpPr bwMode="auto">
                <a:xfrm>
                  <a:off x="1740" y="9650"/>
                  <a:ext cx="735" cy="3685"/>
                  <a:chOff x="1740" y="9650"/>
                  <a:chExt cx="735" cy="3685"/>
                </a:xfrm>
              </p:grpSpPr>
              <p:sp>
                <p:nvSpPr>
                  <p:cNvPr id="1043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40" y="9760"/>
                    <a:ext cx="377" cy="3055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vert270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96000"/>
                      </a:lnSpc>
                      <a:spcBef>
                        <a:spcPct val="0"/>
                      </a:spcBef>
                      <a:spcAft>
                        <a:spcPts val="6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GB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rPr>
                      <a:t>activity in counts per second</a:t>
                    </a:r>
                    <a:endParaRPr kumimoji="0" lang="en-US" sz="1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4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75" y="13050"/>
                    <a:ext cx="300" cy="2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96000"/>
                      </a:lnSpc>
                      <a:spcBef>
                        <a:spcPct val="0"/>
                      </a:spcBef>
                      <a:spcAft>
                        <a:spcPts val="6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rPr>
                      <a:t>20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5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70" y="11940"/>
                    <a:ext cx="300" cy="2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96000"/>
                      </a:lnSpc>
                      <a:spcBef>
                        <a:spcPct val="0"/>
                      </a:spcBef>
                      <a:spcAft>
                        <a:spcPts val="6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rPr>
                      <a:t>40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6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75" y="10790"/>
                    <a:ext cx="300" cy="2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96000"/>
                      </a:lnSpc>
                      <a:spcBef>
                        <a:spcPct val="0"/>
                      </a:spcBef>
                      <a:spcAft>
                        <a:spcPts val="6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rPr>
                      <a:t>60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04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60" y="9650"/>
                    <a:ext cx="300" cy="2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0" tIns="0" rIns="0" bIns="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96000"/>
                      </a:lnSpc>
                      <a:spcBef>
                        <a:spcPct val="0"/>
                      </a:spcBef>
                      <a:spcAft>
                        <a:spcPts val="6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GB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rPr>
                      <a:t>80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</p:grpSp>
        <p:sp>
          <p:nvSpPr>
            <p:cNvPr id="1048" name="Freeform 24"/>
            <p:cNvSpPr>
              <a:spLocks/>
            </p:cNvSpPr>
            <p:nvPr/>
          </p:nvSpPr>
          <p:spPr bwMode="auto">
            <a:xfrm>
              <a:off x="2215" y="10450"/>
              <a:ext cx="6825" cy="4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93" y="1135"/>
                </a:cxn>
                <a:cxn ang="0">
                  <a:pos x="1180" y="1815"/>
                </a:cxn>
                <a:cxn ang="0">
                  <a:pos x="2245" y="2710"/>
                </a:cxn>
                <a:cxn ang="0">
                  <a:pos x="3390" y="3315"/>
                </a:cxn>
                <a:cxn ang="0">
                  <a:pos x="4553" y="3790"/>
                </a:cxn>
                <a:cxn ang="0">
                  <a:pos x="5650" y="4030"/>
                </a:cxn>
                <a:cxn ang="0">
                  <a:pos x="6825" y="4150"/>
                </a:cxn>
              </a:cxnLst>
              <a:rect l="0" t="0" r="r" b="b"/>
              <a:pathLst>
                <a:path w="6825" h="4150">
                  <a:moveTo>
                    <a:pt x="0" y="0"/>
                  </a:moveTo>
                  <a:cubicBezTo>
                    <a:pt x="198" y="416"/>
                    <a:pt x="396" y="833"/>
                    <a:pt x="593" y="1135"/>
                  </a:cubicBezTo>
                  <a:cubicBezTo>
                    <a:pt x="790" y="1437"/>
                    <a:pt x="905" y="1552"/>
                    <a:pt x="1180" y="1815"/>
                  </a:cubicBezTo>
                  <a:cubicBezTo>
                    <a:pt x="1455" y="2078"/>
                    <a:pt x="1877" y="2460"/>
                    <a:pt x="2245" y="2710"/>
                  </a:cubicBezTo>
                  <a:cubicBezTo>
                    <a:pt x="2613" y="2960"/>
                    <a:pt x="3005" y="3135"/>
                    <a:pt x="3390" y="3315"/>
                  </a:cubicBezTo>
                  <a:cubicBezTo>
                    <a:pt x="3775" y="3495"/>
                    <a:pt x="4176" y="3671"/>
                    <a:pt x="4553" y="3790"/>
                  </a:cubicBezTo>
                  <a:cubicBezTo>
                    <a:pt x="4930" y="3909"/>
                    <a:pt x="5271" y="3970"/>
                    <a:pt x="5650" y="4030"/>
                  </a:cubicBezTo>
                  <a:cubicBezTo>
                    <a:pt x="6029" y="4090"/>
                    <a:pt x="6629" y="4130"/>
                    <a:pt x="6825" y="4150"/>
                  </a:cubicBezTo>
                </a:path>
              </a:pathLst>
            </a:custGeom>
            <a:noFill/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GB" dirty="0" smtClean="0">
                <a:latin typeface="Comic Sans MS" pitchFamily="66" charset="0"/>
              </a:rPr>
              <a:t>What can you say about all the isotopes of the elements above lead in the periodic table?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endParaRPr lang="en-GB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GB" dirty="0" err="1" smtClean="0">
                <a:latin typeface="Comic Sans MS" pitchFamily="66" charset="0"/>
              </a:rPr>
              <a:t>Sita</a:t>
            </a:r>
            <a:r>
              <a:rPr lang="en-GB" dirty="0" smtClean="0">
                <a:latin typeface="Comic Sans MS" pitchFamily="66" charset="0"/>
              </a:rPr>
              <a:t> records the count rate from a radioactive source. She takes four readings. They are 130 </a:t>
            </a:r>
            <a:r>
              <a:rPr lang="en-GB" dirty="0" err="1" smtClean="0">
                <a:latin typeface="Comic Sans MS" pitchFamily="66" charset="0"/>
              </a:rPr>
              <a:t>Bq</a:t>
            </a:r>
            <a:r>
              <a:rPr lang="en-GB" dirty="0" smtClean="0">
                <a:latin typeface="Comic Sans MS" pitchFamily="66" charset="0"/>
              </a:rPr>
              <a:t>, 149 </a:t>
            </a:r>
            <a:r>
              <a:rPr lang="en-GB" dirty="0" err="1" smtClean="0">
                <a:latin typeface="Comic Sans MS" pitchFamily="66" charset="0"/>
              </a:rPr>
              <a:t>Bq</a:t>
            </a:r>
            <a:r>
              <a:rPr lang="en-GB" dirty="0" smtClean="0">
                <a:latin typeface="Comic Sans MS" pitchFamily="66" charset="0"/>
              </a:rPr>
              <a:t>, 133 </a:t>
            </a:r>
            <a:r>
              <a:rPr lang="en-GB" dirty="0" err="1" smtClean="0">
                <a:latin typeface="Comic Sans MS" pitchFamily="66" charset="0"/>
              </a:rPr>
              <a:t>Bq</a:t>
            </a:r>
            <a:r>
              <a:rPr lang="en-GB" dirty="0" smtClean="0">
                <a:latin typeface="Comic Sans MS" pitchFamily="66" charset="0"/>
              </a:rPr>
              <a:t> and 142 </a:t>
            </a:r>
            <a:r>
              <a:rPr lang="en-GB" dirty="0" err="1" smtClean="0">
                <a:latin typeface="Comic Sans MS" pitchFamily="66" charset="0"/>
              </a:rPr>
              <a:t>Bq</a:t>
            </a:r>
            <a:r>
              <a:rPr lang="en-GB" dirty="0" smtClean="0">
                <a:latin typeface="Comic Sans MS" pitchFamily="66" charset="0"/>
              </a:rPr>
              <a:t>. Why are the readings different?</a:t>
            </a:r>
          </a:p>
          <a:p>
            <a:pPr>
              <a:spcBef>
                <a:spcPct val="50000"/>
              </a:spcBef>
              <a:buNone/>
            </a:pPr>
            <a:endParaRPr lang="en-GB" b="1" u="sng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buNone/>
            </a:pPr>
            <a:r>
              <a:rPr lang="en-GB" b="1" u="sng" dirty="0" smtClean="0">
                <a:latin typeface="Comic Sans MS" pitchFamily="66" charset="0"/>
              </a:rPr>
              <a:t>HIGHER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GB" dirty="0" smtClean="0">
                <a:latin typeface="Comic Sans MS" pitchFamily="66" charset="0"/>
              </a:rPr>
              <a:t>The activity of a radioactive sample took 4 hours to decrease from 100 </a:t>
            </a:r>
            <a:r>
              <a:rPr lang="en-GB" dirty="0" err="1" smtClean="0">
                <a:latin typeface="Comic Sans MS" pitchFamily="66" charset="0"/>
              </a:rPr>
              <a:t>Bq</a:t>
            </a:r>
            <a:r>
              <a:rPr lang="en-GB" dirty="0" smtClean="0">
                <a:latin typeface="Comic Sans MS" pitchFamily="66" charset="0"/>
              </a:rPr>
              <a:t> to 25 </a:t>
            </a:r>
            <a:r>
              <a:rPr lang="en-GB" dirty="0" err="1" smtClean="0">
                <a:latin typeface="Comic Sans MS" pitchFamily="66" charset="0"/>
              </a:rPr>
              <a:t>Bq</a:t>
            </a:r>
            <a:r>
              <a:rPr lang="en-GB" dirty="0" smtClean="0">
                <a:latin typeface="Comic Sans MS" pitchFamily="66" charset="0"/>
              </a:rPr>
              <a:t>. What is its half-life?</a:t>
            </a: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endParaRPr lang="en-GB" dirty="0" smtClean="0"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GB" dirty="0" smtClean="0">
                <a:latin typeface="Comic Sans MS" pitchFamily="66" charset="0"/>
              </a:rPr>
              <a:t>A radioactive substance has a half-life of 3 hours. How much of it remains after 9 hrs?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14422"/>
          <a:ext cx="8715435" cy="2582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Recognise</a:t>
                      </a:r>
                      <a:r>
                        <a:rPr lang="en-GB" u="none" dirty="0" smtClean="0"/>
                        <a:t> how the radioactivity of an object is measured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 and describe</a:t>
                      </a:r>
                      <a:r>
                        <a:rPr lang="en-GB" u="none" dirty="0" smtClean="0"/>
                        <a:t> the relative</a:t>
                      </a:r>
                      <a:r>
                        <a:rPr lang="en-GB" u="none" baseline="0" dirty="0" smtClean="0"/>
                        <a:t> nature of radioactive decay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Interpret</a:t>
                      </a:r>
                      <a:r>
                        <a:rPr lang="en-GB" u="none" dirty="0" smtClean="0"/>
                        <a:t> graphical data of radioactive decay and calculate</a:t>
                      </a:r>
                      <a:r>
                        <a:rPr lang="en-GB" u="none" baseline="0" dirty="0" smtClean="0"/>
                        <a:t> half-life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Understand</a:t>
                      </a:r>
                      <a:r>
                        <a:rPr lang="en-GB" u="none" dirty="0" smtClean="0"/>
                        <a:t> that radioactivity decreases with time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 and use</a:t>
                      </a:r>
                      <a:r>
                        <a:rPr lang="en-GB" u="none" dirty="0" smtClean="0"/>
                        <a:t> the concept of half-life 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35782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alpha • beta • gamma • ionising • decay • half-life • activity • </a:t>
            </a:r>
            <a:r>
              <a:rPr lang="en-GB" dirty="0" err="1"/>
              <a:t>becquerels</a:t>
            </a:r>
            <a:r>
              <a:rPr lang="en-GB" dirty="0"/>
              <a:t> • GM tube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571604" y="-142900"/>
            <a:ext cx="578647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800" dirty="0">
                <a:latin typeface="Comic Sans MS" pitchFamily="66" charset="0"/>
              </a:rPr>
              <a:t>Starter</a:t>
            </a:r>
          </a:p>
        </p:txBody>
      </p:sp>
      <p:sp>
        <p:nvSpPr>
          <p:cNvPr id="3075" name="Text Box 9"/>
          <p:cNvSpPr txBox="1">
            <a:spLocks noChangeArrowheads="1"/>
          </p:cNvSpPr>
          <p:nvPr/>
        </p:nvSpPr>
        <p:spPr bwMode="auto">
          <a:xfrm>
            <a:off x="571472" y="838200"/>
            <a:ext cx="8143932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dirty="0" smtClean="0">
                <a:latin typeface="Comic Sans MS" pitchFamily="66" charset="0"/>
              </a:rPr>
              <a:t>What words come to mind when you think of: </a:t>
            </a:r>
            <a:r>
              <a:rPr lang="en-GB" sz="6000" dirty="0" smtClean="0">
                <a:latin typeface="Jokerman" pitchFamily="82" charset="0"/>
              </a:rPr>
              <a:t>RADIOACTIVITY</a:t>
            </a:r>
          </a:p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Comic Sans MS" pitchFamily="66" charset="0"/>
              </a:rPr>
              <a:t>Make a list of these words in the back of your book.</a:t>
            </a:r>
            <a:endParaRPr lang="en-GB" sz="1600" dirty="0">
              <a:latin typeface="Jokerman" pitchFamily="82" charset="0"/>
            </a:endParaRPr>
          </a:p>
        </p:txBody>
      </p:sp>
      <p:pic>
        <p:nvPicPr>
          <p:cNvPr id="3076" name="Picture 13" descr="tm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636838"/>
            <a:ext cx="4373579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6" name="Picture 14" descr="radioactiv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8538" y="2825750"/>
            <a:ext cx="439261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285860"/>
            <a:ext cx="8072494" cy="4438842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/>
              <a:t>Recognise that nuclear decay occurs naturally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Describe how the activity of a sample is measured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/>
              <a:t>Understand the term ‘half-life’.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GB" sz="4400">
                <a:solidFill>
                  <a:schemeClr val="tx2"/>
                </a:solidFill>
                <a:latin typeface="Kristen ITC" pitchFamily="66" charset="0"/>
              </a:rPr>
              <a:t>Success Criteria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214422"/>
          <a:ext cx="8715435" cy="2582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31636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Recognise</a:t>
                      </a:r>
                      <a:r>
                        <a:rPr lang="en-GB" u="none" dirty="0" smtClean="0"/>
                        <a:t> how the radioactivity of an object is measured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Recall and describe</a:t>
                      </a:r>
                      <a:r>
                        <a:rPr lang="en-GB" u="none" dirty="0" smtClean="0"/>
                        <a:t> the relative</a:t>
                      </a:r>
                      <a:r>
                        <a:rPr lang="en-GB" u="none" baseline="0" dirty="0" smtClean="0"/>
                        <a:t> nature of radioactive decay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Interpret</a:t>
                      </a:r>
                      <a:r>
                        <a:rPr lang="en-GB" u="none" dirty="0" smtClean="0"/>
                        <a:t> graphical data of radioactive decay and calculate</a:t>
                      </a:r>
                      <a:r>
                        <a:rPr lang="en-GB" u="none" baseline="0" dirty="0" smtClean="0"/>
                        <a:t> half-life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19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Understand</a:t>
                      </a:r>
                      <a:r>
                        <a:rPr lang="en-GB" u="none" dirty="0" smtClean="0"/>
                        <a:t> that radioactivity decreases with time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u="sng" dirty="0" smtClean="0"/>
                        <a:t>Explain and use</a:t>
                      </a:r>
                      <a:r>
                        <a:rPr lang="en-GB" u="none" dirty="0" smtClean="0"/>
                        <a:t> the concept of half-life </a:t>
                      </a:r>
                      <a:endParaRPr lang="en-GB" u="sn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u="sng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5357826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u="sng" dirty="0"/>
              <a:t>Key </a:t>
            </a:r>
            <a:r>
              <a:rPr lang="en-GB" b="1" u="sng" dirty="0" smtClean="0"/>
              <a:t>Words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pPr algn="ctr"/>
            <a:r>
              <a:rPr lang="en-GB" dirty="0"/>
              <a:t>alpha • beta • gamma • ionising • decay • half-life • activity • </a:t>
            </a:r>
            <a:r>
              <a:rPr lang="en-GB" dirty="0" err="1"/>
              <a:t>becquerels</a:t>
            </a:r>
            <a:r>
              <a:rPr lang="en-GB" dirty="0"/>
              <a:t> • GM tube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7771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Comic Sans MS" pitchFamily="66" charset="0"/>
              </a:rPr>
              <a:t>A ‘</a:t>
            </a:r>
            <a:r>
              <a:rPr lang="en-GB" sz="2200" dirty="0" err="1">
                <a:latin typeface="Comic Sans MS" pitchFamily="66" charset="0"/>
              </a:rPr>
              <a:t>geiger</a:t>
            </a:r>
            <a:r>
              <a:rPr lang="en-GB" sz="2200" dirty="0">
                <a:latin typeface="Comic Sans MS" pitchFamily="66" charset="0"/>
              </a:rPr>
              <a:t> counter’ </a:t>
            </a:r>
            <a:r>
              <a:rPr lang="en-GB" sz="2200" dirty="0" smtClean="0">
                <a:latin typeface="Comic Sans MS" pitchFamily="66" charset="0"/>
              </a:rPr>
              <a:t>is </a:t>
            </a:r>
            <a:r>
              <a:rPr lang="en-GB" sz="2200" dirty="0">
                <a:latin typeface="Comic Sans MS" pitchFamily="66" charset="0"/>
              </a:rPr>
              <a:t>used to detect the rate of decay of a radioactive substance.</a:t>
            </a:r>
          </a:p>
        </p:txBody>
      </p:sp>
      <p:pic>
        <p:nvPicPr>
          <p:cNvPr id="7171" name="Picture 6" descr="am-gmtub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1844675"/>
            <a:ext cx="4248150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611188" y="1916113"/>
            <a:ext cx="3384550" cy="1785104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 smtClean="0">
                <a:solidFill>
                  <a:srgbClr val="FF0000"/>
                </a:solidFill>
              </a:rPr>
              <a:t>The </a:t>
            </a:r>
            <a:r>
              <a:rPr lang="en-GB" sz="2200" b="1" dirty="0" smtClean="0">
                <a:solidFill>
                  <a:srgbClr val="FF0000"/>
                </a:solidFill>
              </a:rPr>
              <a:t>activity</a:t>
            </a:r>
            <a:r>
              <a:rPr lang="en-GB" sz="2200" dirty="0" smtClean="0">
                <a:solidFill>
                  <a:srgbClr val="FF0000"/>
                </a:solidFill>
              </a:rPr>
              <a:t> is measured by counting the number of nuclei that decay in one second. (Also called </a:t>
            </a:r>
            <a:r>
              <a:rPr lang="en-GB" sz="2200" b="1" dirty="0" smtClean="0">
                <a:solidFill>
                  <a:srgbClr val="FF0000"/>
                </a:solidFill>
              </a:rPr>
              <a:t>count rate</a:t>
            </a:r>
            <a:r>
              <a:rPr lang="en-GB" sz="2200" dirty="0" smtClean="0">
                <a:solidFill>
                  <a:srgbClr val="FF0000"/>
                </a:solidFill>
              </a:rPr>
              <a:t>)</a:t>
            </a:r>
            <a:endParaRPr lang="en-GB" sz="2200" dirty="0">
              <a:solidFill>
                <a:srgbClr val="FF0000"/>
              </a:solidFill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11188" y="4005263"/>
            <a:ext cx="4392612" cy="1192212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Activity is measured in  </a:t>
            </a:r>
            <a:r>
              <a:rPr lang="en-GB">
                <a:solidFill>
                  <a:srgbClr val="FFFF00"/>
                </a:solidFill>
              </a:rPr>
              <a:t>becquerels (Bq)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00FF00"/>
                </a:solidFill>
              </a:rPr>
              <a:t>   Activity = </a:t>
            </a:r>
            <a:r>
              <a:rPr lang="en-GB" u="sng">
                <a:solidFill>
                  <a:srgbClr val="00FF00"/>
                </a:solidFill>
              </a:rPr>
              <a:t>number of nuclei that decay</a:t>
            </a:r>
          </a:p>
          <a:p>
            <a:pPr>
              <a:spcBef>
                <a:spcPct val="50000"/>
              </a:spcBef>
            </a:pPr>
            <a:r>
              <a:rPr lang="en-GB">
                <a:solidFill>
                  <a:srgbClr val="00FF00"/>
                </a:solidFill>
              </a:rPr>
              <a:t>                      time taken in seconds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11188" y="5661025"/>
            <a:ext cx="81375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b="1" dirty="0">
                <a:latin typeface="Comic Sans MS" pitchFamily="66" charset="0"/>
              </a:rPr>
              <a:t>The activity of a radioactive substance decreases with time. This is shown by the count rate falling.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22535" grpId="0" animBg="1"/>
      <p:bldP spid="22536" grpId="0" animBg="1"/>
      <p:bldP spid="225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What causes the Geiger-Counter to ‘click’?</a:t>
            </a:r>
            <a:endParaRPr lang="en-GB" sz="3200" dirty="0"/>
          </a:p>
        </p:txBody>
      </p:sp>
      <p:pic>
        <p:nvPicPr>
          <p:cNvPr id="30722" name="Picture 2" descr="http://meteorology.lyndonstate.edu/classes/CMS/uploads/images/Met1010/RadiationPenetration2-p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980728"/>
            <a:ext cx="5184576" cy="566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bc.co.uk/schools/gcsebitesize/science/images/12_half_lif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9144000" cy="57967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halflif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484313"/>
            <a:ext cx="6119812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23850" y="188913"/>
            <a:ext cx="8424863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600" dirty="0">
                <a:latin typeface="Comic Sans MS" pitchFamily="66" charset="0"/>
              </a:rPr>
              <a:t>The half-life of a radioactive substance is the average time it takes for half the nuclei present to decay. </a:t>
            </a:r>
            <a:r>
              <a:rPr lang="en-GB" sz="2600" dirty="0">
                <a:solidFill>
                  <a:schemeClr val="accent2"/>
                </a:solidFill>
                <a:latin typeface="Comic Sans MS" pitchFamily="66" charset="0"/>
              </a:rPr>
              <a:t>It cannot be changed for a particular isotope.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55650" y="188913"/>
            <a:ext cx="777716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Radioactive decay is a RANDOM process but if enough data is looked at, we can make certain predictions….</a:t>
            </a:r>
          </a:p>
          <a:p>
            <a:pPr>
              <a:spcBef>
                <a:spcPct val="50000"/>
              </a:spcBef>
            </a:pPr>
            <a:r>
              <a:rPr lang="en-GB" sz="2400" dirty="0">
                <a:latin typeface="Comic Sans MS" pitchFamily="66" charset="0"/>
              </a:rPr>
              <a:t>Let’s now do the ‘radioactive dice’ </a:t>
            </a:r>
            <a:r>
              <a:rPr lang="en-GB" sz="2400" dirty="0" smtClean="0">
                <a:latin typeface="Comic Sans MS" pitchFamily="66" charset="0"/>
              </a:rPr>
              <a:t>experiment </a:t>
            </a:r>
            <a:r>
              <a:rPr lang="en-GB" sz="2400" dirty="0">
                <a:latin typeface="Comic Sans MS" pitchFamily="66" charset="0"/>
              </a:rPr>
              <a:t>together:</a:t>
            </a:r>
          </a:p>
        </p:txBody>
      </p:sp>
      <p:pic>
        <p:nvPicPr>
          <p:cNvPr id="8195" name="Picture 6" descr="di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204864"/>
            <a:ext cx="43243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8" descr="dic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797152"/>
            <a:ext cx="2051050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76055" y="2060848"/>
          <a:ext cx="3791745" cy="453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915"/>
                <a:gridCol w="1263915"/>
                <a:gridCol w="1263915"/>
              </a:tblGrid>
              <a:tr h="567063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Throw No.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No. That land white face up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No. Remaining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67063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605</Words>
  <Application>Microsoft Office PowerPoint</Application>
  <PresentationFormat>On-screen Show (4:3)</PresentationFormat>
  <Paragraphs>111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P4: Radiation for Life</vt:lpstr>
      <vt:lpstr>Slide 2</vt:lpstr>
      <vt:lpstr>Lesson Objectives</vt:lpstr>
      <vt:lpstr>Slide 4</vt:lpstr>
      <vt:lpstr>Slide 5</vt:lpstr>
      <vt:lpstr>Slide 6</vt:lpstr>
      <vt:lpstr>Slide 7</vt:lpstr>
      <vt:lpstr>Slide 8</vt:lpstr>
      <vt:lpstr>Slide 9</vt:lpstr>
      <vt:lpstr>Slide 10</vt:lpstr>
      <vt:lpstr>Radioisotopes</vt:lpstr>
      <vt:lpstr>Half-Life</vt:lpstr>
      <vt:lpstr>Interpreting Graphs</vt:lpstr>
      <vt:lpstr>Plenary</vt:lpstr>
      <vt:lpstr>Slide 15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C2: Chemical Resources</dc:title>
  <dc:creator> </dc:creator>
  <cp:lastModifiedBy>Varinder Singh</cp:lastModifiedBy>
  <cp:revision>19</cp:revision>
  <dcterms:created xsi:type="dcterms:W3CDTF">2012-08-26T14:24:09Z</dcterms:created>
  <dcterms:modified xsi:type="dcterms:W3CDTF">2013-03-21T14:06:43Z</dcterms:modified>
</cp:coreProperties>
</file>