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6" r:id="rId3"/>
    <p:sldId id="269" r:id="rId4"/>
    <p:sldId id="262" r:id="rId5"/>
    <p:sldId id="263" r:id="rId6"/>
    <p:sldId id="265" r:id="rId7"/>
    <p:sldId id="257" r:id="rId8"/>
    <p:sldId id="258" r:id="rId9"/>
    <p:sldId id="259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8234-33C4-4C75-8D72-B3854A84F717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F2DCD-F3F9-43AE-AB8B-669BA3EFB0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1E720-A8AE-4253-B8D3-D61C46FF39F7}" type="slidenum">
              <a:rPr lang="en-GB"/>
              <a:pPr/>
              <a:t>1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0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starter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8309E-3BD3-4FC4-8641-155DAE7BEE05}" type="slidenum">
              <a:rPr lang="en-GB"/>
              <a:pPr/>
              <a:t>5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It may be worth pointing out to students that the membranes surrounding the organelles in this animation are all based on the same structure – the phospholipid bilayer – but are coloured differently for clarity. In addition, it could be noted that the membrane of endoplasmic reticulum is an extension of the nuclear membrane.</a:t>
            </a:r>
          </a:p>
          <a:p>
            <a:endParaRPr lang="en-GB"/>
          </a:p>
          <a:p>
            <a:r>
              <a:rPr lang="en-GB"/>
              <a:t>See the ‘</a:t>
            </a:r>
            <a:r>
              <a:rPr lang="en-GB" b="1"/>
              <a:t>Nucleic Acids and the Genetic Code</a:t>
            </a:r>
            <a:r>
              <a:rPr lang="en-GB"/>
              <a:t>’ presentation for information about DNA, transcription and translation.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6E94D-9FD6-417A-878A-E0C814C1A03A}" type="slidenum">
              <a:rPr lang="en-GB"/>
              <a:pPr/>
              <a:t>6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1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163A-FEDE-407B-9079-03B00CC53223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 the eukaryote kingdoms.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58697-C3D1-428D-861A-6791E0C2BCA2}" type="slidenum">
              <a:rPr lang="en-GB"/>
              <a:pPr/>
              <a:t>8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r>
              <a:rPr lang="en-GB"/>
              <a:t>Many prokaryotes, particularly archaea, are extremophiles: they are capable of surviving in extreme conditions due to their simple cell structure. This image shows a hot spring in Yellowstone National Park, populated by </a:t>
            </a:r>
            <a:r>
              <a:rPr lang="en-GB" i="1"/>
              <a:t>Thermus</a:t>
            </a:r>
            <a:r>
              <a:rPr lang="en-GB"/>
              <a:t> </a:t>
            </a:r>
            <a:r>
              <a:rPr lang="en-GB" i="1"/>
              <a:t>aquaticus</a:t>
            </a:r>
            <a:r>
              <a:rPr lang="en-GB"/>
              <a:t> – a heat-loving bacterium, or ‘thermophile’.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itchFamily="2" charset="2"/>
              <a:buNone/>
            </a:pPr>
            <a:r>
              <a:rPr lang="en-GB"/>
              <a:t>The archaea are more closely related to eukaryotes than bacteria, but the two groups share such similar cell structure that they can be considered together.</a:t>
            </a:r>
          </a:p>
          <a:p>
            <a:endParaRPr lang="en-GB"/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between, and classification of, bacteria, archaea and eukaryotes.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4B60B-6922-4464-9702-70D86365EE63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10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Teacher notes</a:t>
            </a:r>
          </a:p>
          <a:p>
            <a:r>
              <a:rPr lang="en-GB"/>
              <a:t>Bacteria surrounded by a capsule include </a:t>
            </a:r>
            <a:r>
              <a:rPr lang="en-GB" i="1"/>
              <a:t>Haemophilus influenzae</a:t>
            </a:r>
            <a:r>
              <a:rPr lang="en-GB"/>
              <a:t> B, </a:t>
            </a:r>
            <a:r>
              <a:rPr lang="en-GB" i="1"/>
              <a:t>Streptococcus pneumoniae</a:t>
            </a:r>
            <a:r>
              <a:rPr lang="en-GB"/>
              <a:t> and </a:t>
            </a:r>
            <a:r>
              <a:rPr lang="en-GB" i="1"/>
              <a:t>Salmonella typhi</a:t>
            </a:r>
            <a:r>
              <a:rPr lang="en-GB"/>
              <a:t>.</a:t>
            </a:r>
          </a:p>
          <a:p>
            <a:endParaRPr lang="en-GB"/>
          </a:p>
          <a:p>
            <a:r>
              <a:rPr lang="en-GB"/>
              <a:t>The polysaccharides in bacterial capsules are often used in conjugated vaccines.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00096-9605-4D06-BC23-4603A1561967}" type="slidenum">
              <a:rPr lang="en-GB"/>
              <a:pPr/>
              <a:t>10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David Gregory &amp; Debbie Marshall, Wellcome Images</a:t>
            </a:r>
          </a:p>
          <a:p>
            <a:r>
              <a:rPr lang="en-GB"/>
              <a:t>Electron micrograph of Escherichia coli, computer-coloured red. Close-up showing pili (shorter, thinner) and flagella (longer, thicker).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The flagella of bacteria and archaea are superficially similar, but are thought to have evolved separately for similar functions.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F50F8-B9AD-40AF-80E8-798C507E104A}" type="slidenum">
              <a:rPr lang="en-GB"/>
              <a:pPr/>
              <a:t>11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0E3A7-938E-48FD-970F-40A9C5DA3B72}" type="slidenum">
              <a:rPr lang="en-GB"/>
              <a:pPr/>
              <a:t>12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3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ACFF-D2FB-4945-A7FB-05C632195304}" type="datetimeFigureOut">
              <a:rPr lang="en-GB" smtClean="0"/>
              <a:pPr/>
              <a:t>10/04/15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0DBF-A0FA-484A-8556-34EFCA1F44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8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902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/>
              <a:t>Which organelle?</a:t>
            </a:r>
          </a:p>
        </p:txBody>
      </p:sp>
      <p:pic>
        <p:nvPicPr>
          <p:cNvPr id="1999906" name="Picture 3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1999907" name="Picture 35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1999915" name="S6_15_mc_hotspots_animal_cell.sw" descr="6_15_mc_hotspots_animal_c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48" name="Text Box 12"/>
          <p:cNvSpPr txBox="1">
            <a:spLocks noChangeArrowheads="1"/>
          </p:cNvSpPr>
          <p:nvPr/>
        </p:nvSpPr>
        <p:spPr bwMode="auto">
          <a:xfrm>
            <a:off x="557213" y="800100"/>
            <a:ext cx="4764087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/>
              <a:t>Some prokaryotic cells feature one or more </a:t>
            </a:r>
            <a:r>
              <a:rPr lang="en-GB" b="1">
                <a:solidFill>
                  <a:srgbClr val="10BC45"/>
                </a:solidFill>
              </a:rPr>
              <a:t>flagella</a:t>
            </a:r>
            <a:r>
              <a:rPr lang="en-GB"/>
              <a:t>. These are long helical tubes extending out of the cell wall, which rotate to provide locomotion.</a:t>
            </a:r>
          </a:p>
        </p:txBody>
      </p:sp>
      <p:sp>
        <p:nvSpPr>
          <p:cNvPr id="190874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/>
              <a:t>Flagella and </a:t>
            </a:r>
            <a:r>
              <a:rPr lang="en-GB" dirty="0" err="1"/>
              <a:t>pili</a:t>
            </a:r>
            <a:endParaRPr lang="en-GB" dirty="0"/>
          </a:p>
        </p:txBody>
      </p:sp>
      <p:sp>
        <p:nvSpPr>
          <p:cNvPr id="1908751" name="Text Box 15"/>
          <p:cNvSpPr txBox="1">
            <a:spLocks noChangeArrowheads="1"/>
          </p:cNvSpPr>
          <p:nvPr/>
        </p:nvSpPr>
        <p:spPr bwMode="auto">
          <a:xfrm>
            <a:off x="557213" y="4938713"/>
            <a:ext cx="840898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Many bacteria also feature </a:t>
            </a:r>
            <a:r>
              <a:rPr lang="en-GB" b="1">
                <a:solidFill>
                  <a:srgbClr val="10BC45"/>
                </a:solidFill>
              </a:rPr>
              <a:t>pili</a:t>
            </a:r>
            <a:r>
              <a:rPr lang="en-GB"/>
              <a:t>. These are hollow protein structures used during </a:t>
            </a:r>
            <a:r>
              <a:rPr lang="en-GB" b="1">
                <a:solidFill>
                  <a:srgbClr val="10BC45"/>
                </a:solidFill>
              </a:rPr>
              <a:t>bacterial conjugation</a:t>
            </a:r>
            <a:r>
              <a:rPr lang="en-GB"/>
              <a:t> – the transfer of genetic material from one bacterium to another.</a:t>
            </a:r>
          </a:p>
        </p:txBody>
      </p:sp>
      <p:pic>
        <p:nvPicPr>
          <p:cNvPr id="1908753" name="Picture 1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1908754" name="Picture 18" descr="notes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sp>
        <p:nvSpPr>
          <p:cNvPr id="1908756" name="Text Box 20"/>
          <p:cNvSpPr txBox="1">
            <a:spLocks noChangeArrowheads="1"/>
          </p:cNvSpPr>
          <p:nvPr/>
        </p:nvSpPr>
        <p:spPr bwMode="auto">
          <a:xfrm>
            <a:off x="557213" y="3051175"/>
            <a:ext cx="4852987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/>
              <a:t>Flagella are powered by protein motors and can propel bacteria at a rate of more than 50 lengths per second. </a:t>
            </a:r>
          </a:p>
        </p:txBody>
      </p:sp>
      <p:pic>
        <p:nvPicPr>
          <p:cNvPr id="1908761" name="Picture 25" descr="flage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08720"/>
            <a:ext cx="29718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8751" grpId="0"/>
      <p:bldP spid="19087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0817" name="Picture 33" descr="bac_c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35300"/>
            <a:ext cx="3962400" cy="1263650"/>
          </a:xfrm>
          <a:prstGeom prst="rect">
            <a:avLst/>
          </a:prstGeom>
          <a:noFill/>
        </p:spPr>
      </p:pic>
      <p:pic>
        <p:nvPicPr>
          <p:cNvPr id="1910806" name="Picture 22" descr="bac_c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0" y="3035300"/>
            <a:ext cx="3581400" cy="1201738"/>
          </a:xfrm>
          <a:prstGeom prst="rect">
            <a:avLst/>
          </a:prstGeom>
          <a:noFill/>
        </p:spPr>
      </p:pic>
      <p:sp>
        <p:nvSpPr>
          <p:cNvPr id="19107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/>
              <a:t>Plasmids</a:t>
            </a:r>
          </a:p>
        </p:txBody>
      </p:sp>
      <p:sp>
        <p:nvSpPr>
          <p:cNvPr id="1910796" name="Text Box 12"/>
          <p:cNvSpPr txBox="1">
            <a:spLocks noChangeArrowheads="1"/>
          </p:cNvSpPr>
          <p:nvPr/>
        </p:nvSpPr>
        <p:spPr bwMode="auto">
          <a:xfrm>
            <a:off x="557213" y="800100"/>
            <a:ext cx="8586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dirty="0"/>
              <a:t>Bacterial cells often contain several </a:t>
            </a:r>
            <a:r>
              <a:rPr lang="en-GB" b="1" dirty="0">
                <a:solidFill>
                  <a:srgbClr val="10BC45"/>
                </a:solidFill>
              </a:rPr>
              <a:t>plasmids</a:t>
            </a:r>
            <a:r>
              <a:rPr lang="en-GB" dirty="0"/>
              <a:t> – small continuous loops of DNA.</a:t>
            </a:r>
          </a:p>
        </p:txBody>
      </p:sp>
      <p:sp>
        <p:nvSpPr>
          <p:cNvPr id="1910797" name="Text Box 13"/>
          <p:cNvSpPr txBox="1">
            <a:spLocks noChangeArrowheads="1"/>
          </p:cNvSpPr>
          <p:nvPr/>
        </p:nvSpPr>
        <p:spPr bwMode="auto">
          <a:xfrm>
            <a:off x="557213" y="1733550"/>
            <a:ext cx="8586787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Plasmids are replicated independently of a bacterium’s genophore (e.g. during </a:t>
            </a:r>
            <a:r>
              <a:rPr lang="en-GB" b="1">
                <a:solidFill>
                  <a:srgbClr val="10BC45"/>
                </a:solidFill>
              </a:rPr>
              <a:t>bacterial conjugation</a:t>
            </a:r>
            <a:r>
              <a:rPr lang="en-GB"/>
              <a:t>), and may confer an advantage, such as antibiotic resistance.</a:t>
            </a:r>
          </a:p>
        </p:txBody>
      </p:sp>
      <p:pic>
        <p:nvPicPr>
          <p:cNvPr id="1910805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1910808" name="Rectangle 24"/>
          <p:cNvSpPr>
            <a:spLocks noChangeArrowheads="1"/>
          </p:cNvSpPr>
          <p:nvPr/>
        </p:nvSpPr>
        <p:spPr bwMode="auto">
          <a:xfrm>
            <a:off x="557213" y="5270500"/>
            <a:ext cx="8586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Plasmids are commonly used in genetic engineering to make copies of genes or large quantities of proteins or hormones.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20763" y="3576638"/>
            <a:ext cx="2657475" cy="1590675"/>
            <a:chOff x="643" y="2253"/>
            <a:chExt cx="1674" cy="1002"/>
          </a:xfrm>
        </p:grpSpPr>
        <p:sp>
          <p:nvSpPr>
            <p:cNvPr id="1910809" name="Text Box 25"/>
            <p:cNvSpPr txBox="1">
              <a:spLocks noChangeArrowheads="1"/>
            </p:cNvSpPr>
            <p:nvPr/>
          </p:nvSpPr>
          <p:spPr bwMode="auto">
            <a:xfrm>
              <a:off x="643" y="2737"/>
              <a:ext cx="1674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GB" b="1">
                  <a:solidFill>
                    <a:srgbClr val="10BC45"/>
                  </a:solidFill>
                </a:rPr>
                <a:t>pilus draws</a:t>
              </a:r>
              <a:br>
                <a:rPr lang="en-GB" b="1">
                  <a:solidFill>
                    <a:srgbClr val="10BC45"/>
                  </a:solidFill>
                </a:rPr>
              </a:br>
              <a:r>
                <a:rPr lang="en-GB" b="1">
                  <a:solidFill>
                    <a:srgbClr val="10BC45"/>
                  </a:solidFill>
                </a:rPr>
                <a:t>bacteria together</a:t>
              </a:r>
            </a:p>
          </p:txBody>
        </p:sp>
        <p:sp>
          <p:nvSpPr>
            <p:cNvPr id="1910813" name="Line 29"/>
            <p:cNvSpPr>
              <a:spLocks noChangeShapeType="1"/>
            </p:cNvSpPr>
            <p:nvPr/>
          </p:nvSpPr>
          <p:spPr bwMode="auto">
            <a:xfrm flipH="1" flipV="1">
              <a:off x="1416" y="2253"/>
              <a:ext cx="98" cy="4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427663" y="3576638"/>
            <a:ext cx="3330575" cy="1250950"/>
            <a:chOff x="3419" y="2253"/>
            <a:chExt cx="2098" cy="788"/>
          </a:xfrm>
        </p:grpSpPr>
        <p:sp>
          <p:nvSpPr>
            <p:cNvPr id="1910810" name="Text Box 26"/>
            <p:cNvSpPr txBox="1">
              <a:spLocks noChangeArrowheads="1"/>
            </p:cNvSpPr>
            <p:nvPr/>
          </p:nvSpPr>
          <p:spPr bwMode="auto">
            <a:xfrm>
              <a:off x="3419" y="2753"/>
              <a:ext cx="209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60363" indent="-360363">
                <a:buFont typeface="Wingdings" pitchFamily="2" charset="2"/>
                <a:buNone/>
              </a:pPr>
              <a:r>
                <a:rPr lang="en-GB" b="1">
                  <a:solidFill>
                    <a:srgbClr val="10BC45"/>
                  </a:solidFill>
                </a:rPr>
                <a:t>replication of plasmid</a:t>
              </a:r>
            </a:p>
          </p:txBody>
        </p:sp>
        <p:sp>
          <p:nvSpPr>
            <p:cNvPr id="1910814" name="Line 30"/>
            <p:cNvSpPr>
              <a:spLocks noChangeShapeType="1"/>
            </p:cNvSpPr>
            <p:nvPr/>
          </p:nvSpPr>
          <p:spPr bwMode="auto">
            <a:xfrm flipH="1" flipV="1">
              <a:off x="4474" y="2253"/>
              <a:ext cx="42" cy="5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10819" name="AutoShape 35"/>
          <p:cNvSpPr>
            <a:spLocks noChangeArrowheads="1"/>
          </p:cNvSpPr>
          <p:nvPr/>
        </p:nvSpPr>
        <p:spPr bwMode="auto">
          <a:xfrm>
            <a:off x="4418013" y="3511550"/>
            <a:ext cx="749300" cy="271463"/>
          </a:xfrm>
          <a:prstGeom prst="rightArrow">
            <a:avLst>
              <a:gd name="adj1" fmla="val 50000"/>
              <a:gd name="adj2" fmla="val 69006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797" grpId="0"/>
      <p:bldP spid="1910808" grpId="0"/>
      <p:bldP spid="19108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-70340"/>
            <a:ext cx="8229600" cy="1143000"/>
          </a:xfrm>
        </p:spPr>
        <p:txBody>
          <a:bodyPr/>
          <a:lstStyle/>
          <a:p>
            <a:r>
              <a:rPr lang="en-GB"/>
              <a:t>Eukaryotes vs. prokaryotes</a:t>
            </a:r>
          </a:p>
        </p:txBody>
      </p:sp>
      <p:pic>
        <p:nvPicPr>
          <p:cNvPr id="2031624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2031625" name="Picture 9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0"/>
            <a:ext cx="385763" cy="4318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2031629" name="S6_13_mc_flexible_response_euk_p" descr="6_13_mc_flexible_response_euk_pr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Division of Labour and Cell types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are Prokaryotes and Eukaryotes different?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Outline the interrelationship between the organelles involved in the production and secretion of proteins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Compare the structure of Prokaryotic cells and the Eukaryotic cells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Draw a flow diagram/construct a comic strip to show the production of proteins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Complete a table to show the comparison between prokaryotes and eukaryotes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Division </a:t>
            </a:r>
            <a:r>
              <a:rPr lang="en-GB" dirty="0"/>
              <a:t>o</a:t>
            </a:r>
            <a:r>
              <a:rPr lang="en-GB" dirty="0" smtClean="0"/>
              <a:t>f Labour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Most organelles are found in both plant and animal cells.</a:t>
            </a:r>
          </a:p>
          <a:p>
            <a:r>
              <a:rPr lang="en-GB" sz="2400" dirty="0" smtClean="0"/>
              <a:t>They have the same function in each cell type.</a:t>
            </a:r>
          </a:p>
          <a:p>
            <a:endParaRPr lang="en-GB" sz="2400" dirty="0"/>
          </a:p>
          <a:p>
            <a:r>
              <a:rPr lang="en-GB" sz="2400" dirty="0" smtClean="0"/>
              <a:t>Each organelle in a cell has a specific role  within the cell.</a:t>
            </a:r>
          </a:p>
          <a:p>
            <a:endParaRPr lang="en-GB" sz="2400" dirty="0"/>
          </a:p>
          <a:p>
            <a:r>
              <a:rPr lang="en-GB" sz="2400" dirty="0" smtClean="0"/>
              <a:t>This is termed ‘division of labour’</a:t>
            </a:r>
          </a:p>
          <a:p>
            <a:r>
              <a:rPr lang="en-GB" sz="2400" dirty="0" smtClean="0"/>
              <a:t>An example of this is in </a:t>
            </a:r>
            <a:r>
              <a:rPr lang="en-GB" sz="2400" b="1" dirty="0" smtClean="0"/>
              <a:t>protein synthesis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Construct a cartoon strip or flow diagram to show how a protein is synthesised, ensuring you highlight the role of each organelle</a:t>
            </a:r>
          </a:p>
          <a:p>
            <a:r>
              <a:rPr lang="en-GB" sz="2400" dirty="0"/>
              <a:t>p</a:t>
            </a:r>
            <a:r>
              <a:rPr lang="en-GB" sz="2400" dirty="0" smtClean="0"/>
              <a:t>14 of the textbook and your organelle cheat sheet will help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99392"/>
            <a:ext cx="8229600" cy="1143000"/>
          </a:xfrm>
        </p:spPr>
        <p:txBody>
          <a:bodyPr/>
          <a:lstStyle/>
          <a:p>
            <a:r>
              <a:rPr lang="en-GB" dirty="0"/>
              <a:t>The organelles of protein synthesis</a:t>
            </a:r>
          </a:p>
        </p:txBody>
      </p:sp>
      <p:pic>
        <p:nvPicPr>
          <p:cNvPr id="1987607" name="Picture 2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1987608" name="Picture 24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188640"/>
            <a:ext cx="385763" cy="431800"/>
          </a:xfrm>
          <a:prstGeom prst="rect">
            <a:avLst/>
          </a:prstGeom>
          <a:noFill/>
        </p:spPr>
      </p:pic>
      <p:pic>
        <p:nvPicPr>
          <p:cNvPr id="1987609" name="Picture 25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88640"/>
            <a:ext cx="442912" cy="387350"/>
          </a:xfrm>
          <a:prstGeom prst="rect">
            <a:avLst/>
          </a:prstGeom>
          <a:noFill/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1987615" name="S6_9_protein_synthesis_organelle" descr="6_9_protein_synthesis_organelle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/>
              <a:t>Eukaryotic organelles</a:t>
            </a:r>
          </a:p>
        </p:txBody>
      </p:sp>
      <p:pic>
        <p:nvPicPr>
          <p:cNvPr id="2010122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2010123" name="Picture 11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2725" y="800100"/>
            <a:ext cx="8699500" cy="5308600"/>
            <a:chOff x="134" y="504"/>
            <a:chExt cx="5480" cy="3344"/>
          </a:xfrm>
        </p:grpSpPr>
        <p:pic>
          <p:nvPicPr>
            <p:cNvPr id="2010127" name="S6_4_cl_flexible_organelles.swf" descr="6_4_cl_flexible_organell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  <a:noFill/>
          <a:ln/>
        </p:spPr>
        <p:txBody>
          <a:bodyPr/>
          <a:lstStyle/>
          <a:p>
            <a:r>
              <a:rPr lang="en-GB" dirty="0"/>
              <a:t>What is a eukaryote?</a:t>
            </a:r>
          </a:p>
        </p:txBody>
      </p:sp>
      <p:sp>
        <p:nvSpPr>
          <p:cNvPr id="2064388" name="Text Box 4"/>
          <p:cNvSpPr txBox="1">
            <a:spLocks noChangeArrowheads="1"/>
          </p:cNvSpPr>
          <p:nvPr/>
        </p:nvSpPr>
        <p:spPr bwMode="auto">
          <a:xfrm>
            <a:off x="557213" y="800100"/>
            <a:ext cx="55308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GB" dirty="0"/>
              <a:t>A </a:t>
            </a:r>
            <a:r>
              <a:rPr lang="en-GB" b="1" dirty="0">
                <a:solidFill>
                  <a:srgbClr val="10BC45"/>
                </a:solidFill>
              </a:rPr>
              <a:t>eukaryote</a:t>
            </a:r>
            <a:r>
              <a:rPr lang="en-GB" dirty="0"/>
              <a:t> is any organism consisting of one or more cells that contain DNA in a membrane-bound </a:t>
            </a:r>
            <a:r>
              <a:rPr lang="en-GB" b="1" dirty="0">
                <a:solidFill>
                  <a:srgbClr val="10BC45"/>
                </a:solidFill>
              </a:rPr>
              <a:t>nucleus</a:t>
            </a:r>
            <a:r>
              <a:rPr lang="en-GB" dirty="0"/>
              <a:t>, separate from the cytoplasm.</a:t>
            </a:r>
          </a:p>
        </p:txBody>
      </p:sp>
      <p:sp>
        <p:nvSpPr>
          <p:cNvPr id="2064392" name="Text Box 8"/>
          <p:cNvSpPr txBox="1">
            <a:spLocks noChangeArrowheads="1"/>
          </p:cNvSpPr>
          <p:nvPr/>
        </p:nvSpPr>
        <p:spPr bwMode="auto">
          <a:xfrm>
            <a:off x="557213" y="3497263"/>
            <a:ext cx="3382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/>
              <a:t>plants</a:t>
            </a:r>
          </a:p>
        </p:txBody>
      </p:sp>
      <p:sp>
        <p:nvSpPr>
          <p:cNvPr id="2064393" name="Text Box 9"/>
          <p:cNvSpPr txBox="1">
            <a:spLocks noChangeArrowheads="1"/>
          </p:cNvSpPr>
          <p:nvPr/>
        </p:nvSpPr>
        <p:spPr bwMode="auto">
          <a:xfrm>
            <a:off x="557213" y="4564063"/>
            <a:ext cx="46593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</a:pPr>
            <a:r>
              <a:rPr lang="en-GB"/>
              <a:t>a diverse group known as the protists (or protoctists).</a:t>
            </a:r>
          </a:p>
        </p:txBody>
      </p:sp>
      <p:sp>
        <p:nvSpPr>
          <p:cNvPr id="2064394" name="Text Box 10"/>
          <p:cNvSpPr txBox="1">
            <a:spLocks noChangeArrowheads="1"/>
          </p:cNvSpPr>
          <p:nvPr/>
        </p:nvSpPr>
        <p:spPr bwMode="auto">
          <a:xfrm>
            <a:off x="557213" y="5464175"/>
            <a:ext cx="80121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All eukaryotic cells contain a large number of specialized, membrane-bound </a:t>
            </a:r>
            <a:r>
              <a:rPr lang="en-GB" b="1">
                <a:solidFill>
                  <a:srgbClr val="10BC45"/>
                </a:solidFill>
              </a:rPr>
              <a:t>organelles</a:t>
            </a:r>
            <a:r>
              <a:rPr lang="en-GB"/>
              <a:t>.</a:t>
            </a:r>
          </a:p>
        </p:txBody>
      </p:sp>
      <p:pic>
        <p:nvPicPr>
          <p:cNvPr id="2064395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2064396" name="Text Box 12"/>
          <p:cNvSpPr txBox="1">
            <a:spLocks noChangeArrowheads="1"/>
          </p:cNvSpPr>
          <p:nvPr/>
        </p:nvSpPr>
        <p:spPr bwMode="auto">
          <a:xfrm>
            <a:off x="557213" y="2428875"/>
            <a:ext cx="3240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  <a:buFont typeface="Wingdings" pitchFamily="2" charset="2"/>
              <a:buNone/>
            </a:pPr>
            <a:r>
              <a:rPr lang="en-GB"/>
              <a:t>Eukaryotes include:</a:t>
            </a:r>
          </a:p>
        </p:txBody>
      </p:sp>
      <p:sp>
        <p:nvSpPr>
          <p:cNvPr id="2064397" name="Text Box 13"/>
          <p:cNvSpPr txBox="1">
            <a:spLocks noChangeArrowheads="1"/>
          </p:cNvSpPr>
          <p:nvPr/>
        </p:nvSpPr>
        <p:spPr bwMode="auto">
          <a:xfrm>
            <a:off x="557213" y="4030663"/>
            <a:ext cx="304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/>
              <a:t>fungi</a:t>
            </a:r>
          </a:p>
        </p:txBody>
      </p:sp>
      <p:sp>
        <p:nvSpPr>
          <p:cNvPr id="2064398" name="Text Box 14"/>
          <p:cNvSpPr txBox="1">
            <a:spLocks noChangeArrowheads="1"/>
          </p:cNvSpPr>
          <p:nvPr/>
        </p:nvSpPr>
        <p:spPr bwMode="auto">
          <a:xfrm>
            <a:off x="557213" y="2962275"/>
            <a:ext cx="3049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/>
              <a:t>animals</a:t>
            </a:r>
          </a:p>
        </p:txBody>
      </p:sp>
      <p:pic>
        <p:nvPicPr>
          <p:cNvPr id="2064399" name="Picture 15" descr="notes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pic>
        <p:nvPicPr>
          <p:cNvPr id="2064400" name="Picture 16" descr="butterf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800100"/>
            <a:ext cx="28575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2" grpId="0"/>
      <p:bldP spid="2064393" grpId="0"/>
      <p:bldP spid="2064394" grpId="0"/>
      <p:bldP spid="2064396" grpId="0"/>
      <p:bldP spid="2064397" grpId="0"/>
      <p:bldP spid="2064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  <a:ln/>
        </p:spPr>
        <p:txBody>
          <a:bodyPr/>
          <a:lstStyle/>
          <a:p>
            <a:r>
              <a:rPr lang="en-GB" dirty="0"/>
              <a:t>What is a prokaryote?</a:t>
            </a:r>
          </a:p>
        </p:txBody>
      </p:sp>
      <p:sp>
        <p:nvSpPr>
          <p:cNvPr id="2040839" name="Text Box 7"/>
          <p:cNvSpPr txBox="1">
            <a:spLocks noChangeArrowheads="1"/>
          </p:cNvSpPr>
          <p:nvPr/>
        </p:nvSpPr>
        <p:spPr bwMode="auto">
          <a:xfrm>
            <a:off x="557213" y="800100"/>
            <a:ext cx="4764087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A </a:t>
            </a:r>
            <a:r>
              <a:rPr lang="en-GB" b="1">
                <a:solidFill>
                  <a:srgbClr val="10BC45"/>
                </a:solidFill>
              </a:rPr>
              <a:t>prokaryote</a:t>
            </a:r>
            <a:r>
              <a:rPr lang="en-GB"/>
              <a:t> is any organism – usually single-celled – whose DNA is suspended freely in the cytoplasm. The word means ‘before the nucleus’.</a:t>
            </a:r>
          </a:p>
        </p:txBody>
      </p:sp>
      <p:sp>
        <p:nvSpPr>
          <p:cNvPr id="2040840" name="Text Box 8"/>
          <p:cNvSpPr txBox="1">
            <a:spLocks noChangeArrowheads="1"/>
          </p:cNvSpPr>
          <p:nvPr/>
        </p:nvSpPr>
        <p:spPr bwMode="auto">
          <a:xfrm>
            <a:off x="557213" y="4035425"/>
            <a:ext cx="401478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b="1">
                <a:solidFill>
                  <a:srgbClr val="10BC45"/>
                </a:solidFill>
              </a:rPr>
              <a:t>bacteria</a:t>
            </a:r>
          </a:p>
          <a:p>
            <a:pPr marL="360363" indent="-360363">
              <a:spcBef>
                <a:spcPct val="25000"/>
              </a:spcBef>
            </a:pPr>
            <a:r>
              <a:rPr lang="en-GB" b="1">
                <a:solidFill>
                  <a:srgbClr val="10BC45"/>
                </a:solidFill>
              </a:rPr>
              <a:t>archaea</a:t>
            </a:r>
            <a:r>
              <a:rPr lang="en-GB"/>
              <a:t>.</a:t>
            </a:r>
          </a:p>
        </p:txBody>
      </p:sp>
      <p:sp>
        <p:nvSpPr>
          <p:cNvPr id="2040841" name="Text Box 9"/>
          <p:cNvSpPr txBox="1">
            <a:spLocks noChangeArrowheads="1"/>
          </p:cNvSpPr>
          <p:nvPr/>
        </p:nvSpPr>
        <p:spPr bwMode="auto">
          <a:xfrm>
            <a:off x="546100" y="5156200"/>
            <a:ext cx="85979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Prokaryotes have simpler structure than eukaryotes, lacking organelles such as the nucleus, ER and Golgi.</a:t>
            </a:r>
          </a:p>
        </p:txBody>
      </p:sp>
      <p:pic>
        <p:nvPicPr>
          <p:cNvPr id="2040842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sp>
        <p:nvSpPr>
          <p:cNvPr id="2040843" name="Text Box 11"/>
          <p:cNvSpPr txBox="1">
            <a:spLocks noChangeArrowheads="1"/>
          </p:cNvSpPr>
          <p:nvPr/>
        </p:nvSpPr>
        <p:spPr bwMode="auto">
          <a:xfrm>
            <a:off x="557213" y="2971800"/>
            <a:ext cx="4014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Prokaryotes can be divided into two groups:</a:t>
            </a:r>
            <a:endParaRPr lang="en-GB" b="1"/>
          </a:p>
        </p:txBody>
      </p:sp>
      <p:pic>
        <p:nvPicPr>
          <p:cNvPr id="2040847" name="Picture 15" descr="notes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pic>
        <p:nvPicPr>
          <p:cNvPr id="2040848" name="Picture 16" descr="yellowst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3623" y="966192"/>
            <a:ext cx="27908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40" grpId="0" build="p"/>
      <p:bldP spid="2040841" grpId="0"/>
      <p:bldP spid="2040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205" name="Picture 13" descr="prokaryote_caps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50" y="1685925"/>
            <a:ext cx="3492500" cy="2416175"/>
          </a:xfrm>
          <a:prstGeom prst="rect">
            <a:avLst/>
          </a:prstGeom>
          <a:noFill/>
        </p:spPr>
      </p:pic>
      <p:sp>
        <p:nvSpPr>
          <p:cNvPr id="205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/>
              <a:t>Bacterial capsules</a:t>
            </a:r>
          </a:p>
        </p:txBody>
      </p:sp>
      <p:sp>
        <p:nvSpPr>
          <p:cNvPr id="2056197" name="Text Box 5"/>
          <p:cNvSpPr txBox="1">
            <a:spLocks noChangeArrowheads="1"/>
          </p:cNvSpPr>
          <p:nvPr/>
        </p:nvSpPr>
        <p:spPr bwMode="auto">
          <a:xfrm>
            <a:off x="557213" y="800100"/>
            <a:ext cx="8586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GB" dirty="0"/>
              <a:t>Many pathogenic bacteria are surrounded by a mucous-like protective layer called a </a:t>
            </a:r>
            <a:r>
              <a:rPr lang="en-GB" b="1" dirty="0">
                <a:solidFill>
                  <a:srgbClr val="10BC45"/>
                </a:solidFill>
              </a:rPr>
              <a:t>capsule</a:t>
            </a:r>
            <a:r>
              <a:rPr lang="en-GB" dirty="0"/>
              <a:t>.</a:t>
            </a:r>
          </a:p>
        </p:txBody>
      </p:sp>
      <p:sp>
        <p:nvSpPr>
          <p:cNvPr id="2056199" name="Text Box 7"/>
          <p:cNvSpPr txBox="1">
            <a:spLocks noChangeArrowheads="1"/>
          </p:cNvSpPr>
          <p:nvPr/>
        </p:nvSpPr>
        <p:spPr bwMode="auto">
          <a:xfrm>
            <a:off x="557213" y="5289550"/>
            <a:ext cx="85867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/>
              <a:t>The capsule is usually composed of polysaccharides, and also contains water to protect against desiccation (drying out).</a:t>
            </a:r>
          </a:p>
        </p:txBody>
      </p:sp>
      <p:pic>
        <p:nvPicPr>
          <p:cNvPr id="2056202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</p:spPr>
      </p:pic>
      <p:pic>
        <p:nvPicPr>
          <p:cNvPr id="2056203" name="Picture 11" descr="notes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50900" y="2127250"/>
            <a:ext cx="2324100" cy="674688"/>
            <a:chOff x="536" y="1340"/>
            <a:chExt cx="1464" cy="425"/>
          </a:xfrm>
        </p:grpSpPr>
        <p:sp>
          <p:nvSpPr>
            <p:cNvPr id="2056209" name="Text Box 17"/>
            <p:cNvSpPr txBox="1">
              <a:spLocks noChangeArrowheads="1"/>
            </p:cNvSpPr>
            <p:nvPr/>
          </p:nvSpPr>
          <p:spPr bwMode="auto">
            <a:xfrm>
              <a:off x="536" y="1340"/>
              <a:ext cx="95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60363" indent="-360363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b="1">
                  <a:solidFill>
                    <a:srgbClr val="10BC45"/>
                  </a:solidFill>
                </a:rPr>
                <a:t>capsule</a:t>
              </a:r>
            </a:p>
          </p:txBody>
        </p:sp>
        <p:sp>
          <p:nvSpPr>
            <p:cNvPr id="2056210" name="Line 18"/>
            <p:cNvSpPr>
              <a:spLocks noChangeShapeType="1"/>
            </p:cNvSpPr>
            <p:nvPr/>
          </p:nvSpPr>
          <p:spPr bwMode="auto">
            <a:xfrm>
              <a:off x="1378" y="1506"/>
              <a:ext cx="622" cy="2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97588" y="2127250"/>
            <a:ext cx="2479675" cy="725488"/>
            <a:chOff x="3841" y="1340"/>
            <a:chExt cx="1562" cy="457"/>
          </a:xfrm>
        </p:grpSpPr>
        <p:sp>
          <p:nvSpPr>
            <p:cNvPr id="2056211" name="Text Box 19"/>
            <p:cNvSpPr txBox="1">
              <a:spLocks noChangeArrowheads="1"/>
            </p:cNvSpPr>
            <p:nvPr/>
          </p:nvSpPr>
          <p:spPr bwMode="auto">
            <a:xfrm>
              <a:off x="4449" y="1340"/>
              <a:ext cx="95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60363" indent="-360363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b="1">
                  <a:solidFill>
                    <a:srgbClr val="10BC45"/>
                  </a:solidFill>
                </a:rPr>
                <a:t>cell wall</a:t>
              </a:r>
            </a:p>
          </p:txBody>
        </p:sp>
        <p:sp>
          <p:nvSpPr>
            <p:cNvPr id="2056212" name="Line 20"/>
            <p:cNvSpPr>
              <a:spLocks noChangeShapeType="1"/>
            </p:cNvSpPr>
            <p:nvPr/>
          </p:nvSpPr>
          <p:spPr bwMode="auto">
            <a:xfrm flipH="1">
              <a:off x="3841" y="1498"/>
              <a:ext cx="562" cy="2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2056215" name="Rectangle 23"/>
          <p:cNvSpPr>
            <a:spLocks noChangeArrowheads="1"/>
          </p:cNvSpPr>
          <p:nvPr/>
        </p:nvSpPr>
        <p:spPr bwMode="auto">
          <a:xfrm>
            <a:off x="557213" y="4076700"/>
            <a:ext cx="83232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GB"/>
              <a:t>The capsule protects bacteria from viruses, or attack from a host organism’s immune system, by hiding antigens on the cell surface.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199" grpId="0"/>
      <p:bldP spid="20562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859</Words>
  <Application>Microsoft Macintosh PowerPoint</Application>
  <PresentationFormat>On-screen Show (4:3)</PresentationFormat>
  <Paragraphs>109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Which organelle?</vt:lpstr>
      <vt:lpstr>Division of Labour and Cell types</vt:lpstr>
      <vt:lpstr>Lesson 6</vt:lpstr>
      <vt:lpstr>Division of Labour</vt:lpstr>
      <vt:lpstr>The organelles of protein synthesis</vt:lpstr>
      <vt:lpstr>Eukaryotic organelles</vt:lpstr>
      <vt:lpstr>What is a eukaryote?</vt:lpstr>
      <vt:lpstr>What is a prokaryote?</vt:lpstr>
      <vt:lpstr>Bacterial capsules</vt:lpstr>
      <vt:lpstr>Flagella and pili</vt:lpstr>
      <vt:lpstr>Plasmids</vt:lpstr>
      <vt:lpstr>Eukaryotes vs. prokaryotes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seranb</dc:creator>
  <cp:lastModifiedBy>Varinderjeet Bimmut</cp:lastModifiedBy>
  <cp:revision>28</cp:revision>
  <dcterms:created xsi:type="dcterms:W3CDTF">2013-08-12T09:25:05Z</dcterms:created>
  <dcterms:modified xsi:type="dcterms:W3CDTF">2015-04-10T16:01:36Z</dcterms:modified>
</cp:coreProperties>
</file>